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5"/>
    <p:sldMasterId id="2147483672" r:id="rId6"/>
    <p:sldMasterId id="2147483684" r:id="rId7"/>
    <p:sldMasterId id="2147483696" r:id="rId8"/>
    <p:sldMasterId id="2147483708" r:id="rId9"/>
    <p:sldMasterId id="2147483720" r:id="rId10"/>
    <p:sldMasterId id="2147483780" r:id="rId11"/>
  </p:sldMasterIdLst>
  <p:notesMasterIdLst>
    <p:notesMasterId r:id="rId111"/>
  </p:notesMasterIdLst>
  <p:sldIdLst>
    <p:sldId id="270" r:id="rId12"/>
    <p:sldId id="274" r:id="rId13"/>
    <p:sldId id="291" r:id="rId14"/>
    <p:sldId id="271" r:id="rId15"/>
    <p:sldId id="295" r:id="rId16"/>
    <p:sldId id="275" r:id="rId17"/>
    <p:sldId id="278" r:id="rId18"/>
    <p:sldId id="276" r:id="rId19"/>
    <p:sldId id="279" r:id="rId20"/>
    <p:sldId id="280" r:id="rId21"/>
    <p:sldId id="281" r:id="rId22"/>
    <p:sldId id="282" r:id="rId23"/>
    <p:sldId id="292" r:id="rId24"/>
    <p:sldId id="377" r:id="rId25"/>
    <p:sldId id="300" r:id="rId26"/>
    <p:sldId id="301" r:id="rId27"/>
    <p:sldId id="313" r:id="rId28"/>
    <p:sldId id="314" r:id="rId29"/>
    <p:sldId id="283" r:id="rId30"/>
    <p:sldId id="298" r:id="rId31"/>
    <p:sldId id="297" r:id="rId32"/>
    <p:sldId id="299" r:id="rId33"/>
    <p:sldId id="294" r:id="rId34"/>
    <p:sldId id="312" r:id="rId35"/>
    <p:sldId id="413" r:id="rId36"/>
    <p:sldId id="261" r:id="rId37"/>
    <p:sldId id="315" r:id="rId38"/>
    <p:sldId id="383" r:id="rId39"/>
    <p:sldId id="317" r:id="rId40"/>
    <p:sldId id="316" r:id="rId41"/>
    <p:sldId id="363" r:id="rId42"/>
    <p:sldId id="364" r:id="rId43"/>
    <p:sldId id="367" r:id="rId44"/>
    <p:sldId id="380" r:id="rId45"/>
    <p:sldId id="369" r:id="rId46"/>
    <p:sldId id="381" r:id="rId47"/>
    <p:sldId id="371" r:id="rId48"/>
    <p:sldId id="386" r:id="rId49"/>
    <p:sldId id="373" r:id="rId50"/>
    <p:sldId id="387" r:id="rId51"/>
    <p:sldId id="375" r:id="rId52"/>
    <p:sldId id="388" r:id="rId53"/>
    <p:sldId id="323" r:id="rId54"/>
    <p:sldId id="414" r:id="rId55"/>
    <p:sldId id="389" r:id="rId56"/>
    <p:sldId id="416" r:id="rId57"/>
    <p:sldId id="263" r:id="rId58"/>
    <p:sldId id="328" r:id="rId59"/>
    <p:sldId id="331" r:id="rId60"/>
    <p:sldId id="332" r:id="rId61"/>
    <p:sldId id="333" r:id="rId62"/>
    <p:sldId id="385" r:id="rId63"/>
    <p:sldId id="335" r:id="rId64"/>
    <p:sldId id="390" r:id="rId65"/>
    <p:sldId id="336" r:id="rId66"/>
    <p:sldId id="391" r:id="rId67"/>
    <p:sldId id="337" r:id="rId68"/>
    <p:sldId id="392" r:id="rId69"/>
    <p:sldId id="338" r:id="rId70"/>
    <p:sldId id="393" r:id="rId71"/>
    <p:sldId id="339" r:id="rId72"/>
    <p:sldId id="394" r:id="rId73"/>
    <p:sldId id="340" r:id="rId74"/>
    <p:sldId id="395" r:id="rId75"/>
    <p:sldId id="341" r:id="rId76"/>
    <p:sldId id="344" r:id="rId77"/>
    <p:sldId id="415" r:id="rId78"/>
    <p:sldId id="269" r:id="rId79"/>
    <p:sldId id="357" r:id="rId80"/>
    <p:sldId id="384" r:id="rId81"/>
    <p:sldId id="358" r:id="rId82"/>
    <p:sldId id="361" r:id="rId83"/>
    <p:sldId id="265" r:id="rId84"/>
    <p:sldId id="345" r:id="rId85"/>
    <p:sldId id="412" r:id="rId86"/>
    <p:sldId id="259" r:id="rId87"/>
    <p:sldId id="350" r:id="rId88"/>
    <p:sldId id="353" r:id="rId89"/>
    <p:sldId id="285" r:id="rId90"/>
    <p:sldId id="303" r:id="rId91"/>
    <p:sldId id="304" r:id="rId92"/>
    <p:sldId id="407" r:id="rId93"/>
    <p:sldId id="400" r:id="rId94"/>
    <p:sldId id="402" r:id="rId95"/>
    <p:sldId id="403" r:id="rId96"/>
    <p:sldId id="404" r:id="rId97"/>
    <p:sldId id="405" r:id="rId98"/>
    <p:sldId id="408" r:id="rId99"/>
    <p:sldId id="409" r:id="rId100"/>
    <p:sldId id="406" r:id="rId101"/>
    <p:sldId id="286" r:id="rId102"/>
    <p:sldId id="272" r:id="rId103"/>
    <p:sldId id="309" r:id="rId104"/>
    <p:sldId id="307" r:id="rId105"/>
    <p:sldId id="308" r:id="rId106"/>
    <p:sldId id="306" r:id="rId107"/>
    <p:sldId id="310" r:id="rId108"/>
    <p:sldId id="311" r:id="rId109"/>
    <p:sldId id="273"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397EF2-7FAF-4CD3-83CA-ECEA2250B294}">
          <p14:sldIdLst>
            <p14:sldId id="270"/>
            <p14:sldId id="274"/>
            <p14:sldId id="291"/>
            <p14:sldId id="271"/>
            <p14:sldId id="295"/>
            <p14:sldId id="275"/>
            <p14:sldId id="278"/>
            <p14:sldId id="276"/>
            <p14:sldId id="279"/>
            <p14:sldId id="280"/>
            <p14:sldId id="281"/>
            <p14:sldId id="282"/>
            <p14:sldId id="292"/>
            <p14:sldId id="377"/>
            <p14:sldId id="300"/>
            <p14:sldId id="301"/>
            <p14:sldId id="313"/>
            <p14:sldId id="314"/>
            <p14:sldId id="283"/>
            <p14:sldId id="298"/>
            <p14:sldId id="297"/>
            <p14:sldId id="299"/>
            <p14:sldId id="294"/>
            <p14:sldId id="312"/>
            <p14:sldId id="413"/>
            <p14:sldId id="261"/>
            <p14:sldId id="315"/>
            <p14:sldId id="383"/>
            <p14:sldId id="317"/>
            <p14:sldId id="316"/>
            <p14:sldId id="363"/>
            <p14:sldId id="364"/>
            <p14:sldId id="367"/>
            <p14:sldId id="380"/>
            <p14:sldId id="369"/>
            <p14:sldId id="381"/>
            <p14:sldId id="371"/>
            <p14:sldId id="386"/>
            <p14:sldId id="373"/>
            <p14:sldId id="387"/>
            <p14:sldId id="375"/>
            <p14:sldId id="388"/>
            <p14:sldId id="323"/>
            <p14:sldId id="414"/>
            <p14:sldId id="389"/>
            <p14:sldId id="416"/>
            <p14:sldId id="263"/>
            <p14:sldId id="328"/>
            <p14:sldId id="331"/>
            <p14:sldId id="332"/>
            <p14:sldId id="333"/>
            <p14:sldId id="385"/>
            <p14:sldId id="335"/>
            <p14:sldId id="390"/>
            <p14:sldId id="336"/>
            <p14:sldId id="391"/>
            <p14:sldId id="337"/>
            <p14:sldId id="392"/>
            <p14:sldId id="338"/>
            <p14:sldId id="393"/>
            <p14:sldId id="339"/>
            <p14:sldId id="394"/>
            <p14:sldId id="340"/>
            <p14:sldId id="395"/>
            <p14:sldId id="341"/>
            <p14:sldId id="344"/>
            <p14:sldId id="415"/>
            <p14:sldId id="269"/>
            <p14:sldId id="357"/>
            <p14:sldId id="384"/>
            <p14:sldId id="358"/>
            <p14:sldId id="361"/>
            <p14:sldId id="265"/>
            <p14:sldId id="345"/>
            <p14:sldId id="412"/>
            <p14:sldId id="259"/>
            <p14:sldId id="350"/>
            <p14:sldId id="353"/>
            <p14:sldId id="285"/>
            <p14:sldId id="303"/>
            <p14:sldId id="304"/>
            <p14:sldId id="407"/>
            <p14:sldId id="400"/>
            <p14:sldId id="402"/>
            <p14:sldId id="403"/>
            <p14:sldId id="404"/>
            <p14:sldId id="405"/>
            <p14:sldId id="408"/>
            <p14:sldId id="409"/>
            <p14:sldId id="406"/>
            <p14:sldId id="286"/>
            <p14:sldId id="272"/>
            <p14:sldId id="309"/>
            <p14:sldId id="307"/>
            <p14:sldId id="308"/>
            <p14:sldId id="306"/>
            <p14:sldId id="310"/>
            <p14:sldId id="311"/>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43168"/>
    <a:srgbClr val="EBEBEC"/>
    <a:srgbClr val="808285"/>
    <a:srgbClr val="2CB34A"/>
    <a:srgbClr val="7F318E"/>
    <a:srgbClr val="F06286"/>
    <a:srgbClr val="005EA1"/>
    <a:srgbClr val="00AA9D"/>
    <a:srgbClr val="1E2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3664" autoAdjust="0"/>
  </p:normalViewPr>
  <p:slideViewPr>
    <p:cSldViewPr snapToGrid="0">
      <p:cViewPr varScale="1">
        <p:scale>
          <a:sx n="64" d="100"/>
          <a:sy n="64" d="100"/>
        </p:scale>
        <p:origin x="768" y="66"/>
      </p:cViewPr>
      <p:guideLst/>
    </p:cSldViewPr>
  </p:slideViewPr>
  <p:notesTextViewPr>
    <p:cViewPr>
      <p:scale>
        <a:sx n="1" d="1"/>
        <a:sy n="1" d="1"/>
      </p:scale>
      <p:origin x="0" y="0"/>
    </p:cViewPr>
  </p:notesTextViewPr>
  <p:sorterViewPr>
    <p:cViewPr varScale="1">
      <p:scale>
        <a:sx n="1" d="1"/>
        <a:sy n="1" d="1"/>
      </p:scale>
      <p:origin x="0" y="-69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presProps" Target="presProp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110" Type="http://schemas.openxmlformats.org/officeDocument/2006/relationships/slide" Target="slides/slide99.xml"/><Relationship Id="rId115"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theme" Target="theme/theme1.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3.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http://edm/HI/PatientExperience/Inpatient%20Survey/Operational/Analysis/2021%20Material/Graphing_National%20report%20draft%200212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edm/HI/PatientExperience/Inpatient%20Survey/Operational/Analysis/2021%20Material/Graphing_National%20report%20draft%200212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edm/HI/PatientExperience/Inpatient%20Survey/Operational/Analysis/2021%20Material/Graphing_National%20report%20draft%200303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rohde\Desktop\2021%20data\stage%20of%20care%20annual%20comparison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00AAE5"/>
            </a:solidFill>
            <a:ln>
              <a:solidFill>
                <a:srgbClr val="00AAE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Demographics!$B$18:$B$32</c:f>
              <c:strCache>
                <c:ptCount val="15"/>
                <c:pt idx="0">
                  <c:v>COVID-19</c:v>
                </c:pt>
                <c:pt idx="1">
                  <c:v>Infection (other than COVID-19)</c:v>
                </c:pt>
                <c:pt idx="2">
                  <c:v>Tumour or cancer</c:v>
                </c:pt>
                <c:pt idx="3">
                  <c:v>Heart condition</c:v>
                </c:pt>
                <c:pt idx="4">
                  <c:v>Lung condition</c:v>
                </c:pt>
                <c:pt idx="5">
                  <c:v>Neurological condition</c:v>
                </c:pt>
                <c:pt idx="6">
                  <c:v>Orthopaedic condition</c:v>
                </c:pt>
                <c:pt idx="7">
                  <c:v>Digestive system condition</c:v>
                </c:pt>
                <c:pt idx="8">
                  <c:v>Diabetes and related problems</c:v>
                </c:pt>
                <c:pt idx="9">
                  <c:v>Adverse reaction or poising</c:v>
                </c:pt>
                <c:pt idx="10">
                  <c:v>Injury and or accident</c:v>
                </c:pt>
                <c:pt idx="11">
                  <c:v>Mental health issue</c:v>
                </c:pt>
                <c:pt idx="12">
                  <c:v>Tests and or investigations</c:v>
                </c:pt>
                <c:pt idx="13">
                  <c:v>Dont know or wasnt told</c:v>
                </c:pt>
                <c:pt idx="14">
                  <c:v>Other</c:v>
                </c:pt>
              </c:strCache>
            </c:strRef>
          </c:cat>
          <c:val>
            <c:numRef>
              <c:f>Demographics!$C$18:$C$32</c:f>
              <c:numCache>
                <c:formatCode>0.0%</c:formatCode>
                <c:ptCount val="15"/>
                <c:pt idx="0">
                  <c:v>2.5929781394908678E-2</c:v>
                </c:pt>
                <c:pt idx="1">
                  <c:v>0.14346550582000567</c:v>
                </c:pt>
                <c:pt idx="2">
                  <c:v>8.8672281631494265E-2</c:v>
                </c:pt>
                <c:pt idx="3">
                  <c:v>0.13731428030661494</c:v>
                </c:pt>
                <c:pt idx="4">
                  <c:v>6.7663480647298199E-2</c:v>
                </c:pt>
                <c:pt idx="5">
                  <c:v>6.7474212169963091E-2</c:v>
                </c:pt>
                <c:pt idx="6">
                  <c:v>9.983912179426517E-2</c:v>
                </c:pt>
                <c:pt idx="7">
                  <c:v>8.2426421879435982E-2</c:v>
                </c:pt>
                <c:pt idx="8">
                  <c:v>2.7917100406927228E-2</c:v>
                </c:pt>
                <c:pt idx="9">
                  <c:v>8.8009841960821431E-3</c:v>
                </c:pt>
                <c:pt idx="10">
                  <c:v>6.3499574145925997E-2</c:v>
                </c:pt>
                <c:pt idx="11">
                  <c:v>9.841960821425192E-3</c:v>
                </c:pt>
                <c:pt idx="12">
                  <c:v>0.12463329232516324</c:v>
                </c:pt>
                <c:pt idx="13">
                  <c:v>6.8136651840635942E-3</c:v>
                </c:pt>
                <c:pt idx="14">
                  <c:v>0.21122362070597142</c:v>
                </c:pt>
              </c:numCache>
            </c:numRef>
          </c:val>
        </c:ser>
        <c:dLbls>
          <c:showLegendKey val="0"/>
          <c:showVal val="0"/>
          <c:showCatName val="0"/>
          <c:showSerName val="0"/>
          <c:showPercent val="0"/>
          <c:showBubbleSize val="0"/>
        </c:dLbls>
        <c:gapWidth val="182"/>
        <c:axId val="391209792"/>
        <c:axId val="13030792"/>
      </c:barChart>
      <c:catAx>
        <c:axId val="391209792"/>
        <c:scaling>
          <c:orientation val="maxMin"/>
        </c:scaling>
        <c:delete val="0"/>
        <c:axPos val="l"/>
        <c:numFmt formatCode="General" sourceLinked="1"/>
        <c:majorTickMark val="none"/>
        <c:minorTickMark val="none"/>
        <c:tickLblPos val="nextTo"/>
        <c:spPr>
          <a:noFill/>
          <a:ln w="9525" cap="flat" cmpd="sng" algn="ctr">
            <a:solidFill>
              <a:schemeClr val="tx1">
                <a:lumMod val="90000"/>
                <a:lumOff val="10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13030792"/>
        <c:crosses val="autoZero"/>
        <c:auto val="1"/>
        <c:lblAlgn val="ctr"/>
        <c:lblOffset val="100"/>
        <c:noMultiLvlLbl val="0"/>
      </c:catAx>
      <c:valAx>
        <c:axId val="13030792"/>
        <c:scaling>
          <c:orientation val="minMax"/>
        </c:scaling>
        <c:delete val="0"/>
        <c:axPos val="t"/>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39120979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1508976225133429E-2"/>
          <c:y val="0.25661597950213744"/>
          <c:w val="0.90468219311014075"/>
          <c:h val="0.43909275417681853"/>
        </c:manualLayout>
      </c:layout>
      <c:barChart>
        <c:barDir val="bar"/>
        <c:grouping val="percentStacked"/>
        <c:varyColors val="0"/>
        <c:ser>
          <c:idx val="0"/>
          <c:order val="0"/>
          <c:tx>
            <c:strRef>
              <c:f>Overall!$D$7</c:f>
              <c:strCache>
                <c:ptCount val="1"/>
                <c:pt idx="0">
                  <c:v>Fair to poor, 0-6</c:v>
                </c:pt>
              </c:strCache>
            </c:strRef>
          </c:tx>
          <c:spPr>
            <a:solidFill>
              <a:srgbClr val="39819E"/>
            </a:solidFill>
            <a:ln>
              <a:solidFill>
                <a:srgbClr val="39819E"/>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val>
            <c:numRef>
              <c:f>Overall!$D$4</c:f>
              <c:numCache>
                <c:formatCode>##.0\%</c:formatCode>
                <c:ptCount val="1"/>
                <c:pt idx="0">
                  <c:v>17.033906831673207</c:v>
                </c:pt>
              </c:numCache>
            </c:numRef>
          </c:val>
        </c:ser>
        <c:ser>
          <c:idx val="1"/>
          <c:order val="1"/>
          <c:tx>
            <c:strRef>
              <c:f>Overall!$E$7</c:f>
              <c:strCache>
                <c:ptCount val="1"/>
                <c:pt idx="0">
                  <c:v>Good, 7-8</c:v>
                </c:pt>
              </c:strCache>
            </c:strRef>
          </c:tx>
          <c:spPr>
            <a:solidFill>
              <a:srgbClr val="00AAE5"/>
            </a:solidFill>
            <a:ln>
              <a:solidFill>
                <a:srgbClr val="00AAE5"/>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val>
            <c:numRef>
              <c:f>Overall!$E$4</c:f>
              <c:numCache>
                <c:formatCode>##.0\%</c:formatCode>
                <c:ptCount val="1"/>
                <c:pt idx="0">
                  <c:v>28.50387362913774</c:v>
                </c:pt>
              </c:numCache>
            </c:numRef>
          </c:val>
        </c:ser>
        <c:ser>
          <c:idx val="2"/>
          <c:order val="2"/>
          <c:tx>
            <c:strRef>
              <c:f>Overall!$F$7</c:f>
              <c:strCache>
                <c:ptCount val="1"/>
                <c:pt idx="0">
                  <c:v>Very good, 9-10</c:v>
                </c:pt>
              </c:strCache>
            </c:strRef>
          </c:tx>
          <c:spPr>
            <a:solidFill>
              <a:srgbClr val="07AF9C"/>
            </a:solidFill>
            <a:ln>
              <a:solidFill>
                <a:srgbClr val="07AF9C"/>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val>
            <c:numRef>
              <c:f>Overall!$F$4</c:f>
              <c:numCache>
                <c:formatCode>##.0\%</c:formatCode>
                <c:ptCount val="1"/>
                <c:pt idx="0">
                  <c:v>54.46221953918905</c:v>
                </c:pt>
              </c:numCache>
            </c:numRef>
          </c:val>
        </c:ser>
        <c:dLbls>
          <c:dLblPos val="ctr"/>
          <c:showLegendKey val="0"/>
          <c:showVal val="1"/>
          <c:showCatName val="0"/>
          <c:showSerName val="0"/>
          <c:showPercent val="0"/>
          <c:showBubbleSize val="0"/>
        </c:dLbls>
        <c:gapWidth val="150"/>
        <c:overlap val="100"/>
        <c:axId val="391039152"/>
        <c:axId val="358272024"/>
      </c:barChart>
      <c:catAx>
        <c:axId val="391039152"/>
        <c:scaling>
          <c:orientation val="minMax"/>
        </c:scaling>
        <c:delete val="0"/>
        <c:axPos val="l"/>
        <c:numFmt formatCode="General" sourceLinked="1"/>
        <c:majorTickMark val="out"/>
        <c:minorTickMark val="none"/>
        <c:tickLblPos val="none"/>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358272024"/>
        <c:crosses val="autoZero"/>
        <c:auto val="1"/>
        <c:lblAlgn val="ctr"/>
        <c:lblOffset val="100"/>
        <c:noMultiLvlLbl val="0"/>
      </c:catAx>
      <c:valAx>
        <c:axId val="358272024"/>
        <c:scaling>
          <c:orientation val="minMax"/>
        </c:scaling>
        <c:delete val="0"/>
        <c:axPos val="b"/>
        <c:numFmt formatCode="0%" sourceLinked="1"/>
        <c:majorTickMark val="none"/>
        <c:minorTickMark val="none"/>
        <c:tickLblPos val="high"/>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391039152"/>
        <c:crosses val="autoZero"/>
        <c:crossBetween val="between"/>
      </c:valAx>
      <c:spPr>
        <a:noFill/>
        <a:ln>
          <a:noFill/>
        </a:ln>
        <a:effectLst/>
      </c:spPr>
    </c:plotArea>
    <c:legend>
      <c:legendPos val="b"/>
      <c:layout>
        <c:manualLayout>
          <c:xMode val="edge"/>
          <c:yMode val="edge"/>
          <c:x val="0.1362752396684733"/>
          <c:y val="0.82691235024193399"/>
          <c:w val="0.75212406306673951"/>
          <c:h val="0.1458767654043244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52624671916011"/>
          <c:y val="0.20706486815730002"/>
          <c:w val="0.8125563902213373"/>
          <c:h val="0.65357879688347065"/>
        </c:manualLayout>
      </c:layout>
      <c:barChart>
        <c:barDir val="bar"/>
        <c:grouping val="percentStacked"/>
        <c:varyColors val="0"/>
        <c:ser>
          <c:idx val="0"/>
          <c:order val="0"/>
          <c:tx>
            <c:strRef>
              <c:f>'Waiting times 2'!$L$4</c:f>
              <c:strCache>
                <c:ptCount val="1"/>
                <c:pt idx="0">
                  <c:v>&lt;6 hours</c:v>
                </c:pt>
              </c:strCache>
            </c:strRef>
          </c:tx>
          <c:spPr>
            <a:solidFill>
              <a:srgbClr val="39819E"/>
            </a:solidFill>
            <a:ln>
              <a:solidFill>
                <a:srgbClr val="39819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'Waiting times 2'!$K$48:$K$54</c:f>
              <c:strCache>
                <c:ptCount val="1"/>
                <c:pt idx="0">
                  <c:v>National </c:v>
                </c:pt>
              </c:strCache>
            </c:strRef>
          </c:cat>
          <c:val>
            <c:numRef>
              <c:f>'Waiting times 2'!$L$48:$L$54</c:f>
              <c:numCache>
                <c:formatCode>###0.0%</c:formatCode>
                <c:ptCount val="1"/>
                <c:pt idx="0">
                  <c:v>0.29064787954137311</c:v>
                </c:pt>
              </c:numCache>
            </c:numRef>
          </c:val>
        </c:ser>
        <c:ser>
          <c:idx val="1"/>
          <c:order val="1"/>
          <c:tx>
            <c:strRef>
              <c:f>'Waiting times 2'!$M$4</c:f>
              <c:strCache>
                <c:ptCount val="1"/>
                <c:pt idx="0">
                  <c:v>6-12 hours</c:v>
                </c:pt>
              </c:strCache>
            </c:strRef>
          </c:tx>
          <c:spPr>
            <a:solidFill>
              <a:srgbClr val="00AAE5"/>
            </a:solidFill>
            <a:ln>
              <a:solidFill>
                <a:srgbClr val="00AAE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'Waiting times 2'!$K$48:$K$54</c:f>
              <c:strCache>
                <c:ptCount val="1"/>
                <c:pt idx="0">
                  <c:v>National </c:v>
                </c:pt>
              </c:strCache>
            </c:strRef>
          </c:cat>
          <c:val>
            <c:numRef>
              <c:f>'Waiting times 2'!$M$48:$M$54</c:f>
              <c:numCache>
                <c:formatCode>###0.0%</c:formatCode>
                <c:ptCount val="1"/>
                <c:pt idx="0">
                  <c:v>0.34645669291338588</c:v>
                </c:pt>
              </c:numCache>
            </c:numRef>
          </c:val>
        </c:ser>
        <c:ser>
          <c:idx val="2"/>
          <c:order val="2"/>
          <c:tx>
            <c:strRef>
              <c:f>'Waiting times 2'!$N$4</c:f>
              <c:strCache>
                <c:ptCount val="1"/>
                <c:pt idx="0">
                  <c:v>12-24 hours</c:v>
                </c:pt>
              </c:strCache>
            </c:strRef>
          </c:tx>
          <c:spPr>
            <a:solidFill>
              <a:srgbClr val="07AF9C"/>
            </a:solidFill>
            <a:ln>
              <a:solidFill>
                <a:srgbClr val="07AF9C"/>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'Waiting times 2'!$K$48:$K$54</c:f>
              <c:strCache>
                <c:ptCount val="1"/>
                <c:pt idx="0">
                  <c:v>National </c:v>
                </c:pt>
              </c:strCache>
            </c:strRef>
          </c:cat>
          <c:val>
            <c:numRef>
              <c:f>'Waiting times 2'!$N$48:$N$54</c:f>
              <c:numCache>
                <c:formatCode>###0.0%</c:formatCode>
                <c:ptCount val="1"/>
                <c:pt idx="0">
                  <c:v>0.22710319104848736</c:v>
                </c:pt>
              </c:numCache>
            </c:numRef>
          </c:val>
        </c:ser>
        <c:ser>
          <c:idx val="3"/>
          <c:order val="3"/>
          <c:tx>
            <c:strRef>
              <c:f>'Waiting times 2'!$O$4</c:f>
              <c:strCache>
                <c:ptCount val="1"/>
                <c:pt idx="0">
                  <c:v>&gt;24 hours</c:v>
                </c:pt>
              </c:strCache>
            </c:strRef>
          </c:tx>
          <c:spPr>
            <a:solidFill>
              <a:schemeClr val="accent4">
                <a:lumMod val="60000"/>
                <a:lumOff val="40000"/>
              </a:schemeClr>
            </a:solidFill>
            <a:ln>
              <a:solidFill>
                <a:schemeClr val="accent4">
                  <a:lumMod val="60000"/>
                  <a:lumOff val="4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'Waiting times 2'!$K$48:$K$54</c:f>
              <c:strCache>
                <c:ptCount val="1"/>
                <c:pt idx="0">
                  <c:v>National </c:v>
                </c:pt>
              </c:strCache>
            </c:strRef>
          </c:cat>
          <c:val>
            <c:numRef>
              <c:f>'Waiting times 2'!$O$48:$O$54</c:f>
              <c:numCache>
                <c:formatCode>###0.0%</c:formatCode>
                <c:ptCount val="1"/>
                <c:pt idx="0">
                  <c:v>0.1357922364967537</c:v>
                </c:pt>
              </c:numCache>
            </c:numRef>
          </c:val>
        </c:ser>
        <c:dLbls>
          <c:dLblPos val="ctr"/>
          <c:showLegendKey val="0"/>
          <c:showVal val="1"/>
          <c:showCatName val="0"/>
          <c:showSerName val="0"/>
          <c:showPercent val="0"/>
          <c:showBubbleSize val="0"/>
        </c:dLbls>
        <c:gapWidth val="150"/>
        <c:overlap val="100"/>
        <c:axId val="358272416"/>
        <c:axId val="358268104"/>
      </c:barChart>
      <c:catAx>
        <c:axId val="358272416"/>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358268104"/>
        <c:crosses val="autoZero"/>
        <c:auto val="1"/>
        <c:lblAlgn val="ctr"/>
        <c:lblOffset val="100"/>
        <c:noMultiLvlLbl val="0"/>
      </c:catAx>
      <c:valAx>
        <c:axId val="358268104"/>
        <c:scaling>
          <c:orientation val="minMax"/>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358272416"/>
        <c:crosses val="autoZero"/>
        <c:crossBetween val="between"/>
      </c:valAx>
      <c:spPr>
        <a:noFill/>
        <a:ln>
          <a:noFill/>
        </a:ln>
        <a:effectLst/>
      </c:spPr>
    </c:plotArea>
    <c:legend>
      <c:legendPos val="b"/>
      <c:layout>
        <c:manualLayout>
          <c:xMode val="edge"/>
          <c:yMode val="edge"/>
          <c:x val="9.7486750937741992E-2"/>
          <c:y val="0.77199642279128722"/>
          <c:w val="0.87910057219859017"/>
          <c:h val="0.17088218074799044"/>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8887744185125"/>
          <c:y val="8.3710471523130631E-2"/>
          <c:w val="0.76411122558148747"/>
          <c:h val="0.91628942249470613"/>
        </c:manualLayout>
      </c:layout>
      <c:lineChart>
        <c:grouping val="stacked"/>
        <c:varyColors val="0"/>
        <c:ser>
          <c:idx val="0"/>
          <c:order val="0"/>
          <c:tx>
            <c:strRef>
              <c:f>Sheet1!$B$35</c:f>
              <c:strCache>
                <c:ptCount val="1"/>
                <c:pt idx="0">
                  <c:v>Overall experience </c:v>
                </c:pt>
              </c:strCache>
            </c:strRef>
          </c:tx>
          <c:spPr>
            <a:ln w="63500" cap="rnd">
              <a:solidFill>
                <a:srgbClr val="8594D5"/>
              </a:solidFill>
              <a:round/>
            </a:ln>
            <a:effectLst/>
          </c:spPr>
          <c:marker>
            <c:symbol val="circle"/>
            <c:size val="30"/>
            <c:spPr>
              <a:solidFill>
                <a:srgbClr val="8594D5"/>
              </a:solidFill>
              <a:ln w="9525">
                <a:solidFill>
                  <a:srgbClr val="8594D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Sheet1!$C$34:$F$34</c:f>
              <c:numCache>
                <c:formatCode>General</c:formatCode>
                <c:ptCount val="3"/>
                <c:pt idx="0">
                  <c:v>2017</c:v>
                </c:pt>
                <c:pt idx="1">
                  <c:v>2018</c:v>
                </c:pt>
                <c:pt idx="2">
                  <c:v>2019</c:v>
                </c:pt>
              </c:numCache>
            </c:numRef>
          </c:cat>
          <c:val>
            <c:numRef>
              <c:f>Sheet1!$C$35:$F$35</c:f>
              <c:numCache>
                <c:formatCode>0.0</c:formatCode>
                <c:ptCount val="3"/>
                <c:pt idx="0">
                  <c:v>8.2193146652576434</c:v>
                </c:pt>
                <c:pt idx="1">
                  <c:v>8.1960277523493321</c:v>
                </c:pt>
                <c:pt idx="2">
                  <c:v>8.2188368482898841</c:v>
                </c:pt>
              </c:numCache>
            </c:numRef>
          </c:val>
          <c:smooth val="0"/>
        </c:ser>
        <c:ser>
          <c:idx val="1"/>
          <c:order val="1"/>
          <c:tx>
            <c:strRef>
              <c:f>Sheet1!$B$36</c:f>
              <c:strCache>
                <c:ptCount val="1"/>
                <c:pt idx="0">
                  <c:v>Discharge or transfer</c:v>
                </c:pt>
              </c:strCache>
            </c:strRef>
          </c:tx>
          <c:spPr>
            <a:ln w="63500" cap="rnd">
              <a:solidFill>
                <a:srgbClr val="243168"/>
              </a:solidFill>
              <a:round/>
            </a:ln>
            <a:effectLst/>
          </c:spPr>
          <c:marker>
            <c:symbol val="circle"/>
            <c:size val="30"/>
            <c:spPr>
              <a:solidFill>
                <a:srgbClr val="243168"/>
              </a:solidFill>
              <a:ln w="9525">
                <a:solidFill>
                  <a:srgbClr val="243168"/>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Sheet1!$C$34:$F$34</c:f>
              <c:numCache>
                <c:formatCode>General</c:formatCode>
                <c:ptCount val="3"/>
                <c:pt idx="0">
                  <c:v>2017</c:v>
                </c:pt>
                <c:pt idx="1">
                  <c:v>2018</c:v>
                </c:pt>
                <c:pt idx="2">
                  <c:v>2019</c:v>
                </c:pt>
              </c:numCache>
            </c:numRef>
          </c:cat>
          <c:val>
            <c:numRef>
              <c:f>Sheet1!$C$36:$F$36</c:f>
              <c:numCache>
                <c:formatCode>0.0</c:formatCode>
                <c:ptCount val="3"/>
                <c:pt idx="0">
                  <c:v>6.7496930443660892</c:v>
                </c:pt>
                <c:pt idx="1">
                  <c:v>6.8950505800690483</c:v>
                </c:pt>
                <c:pt idx="2">
                  <c:v>7.0458912781068257</c:v>
                </c:pt>
              </c:numCache>
            </c:numRef>
          </c:val>
          <c:smooth val="0"/>
        </c:ser>
        <c:ser>
          <c:idx val="2"/>
          <c:order val="2"/>
          <c:tx>
            <c:strRef>
              <c:f>Sheet1!$B$37</c:f>
              <c:strCache>
                <c:ptCount val="1"/>
                <c:pt idx="0">
                  <c:v>Examinations, diagnosis and treatment</c:v>
                </c:pt>
              </c:strCache>
            </c:strRef>
          </c:tx>
          <c:spPr>
            <a:ln w="63500" cap="rnd">
              <a:solidFill>
                <a:srgbClr val="00AAE5"/>
              </a:solidFill>
              <a:round/>
            </a:ln>
            <a:effectLst/>
          </c:spPr>
          <c:marker>
            <c:symbol val="circle"/>
            <c:size val="30"/>
            <c:spPr>
              <a:solidFill>
                <a:srgbClr val="00AAE5"/>
              </a:solidFill>
              <a:ln w="9525">
                <a:solidFill>
                  <a:srgbClr val="00AAE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Sheet1!$C$34:$F$34</c:f>
              <c:numCache>
                <c:formatCode>General</c:formatCode>
                <c:ptCount val="3"/>
                <c:pt idx="0">
                  <c:v>2017</c:v>
                </c:pt>
                <c:pt idx="1">
                  <c:v>2018</c:v>
                </c:pt>
                <c:pt idx="2">
                  <c:v>2019</c:v>
                </c:pt>
              </c:numCache>
            </c:numRef>
          </c:cat>
          <c:val>
            <c:numRef>
              <c:f>Sheet1!$C$37:$F$37</c:f>
              <c:numCache>
                <c:formatCode>0.0</c:formatCode>
                <c:ptCount val="3"/>
                <c:pt idx="0">
                  <c:v>8.1034893631679576</c:v>
                </c:pt>
                <c:pt idx="1">
                  <c:v>8.1531972019259413</c:v>
                </c:pt>
                <c:pt idx="2">
                  <c:v>8.1961101257389757</c:v>
                </c:pt>
              </c:numCache>
            </c:numRef>
          </c:val>
          <c:smooth val="0"/>
        </c:ser>
        <c:ser>
          <c:idx val="3"/>
          <c:order val="3"/>
          <c:tx>
            <c:strRef>
              <c:f>Sheet1!$B$38</c:f>
              <c:strCache>
                <c:ptCount val="1"/>
                <c:pt idx="0">
                  <c:v>Care on the ward</c:v>
                </c:pt>
              </c:strCache>
            </c:strRef>
          </c:tx>
          <c:spPr>
            <a:ln w="63500" cap="rnd">
              <a:solidFill>
                <a:srgbClr val="07AF9C"/>
              </a:solidFill>
              <a:round/>
            </a:ln>
            <a:effectLst/>
          </c:spPr>
          <c:marker>
            <c:symbol val="circle"/>
            <c:size val="30"/>
            <c:spPr>
              <a:solidFill>
                <a:srgbClr val="07AF9C"/>
              </a:solidFill>
              <a:ln w="9525">
                <a:solidFill>
                  <a:srgbClr val="07AF9C"/>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Sheet1!$C$34:$F$34</c:f>
              <c:numCache>
                <c:formatCode>General</c:formatCode>
                <c:ptCount val="3"/>
                <c:pt idx="0">
                  <c:v>2017</c:v>
                </c:pt>
                <c:pt idx="1">
                  <c:v>2018</c:v>
                </c:pt>
                <c:pt idx="2">
                  <c:v>2019</c:v>
                </c:pt>
              </c:numCache>
            </c:numRef>
          </c:cat>
          <c:val>
            <c:numRef>
              <c:f>Sheet1!$C$38:$F$38</c:f>
              <c:numCache>
                <c:formatCode>0.0</c:formatCode>
                <c:ptCount val="3"/>
                <c:pt idx="0">
                  <c:v>8.2580670178025759</c:v>
                </c:pt>
                <c:pt idx="1">
                  <c:v>8.3182375754760436</c:v>
                </c:pt>
                <c:pt idx="2">
                  <c:v>8.3234830257525978</c:v>
                </c:pt>
              </c:numCache>
            </c:numRef>
          </c:val>
          <c:smooth val="0"/>
        </c:ser>
        <c:ser>
          <c:idx val="4"/>
          <c:order val="4"/>
          <c:tx>
            <c:strRef>
              <c:f>Sheet1!$B$39</c:f>
              <c:strCache>
                <c:ptCount val="1"/>
                <c:pt idx="0">
                  <c:v>Admissions</c:v>
                </c:pt>
              </c:strCache>
            </c:strRef>
          </c:tx>
          <c:spPr>
            <a:ln w="63500" cap="rnd">
              <a:solidFill>
                <a:srgbClr val="39819E"/>
              </a:solidFill>
              <a:round/>
            </a:ln>
            <a:effectLst/>
          </c:spPr>
          <c:marker>
            <c:symbol val="circle"/>
            <c:size val="30"/>
            <c:spPr>
              <a:solidFill>
                <a:srgbClr val="39819E"/>
              </a:solidFill>
              <a:ln w="9525">
                <a:solidFill>
                  <a:srgbClr val="39819E"/>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Sheet1!$C$34:$F$34</c:f>
              <c:numCache>
                <c:formatCode>General</c:formatCode>
                <c:ptCount val="3"/>
                <c:pt idx="0">
                  <c:v>2017</c:v>
                </c:pt>
                <c:pt idx="1">
                  <c:v>2018</c:v>
                </c:pt>
                <c:pt idx="2">
                  <c:v>2019</c:v>
                </c:pt>
              </c:numCache>
            </c:numRef>
          </c:cat>
          <c:val>
            <c:numRef>
              <c:f>Sheet1!$C$39:$F$39</c:f>
              <c:numCache>
                <c:formatCode>0.0</c:formatCode>
                <c:ptCount val="3"/>
                <c:pt idx="0">
                  <c:v>7.8999855700909531</c:v>
                </c:pt>
                <c:pt idx="1">
                  <c:v>7.8964998432634923</c:v>
                </c:pt>
                <c:pt idx="2">
                  <c:v>7.9128519474105037</c:v>
                </c:pt>
              </c:numCache>
            </c:numRef>
          </c:val>
          <c:smooth val="0"/>
        </c:ser>
        <c:dLbls>
          <c:dLblPos val="ctr"/>
          <c:showLegendKey val="0"/>
          <c:showVal val="1"/>
          <c:showCatName val="0"/>
          <c:showSerName val="0"/>
          <c:showPercent val="0"/>
          <c:showBubbleSize val="0"/>
        </c:dLbls>
        <c:marker val="1"/>
        <c:smooth val="0"/>
        <c:axId val="391570792"/>
        <c:axId val="391569224"/>
      </c:lineChart>
      <c:catAx>
        <c:axId val="391570792"/>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391569224"/>
        <c:crosses val="autoZero"/>
        <c:auto val="1"/>
        <c:lblAlgn val="ctr"/>
        <c:lblOffset val="100"/>
        <c:noMultiLvlLbl val="0"/>
      </c:catAx>
      <c:valAx>
        <c:axId val="391569224"/>
        <c:scaling>
          <c:orientation val="minMax"/>
        </c:scaling>
        <c:delete val="1"/>
        <c:axPos val="l"/>
        <c:numFmt formatCode="0.0" sourceLinked="1"/>
        <c:majorTickMark val="none"/>
        <c:minorTickMark val="none"/>
        <c:tickLblPos val="nextTo"/>
        <c:crossAx val="391570792"/>
        <c:crosses val="autoZero"/>
        <c:crossBetween val="between"/>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4CFB5-2CD2-4DF2-A14E-1AD5DF0BB91B}"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IE"/>
        </a:p>
      </dgm:t>
    </dgm:pt>
    <dgm:pt modelId="{9C52A8A8-3373-4FF6-82AD-56047FEB534C}">
      <dgm:prSet phldrT="[Text]" custT="1"/>
      <dgm:spPr>
        <a:solidFill>
          <a:srgbClr val="243168"/>
        </a:solidFill>
        <a:ln>
          <a:solidFill>
            <a:srgbClr val="243168"/>
          </a:solidFill>
        </a:ln>
      </dgm:spPr>
      <dgm:t>
        <a:bodyPr/>
        <a:lstStyle/>
        <a:p>
          <a:r>
            <a:rPr lang="en-IE" sz="1800" b="1" dirty="0" smtClean="0">
              <a:latin typeface="Tahoma" panose="020B0604030504040204" pitchFamily="34" charset="0"/>
              <a:ea typeface="Tahoma" panose="020B0604030504040204" pitchFamily="34" charset="0"/>
              <a:cs typeface="Tahoma" panose="020B0604030504040204" pitchFamily="34" charset="0"/>
            </a:rPr>
            <a:t>Healthcare quality</a:t>
          </a:r>
          <a:endParaRPr lang="en-IE" sz="1800" b="1" dirty="0">
            <a:latin typeface="Tahoma" panose="020B0604030504040204" pitchFamily="34" charset="0"/>
            <a:ea typeface="Tahoma" panose="020B0604030504040204" pitchFamily="34" charset="0"/>
            <a:cs typeface="Tahoma" panose="020B0604030504040204" pitchFamily="34" charset="0"/>
          </a:endParaRPr>
        </a:p>
      </dgm:t>
    </dgm:pt>
    <dgm:pt modelId="{5A7D808E-609C-48A7-891F-C50E5C1741CF}" type="parTrans" cxnId="{F0951762-B9BA-4708-B22F-E9366C7B96CC}">
      <dgm:prSet/>
      <dgm:spPr/>
      <dgm:t>
        <a:bodyPr/>
        <a:lstStyle/>
        <a:p>
          <a:endParaRPr lang="en-IE" sz="2000"/>
        </a:p>
      </dgm:t>
    </dgm:pt>
    <dgm:pt modelId="{BF29EAEA-0AE9-4E57-92ED-047BB7ED41A4}" type="sibTrans" cxnId="{F0951762-B9BA-4708-B22F-E9366C7B96CC}">
      <dgm:prSet/>
      <dgm:spPr/>
      <dgm:t>
        <a:bodyPr/>
        <a:lstStyle/>
        <a:p>
          <a:endParaRPr lang="en-IE" sz="2000"/>
        </a:p>
      </dgm:t>
    </dgm:pt>
    <dgm:pt modelId="{13F3306D-F8C9-47F5-B358-4A848F56497E}">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Safe</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D3FF54E7-478C-4EE4-9E9D-45C6787D207A}" type="parTrans" cxnId="{A6E1A7AE-0E7A-4B2C-B072-E8E57188061E}">
      <dgm:prSet/>
      <dgm:spPr/>
      <dgm:t>
        <a:bodyPr/>
        <a:lstStyle/>
        <a:p>
          <a:endParaRPr lang="en-IE" sz="2000"/>
        </a:p>
      </dgm:t>
    </dgm:pt>
    <dgm:pt modelId="{9D8F2A5B-FB17-4801-A88A-918B6A64F919}" type="sibTrans" cxnId="{A6E1A7AE-0E7A-4B2C-B072-E8E57188061E}">
      <dgm:prSet/>
      <dgm:spPr/>
      <dgm:t>
        <a:bodyPr/>
        <a:lstStyle/>
        <a:p>
          <a:endParaRPr lang="en-IE" sz="2000"/>
        </a:p>
      </dgm:t>
    </dgm:pt>
    <dgm:pt modelId="{4F6FC71E-F4AF-456B-B8A7-3EEABE6FD8B3}">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Effective</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50D0197D-815E-4A71-AF4A-3AC239521F39}" type="parTrans" cxnId="{16AA5BD7-10F1-4450-90A2-FD86AAFEA3C0}">
      <dgm:prSet/>
      <dgm:spPr/>
      <dgm:t>
        <a:bodyPr/>
        <a:lstStyle/>
        <a:p>
          <a:endParaRPr lang="en-IE" sz="2000"/>
        </a:p>
      </dgm:t>
    </dgm:pt>
    <dgm:pt modelId="{2D89E029-0339-42EC-8A59-B71E19A4B33E}" type="sibTrans" cxnId="{16AA5BD7-10F1-4450-90A2-FD86AAFEA3C0}">
      <dgm:prSet/>
      <dgm:spPr/>
      <dgm:t>
        <a:bodyPr/>
        <a:lstStyle/>
        <a:p>
          <a:endParaRPr lang="en-IE" sz="2000"/>
        </a:p>
      </dgm:t>
    </dgm:pt>
    <dgm:pt modelId="{2DAA4A6B-0C67-4947-B647-EDDF9C2020AC}">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Patient-centred</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910E00B7-E66E-40DD-864F-C543B9C84ACE}" type="parTrans" cxnId="{FDE93298-C6F0-46F5-A128-CC7BD9E942E3}">
      <dgm:prSet/>
      <dgm:spPr/>
      <dgm:t>
        <a:bodyPr/>
        <a:lstStyle/>
        <a:p>
          <a:endParaRPr lang="en-IE" sz="2000"/>
        </a:p>
      </dgm:t>
    </dgm:pt>
    <dgm:pt modelId="{FA82E8F7-A593-4D2E-B72C-7A6AEB7C95DF}" type="sibTrans" cxnId="{FDE93298-C6F0-46F5-A128-CC7BD9E942E3}">
      <dgm:prSet/>
      <dgm:spPr/>
      <dgm:t>
        <a:bodyPr/>
        <a:lstStyle/>
        <a:p>
          <a:endParaRPr lang="en-IE" sz="2000"/>
        </a:p>
      </dgm:t>
    </dgm:pt>
    <dgm:pt modelId="{A3AC0F1C-9D0C-4DE9-A37C-5067D759EE38}">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Timely</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9E0E676B-E14E-4F27-A28C-B42FDD52F05C}" type="parTrans" cxnId="{6F810BD6-4A0A-4FE1-B99D-7A5C0466907E}">
      <dgm:prSet/>
      <dgm:spPr/>
      <dgm:t>
        <a:bodyPr/>
        <a:lstStyle/>
        <a:p>
          <a:endParaRPr lang="en-IE" sz="2000"/>
        </a:p>
      </dgm:t>
    </dgm:pt>
    <dgm:pt modelId="{A08EC804-D01A-476D-B495-EE4A5F49309A}" type="sibTrans" cxnId="{6F810BD6-4A0A-4FE1-B99D-7A5C0466907E}">
      <dgm:prSet/>
      <dgm:spPr/>
      <dgm:t>
        <a:bodyPr/>
        <a:lstStyle/>
        <a:p>
          <a:endParaRPr lang="en-IE" sz="2000"/>
        </a:p>
      </dgm:t>
    </dgm:pt>
    <dgm:pt modelId="{4E8BA772-70CA-4968-9D06-5864833EE8AD}">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Efficient</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EFAA8E76-08BB-40F5-8EAB-4D70B7E8877E}" type="parTrans" cxnId="{699342DA-985D-4897-A248-D525B7EC78ED}">
      <dgm:prSet/>
      <dgm:spPr/>
      <dgm:t>
        <a:bodyPr/>
        <a:lstStyle/>
        <a:p>
          <a:endParaRPr lang="en-IE" sz="2000"/>
        </a:p>
      </dgm:t>
    </dgm:pt>
    <dgm:pt modelId="{8B500136-1486-4EA6-B10B-309F394DDE21}" type="sibTrans" cxnId="{699342DA-985D-4897-A248-D525B7EC78ED}">
      <dgm:prSet/>
      <dgm:spPr/>
      <dgm:t>
        <a:bodyPr/>
        <a:lstStyle/>
        <a:p>
          <a:endParaRPr lang="en-IE" sz="2000"/>
        </a:p>
      </dgm:t>
    </dgm:pt>
    <dgm:pt modelId="{532D05F1-A222-459C-B8DD-6E2620CEEB62}">
      <dgm:prSet phldrT="[Text]" custT="1"/>
      <dgm:spPr>
        <a:solidFill>
          <a:srgbClr val="243168"/>
        </a:solidFill>
        <a:ln>
          <a:solidFill>
            <a:srgbClr val="243168"/>
          </a:solidFill>
        </a:ln>
      </dgm:spPr>
      <dgm:t>
        <a:bodyPr/>
        <a:lstStyle/>
        <a:p>
          <a:r>
            <a:rPr lang="en-IE" sz="1600" dirty="0" smtClean="0">
              <a:latin typeface="Tahoma" panose="020B0604030504040204" pitchFamily="34" charset="0"/>
              <a:ea typeface="Tahoma" panose="020B0604030504040204" pitchFamily="34" charset="0"/>
              <a:cs typeface="Tahoma" panose="020B0604030504040204" pitchFamily="34" charset="0"/>
            </a:rPr>
            <a:t>Equitable</a:t>
          </a:r>
          <a:endParaRPr lang="en-IE" sz="1600" dirty="0">
            <a:latin typeface="Tahoma" panose="020B0604030504040204" pitchFamily="34" charset="0"/>
            <a:ea typeface="Tahoma" panose="020B0604030504040204" pitchFamily="34" charset="0"/>
            <a:cs typeface="Tahoma" panose="020B0604030504040204" pitchFamily="34" charset="0"/>
          </a:endParaRPr>
        </a:p>
      </dgm:t>
    </dgm:pt>
    <dgm:pt modelId="{B44FBD34-EBD4-442A-ABEB-D3C0BCB615D0}" type="parTrans" cxnId="{36BD12B1-FFAC-4F98-B34B-B4C0F461CA15}">
      <dgm:prSet/>
      <dgm:spPr/>
      <dgm:t>
        <a:bodyPr/>
        <a:lstStyle/>
        <a:p>
          <a:endParaRPr lang="en-IE" sz="2000"/>
        </a:p>
      </dgm:t>
    </dgm:pt>
    <dgm:pt modelId="{862AACA1-8C7A-4792-9D03-014CE5C1EDA0}" type="sibTrans" cxnId="{36BD12B1-FFAC-4F98-B34B-B4C0F461CA15}">
      <dgm:prSet/>
      <dgm:spPr/>
      <dgm:t>
        <a:bodyPr/>
        <a:lstStyle/>
        <a:p>
          <a:endParaRPr lang="en-IE" sz="2000"/>
        </a:p>
      </dgm:t>
    </dgm:pt>
    <dgm:pt modelId="{31455717-38D6-4883-825F-0694484D0B8E}" type="pres">
      <dgm:prSet presAssocID="{5404CFB5-2CD2-4DF2-A14E-1AD5DF0BB91B}" presName="Name0" presStyleCnt="0">
        <dgm:presLayoutVars>
          <dgm:chMax val="1"/>
          <dgm:dir/>
          <dgm:animLvl val="ctr"/>
          <dgm:resizeHandles val="exact"/>
        </dgm:presLayoutVars>
      </dgm:prSet>
      <dgm:spPr/>
      <dgm:t>
        <a:bodyPr/>
        <a:lstStyle/>
        <a:p>
          <a:endParaRPr lang="en-IE"/>
        </a:p>
      </dgm:t>
    </dgm:pt>
    <dgm:pt modelId="{6761FB6F-4380-43CF-8543-D028A6830239}" type="pres">
      <dgm:prSet presAssocID="{9C52A8A8-3373-4FF6-82AD-56047FEB534C}" presName="centerShape" presStyleLbl="node0" presStyleIdx="0" presStyleCnt="1" custScaleX="106409" custScaleY="106409"/>
      <dgm:spPr/>
      <dgm:t>
        <a:bodyPr/>
        <a:lstStyle/>
        <a:p>
          <a:endParaRPr lang="en-IE"/>
        </a:p>
      </dgm:t>
    </dgm:pt>
    <dgm:pt modelId="{D0FF647F-9FD0-4C77-A92D-415C22AD2F2B}" type="pres">
      <dgm:prSet presAssocID="{13F3306D-F8C9-47F5-B358-4A848F56497E}" presName="node" presStyleLbl="node1" presStyleIdx="0" presStyleCnt="6" custScaleX="107303" custScaleY="107303">
        <dgm:presLayoutVars>
          <dgm:bulletEnabled val="1"/>
        </dgm:presLayoutVars>
      </dgm:prSet>
      <dgm:spPr/>
      <dgm:t>
        <a:bodyPr/>
        <a:lstStyle/>
        <a:p>
          <a:endParaRPr lang="en-IE"/>
        </a:p>
      </dgm:t>
    </dgm:pt>
    <dgm:pt modelId="{5D88F125-B2BA-42F8-96BD-0173B91F2C01}" type="pres">
      <dgm:prSet presAssocID="{13F3306D-F8C9-47F5-B358-4A848F56497E}" presName="dummy" presStyleCnt="0"/>
      <dgm:spPr/>
    </dgm:pt>
    <dgm:pt modelId="{BABB97EE-C2C3-4CB0-8171-84E9E6F154AA}" type="pres">
      <dgm:prSet presAssocID="{9D8F2A5B-FB17-4801-A88A-918B6A64F919}" presName="sibTrans" presStyleLbl="sibTrans2D1" presStyleIdx="0" presStyleCnt="6"/>
      <dgm:spPr/>
      <dgm:t>
        <a:bodyPr/>
        <a:lstStyle/>
        <a:p>
          <a:endParaRPr lang="en-IE"/>
        </a:p>
      </dgm:t>
    </dgm:pt>
    <dgm:pt modelId="{572D4653-B069-4D65-A0CC-8F784932B676}" type="pres">
      <dgm:prSet presAssocID="{4F6FC71E-F4AF-456B-B8A7-3EEABE6FD8B3}" presName="node" presStyleLbl="node1" presStyleIdx="1" presStyleCnt="6" custScaleX="107303" custScaleY="107303">
        <dgm:presLayoutVars>
          <dgm:bulletEnabled val="1"/>
        </dgm:presLayoutVars>
      </dgm:prSet>
      <dgm:spPr/>
      <dgm:t>
        <a:bodyPr/>
        <a:lstStyle/>
        <a:p>
          <a:endParaRPr lang="en-IE"/>
        </a:p>
      </dgm:t>
    </dgm:pt>
    <dgm:pt modelId="{AA4B4210-5A3C-4597-8BD7-0BB35EEC2880}" type="pres">
      <dgm:prSet presAssocID="{4F6FC71E-F4AF-456B-B8A7-3EEABE6FD8B3}" presName="dummy" presStyleCnt="0"/>
      <dgm:spPr/>
    </dgm:pt>
    <dgm:pt modelId="{F58DC182-5A44-47BD-8763-EB0D55DD71C4}" type="pres">
      <dgm:prSet presAssocID="{2D89E029-0339-42EC-8A59-B71E19A4B33E}" presName="sibTrans" presStyleLbl="sibTrans2D1" presStyleIdx="1" presStyleCnt="6"/>
      <dgm:spPr/>
      <dgm:t>
        <a:bodyPr/>
        <a:lstStyle/>
        <a:p>
          <a:endParaRPr lang="en-IE"/>
        </a:p>
      </dgm:t>
    </dgm:pt>
    <dgm:pt modelId="{0D18A701-1B69-484D-9DF5-BB91800F2054}" type="pres">
      <dgm:prSet presAssocID="{2DAA4A6B-0C67-4947-B647-EDDF9C2020AC}" presName="node" presStyleLbl="node1" presStyleIdx="2" presStyleCnt="6" custScaleX="107303" custScaleY="107303">
        <dgm:presLayoutVars>
          <dgm:bulletEnabled val="1"/>
        </dgm:presLayoutVars>
      </dgm:prSet>
      <dgm:spPr/>
      <dgm:t>
        <a:bodyPr/>
        <a:lstStyle/>
        <a:p>
          <a:endParaRPr lang="en-IE"/>
        </a:p>
      </dgm:t>
    </dgm:pt>
    <dgm:pt modelId="{461568F6-92BE-4B7D-AD09-07E54BA5C719}" type="pres">
      <dgm:prSet presAssocID="{2DAA4A6B-0C67-4947-B647-EDDF9C2020AC}" presName="dummy" presStyleCnt="0"/>
      <dgm:spPr/>
    </dgm:pt>
    <dgm:pt modelId="{44A757E1-ECF7-4CE7-8A48-110440D9591F}" type="pres">
      <dgm:prSet presAssocID="{FA82E8F7-A593-4D2E-B72C-7A6AEB7C95DF}" presName="sibTrans" presStyleLbl="sibTrans2D1" presStyleIdx="2" presStyleCnt="6"/>
      <dgm:spPr/>
      <dgm:t>
        <a:bodyPr/>
        <a:lstStyle/>
        <a:p>
          <a:endParaRPr lang="en-IE"/>
        </a:p>
      </dgm:t>
    </dgm:pt>
    <dgm:pt modelId="{F28EC2F7-F8A2-4E66-8687-96D2C8A751D7}" type="pres">
      <dgm:prSet presAssocID="{A3AC0F1C-9D0C-4DE9-A37C-5067D759EE38}" presName="node" presStyleLbl="node1" presStyleIdx="3" presStyleCnt="6" custScaleX="107303" custScaleY="107303">
        <dgm:presLayoutVars>
          <dgm:bulletEnabled val="1"/>
        </dgm:presLayoutVars>
      </dgm:prSet>
      <dgm:spPr/>
      <dgm:t>
        <a:bodyPr/>
        <a:lstStyle/>
        <a:p>
          <a:endParaRPr lang="en-IE"/>
        </a:p>
      </dgm:t>
    </dgm:pt>
    <dgm:pt modelId="{53ECFA26-3894-477B-9F46-1DBCA0618E7E}" type="pres">
      <dgm:prSet presAssocID="{A3AC0F1C-9D0C-4DE9-A37C-5067D759EE38}" presName="dummy" presStyleCnt="0"/>
      <dgm:spPr/>
    </dgm:pt>
    <dgm:pt modelId="{1F69B968-6682-48FF-956F-D76AFEFFC026}" type="pres">
      <dgm:prSet presAssocID="{A08EC804-D01A-476D-B495-EE4A5F49309A}" presName="sibTrans" presStyleLbl="sibTrans2D1" presStyleIdx="3" presStyleCnt="6"/>
      <dgm:spPr/>
      <dgm:t>
        <a:bodyPr/>
        <a:lstStyle/>
        <a:p>
          <a:endParaRPr lang="en-IE"/>
        </a:p>
      </dgm:t>
    </dgm:pt>
    <dgm:pt modelId="{FB5D2B96-9473-45B2-A0D5-EACAEDC7E21E}" type="pres">
      <dgm:prSet presAssocID="{4E8BA772-70CA-4968-9D06-5864833EE8AD}" presName="node" presStyleLbl="node1" presStyleIdx="4" presStyleCnt="6" custScaleX="107303" custScaleY="107303">
        <dgm:presLayoutVars>
          <dgm:bulletEnabled val="1"/>
        </dgm:presLayoutVars>
      </dgm:prSet>
      <dgm:spPr/>
      <dgm:t>
        <a:bodyPr/>
        <a:lstStyle/>
        <a:p>
          <a:endParaRPr lang="en-IE"/>
        </a:p>
      </dgm:t>
    </dgm:pt>
    <dgm:pt modelId="{53B9B17C-B860-4DA6-91BA-91EAE8386898}" type="pres">
      <dgm:prSet presAssocID="{4E8BA772-70CA-4968-9D06-5864833EE8AD}" presName="dummy" presStyleCnt="0"/>
      <dgm:spPr/>
    </dgm:pt>
    <dgm:pt modelId="{BB374B78-3C99-4306-9EBA-7848D96ECB2A}" type="pres">
      <dgm:prSet presAssocID="{8B500136-1486-4EA6-B10B-309F394DDE21}" presName="sibTrans" presStyleLbl="sibTrans2D1" presStyleIdx="4" presStyleCnt="6"/>
      <dgm:spPr/>
      <dgm:t>
        <a:bodyPr/>
        <a:lstStyle/>
        <a:p>
          <a:endParaRPr lang="en-IE"/>
        </a:p>
      </dgm:t>
    </dgm:pt>
    <dgm:pt modelId="{C292D217-2F37-46E5-8220-35F8A475CDAF}" type="pres">
      <dgm:prSet presAssocID="{532D05F1-A222-459C-B8DD-6E2620CEEB62}" presName="node" presStyleLbl="node1" presStyleIdx="5" presStyleCnt="6" custScaleX="107303" custScaleY="107303">
        <dgm:presLayoutVars>
          <dgm:bulletEnabled val="1"/>
        </dgm:presLayoutVars>
      </dgm:prSet>
      <dgm:spPr/>
      <dgm:t>
        <a:bodyPr/>
        <a:lstStyle/>
        <a:p>
          <a:endParaRPr lang="en-IE"/>
        </a:p>
      </dgm:t>
    </dgm:pt>
    <dgm:pt modelId="{8A2C06FA-5DDC-4078-850C-57702CDEC59C}" type="pres">
      <dgm:prSet presAssocID="{532D05F1-A222-459C-B8DD-6E2620CEEB62}" presName="dummy" presStyleCnt="0"/>
      <dgm:spPr/>
    </dgm:pt>
    <dgm:pt modelId="{152521A5-8FB5-4491-A796-B2A26A5A5ED9}" type="pres">
      <dgm:prSet presAssocID="{862AACA1-8C7A-4792-9D03-014CE5C1EDA0}" presName="sibTrans" presStyleLbl="sibTrans2D1" presStyleIdx="5" presStyleCnt="6"/>
      <dgm:spPr/>
      <dgm:t>
        <a:bodyPr/>
        <a:lstStyle/>
        <a:p>
          <a:endParaRPr lang="en-IE"/>
        </a:p>
      </dgm:t>
    </dgm:pt>
  </dgm:ptLst>
  <dgm:cxnLst>
    <dgm:cxn modelId="{07A8BD9A-5301-4B68-A42C-4036AF31519F}" type="presOf" srcId="{8B500136-1486-4EA6-B10B-309F394DDE21}" destId="{BB374B78-3C99-4306-9EBA-7848D96ECB2A}" srcOrd="0" destOrd="0" presId="urn:microsoft.com/office/officeart/2005/8/layout/radial6"/>
    <dgm:cxn modelId="{699342DA-985D-4897-A248-D525B7EC78ED}" srcId="{9C52A8A8-3373-4FF6-82AD-56047FEB534C}" destId="{4E8BA772-70CA-4968-9D06-5864833EE8AD}" srcOrd="4" destOrd="0" parTransId="{EFAA8E76-08BB-40F5-8EAB-4D70B7E8877E}" sibTransId="{8B500136-1486-4EA6-B10B-309F394DDE21}"/>
    <dgm:cxn modelId="{76E697CE-69D1-4A7F-9F3D-3CF2326F4649}" type="presOf" srcId="{4F6FC71E-F4AF-456B-B8A7-3EEABE6FD8B3}" destId="{572D4653-B069-4D65-A0CC-8F784932B676}" srcOrd="0" destOrd="0" presId="urn:microsoft.com/office/officeart/2005/8/layout/radial6"/>
    <dgm:cxn modelId="{A6E1A7AE-0E7A-4B2C-B072-E8E57188061E}" srcId="{9C52A8A8-3373-4FF6-82AD-56047FEB534C}" destId="{13F3306D-F8C9-47F5-B358-4A848F56497E}" srcOrd="0" destOrd="0" parTransId="{D3FF54E7-478C-4EE4-9E9D-45C6787D207A}" sibTransId="{9D8F2A5B-FB17-4801-A88A-918B6A64F919}"/>
    <dgm:cxn modelId="{F37557F9-C97C-4A83-AF0F-993698F3DE93}" type="presOf" srcId="{9D8F2A5B-FB17-4801-A88A-918B6A64F919}" destId="{BABB97EE-C2C3-4CB0-8171-84E9E6F154AA}" srcOrd="0" destOrd="0" presId="urn:microsoft.com/office/officeart/2005/8/layout/radial6"/>
    <dgm:cxn modelId="{F0951762-B9BA-4708-B22F-E9366C7B96CC}" srcId="{5404CFB5-2CD2-4DF2-A14E-1AD5DF0BB91B}" destId="{9C52A8A8-3373-4FF6-82AD-56047FEB534C}" srcOrd="0" destOrd="0" parTransId="{5A7D808E-609C-48A7-891F-C50E5C1741CF}" sibTransId="{BF29EAEA-0AE9-4E57-92ED-047BB7ED41A4}"/>
    <dgm:cxn modelId="{16AA5BD7-10F1-4450-90A2-FD86AAFEA3C0}" srcId="{9C52A8A8-3373-4FF6-82AD-56047FEB534C}" destId="{4F6FC71E-F4AF-456B-B8A7-3EEABE6FD8B3}" srcOrd="1" destOrd="0" parTransId="{50D0197D-815E-4A71-AF4A-3AC239521F39}" sibTransId="{2D89E029-0339-42EC-8A59-B71E19A4B33E}"/>
    <dgm:cxn modelId="{ECBB02B0-8744-4B9E-B5FD-36670FBC15FD}" type="presOf" srcId="{A08EC804-D01A-476D-B495-EE4A5F49309A}" destId="{1F69B968-6682-48FF-956F-D76AFEFFC026}" srcOrd="0" destOrd="0" presId="urn:microsoft.com/office/officeart/2005/8/layout/radial6"/>
    <dgm:cxn modelId="{FD704BC8-7D5F-4105-A668-81564B661A6C}" type="presOf" srcId="{13F3306D-F8C9-47F5-B358-4A848F56497E}" destId="{D0FF647F-9FD0-4C77-A92D-415C22AD2F2B}" srcOrd="0" destOrd="0" presId="urn:microsoft.com/office/officeart/2005/8/layout/radial6"/>
    <dgm:cxn modelId="{20A3DF9F-073C-418C-9FD4-88090C84E571}" type="presOf" srcId="{862AACA1-8C7A-4792-9D03-014CE5C1EDA0}" destId="{152521A5-8FB5-4491-A796-B2A26A5A5ED9}" srcOrd="0" destOrd="0" presId="urn:microsoft.com/office/officeart/2005/8/layout/radial6"/>
    <dgm:cxn modelId="{6B788BCE-B26D-4993-A70F-C0405D7A0F72}" type="presOf" srcId="{FA82E8F7-A593-4D2E-B72C-7A6AEB7C95DF}" destId="{44A757E1-ECF7-4CE7-8A48-110440D9591F}" srcOrd="0" destOrd="0" presId="urn:microsoft.com/office/officeart/2005/8/layout/radial6"/>
    <dgm:cxn modelId="{6C13C228-D9B6-4BA4-9CC5-2F99A21610A2}" type="presOf" srcId="{9C52A8A8-3373-4FF6-82AD-56047FEB534C}" destId="{6761FB6F-4380-43CF-8543-D028A6830239}" srcOrd="0" destOrd="0" presId="urn:microsoft.com/office/officeart/2005/8/layout/radial6"/>
    <dgm:cxn modelId="{6E715B79-FB11-4D69-8E9A-F5F12F1D70E8}" type="presOf" srcId="{2DAA4A6B-0C67-4947-B647-EDDF9C2020AC}" destId="{0D18A701-1B69-484D-9DF5-BB91800F2054}" srcOrd="0" destOrd="0" presId="urn:microsoft.com/office/officeart/2005/8/layout/radial6"/>
    <dgm:cxn modelId="{6CFC596A-D4DB-489B-96A7-A2C1AE100AAC}" type="presOf" srcId="{5404CFB5-2CD2-4DF2-A14E-1AD5DF0BB91B}" destId="{31455717-38D6-4883-825F-0694484D0B8E}" srcOrd="0" destOrd="0" presId="urn:microsoft.com/office/officeart/2005/8/layout/radial6"/>
    <dgm:cxn modelId="{E506916B-A603-4766-9B3C-475197D3E5FC}" type="presOf" srcId="{A3AC0F1C-9D0C-4DE9-A37C-5067D759EE38}" destId="{F28EC2F7-F8A2-4E66-8687-96D2C8A751D7}" srcOrd="0" destOrd="0" presId="urn:microsoft.com/office/officeart/2005/8/layout/radial6"/>
    <dgm:cxn modelId="{C0C94555-842C-448E-8DA7-80134EBA5BF7}" type="presOf" srcId="{532D05F1-A222-459C-B8DD-6E2620CEEB62}" destId="{C292D217-2F37-46E5-8220-35F8A475CDAF}" srcOrd="0" destOrd="0" presId="urn:microsoft.com/office/officeart/2005/8/layout/radial6"/>
    <dgm:cxn modelId="{6A4E8A71-0729-40EA-80E3-77FDD5B6F14A}" type="presOf" srcId="{4E8BA772-70CA-4968-9D06-5864833EE8AD}" destId="{FB5D2B96-9473-45B2-A0D5-EACAEDC7E21E}" srcOrd="0" destOrd="0" presId="urn:microsoft.com/office/officeart/2005/8/layout/radial6"/>
    <dgm:cxn modelId="{36BD12B1-FFAC-4F98-B34B-B4C0F461CA15}" srcId="{9C52A8A8-3373-4FF6-82AD-56047FEB534C}" destId="{532D05F1-A222-459C-B8DD-6E2620CEEB62}" srcOrd="5" destOrd="0" parTransId="{B44FBD34-EBD4-442A-ABEB-D3C0BCB615D0}" sibTransId="{862AACA1-8C7A-4792-9D03-014CE5C1EDA0}"/>
    <dgm:cxn modelId="{6F810BD6-4A0A-4FE1-B99D-7A5C0466907E}" srcId="{9C52A8A8-3373-4FF6-82AD-56047FEB534C}" destId="{A3AC0F1C-9D0C-4DE9-A37C-5067D759EE38}" srcOrd="3" destOrd="0" parTransId="{9E0E676B-E14E-4F27-A28C-B42FDD52F05C}" sibTransId="{A08EC804-D01A-476D-B495-EE4A5F49309A}"/>
    <dgm:cxn modelId="{FDE93298-C6F0-46F5-A128-CC7BD9E942E3}" srcId="{9C52A8A8-3373-4FF6-82AD-56047FEB534C}" destId="{2DAA4A6B-0C67-4947-B647-EDDF9C2020AC}" srcOrd="2" destOrd="0" parTransId="{910E00B7-E66E-40DD-864F-C543B9C84ACE}" sibTransId="{FA82E8F7-A593-4D2E-B72C-7A6AEB7C95DF}"/>
    <dgm:cxn modelId="{68C8F806-9944-4E71-8D57-DE4E3342F095}" type="presOf" srcId="{2D89E029-0339-42EC-8A59-B71E19A4B33E}" destId="{F58DC182-5A44-47BD-8763-EB0D55DD71C4}" srcOrd="0" destOrd="0" presId="urn:microsoft.com/office/officeart/2005/8/layout/radial6"/>
    <dgm:cxn modelId="{AD01A7D5-B95F-4F12-AA2A-2504F9DB2E13}" type="presParOf" srcId="{31455717-38D6-4883-825F-0694484D0B8E}" destId="{6761FB6F-4380-43CF-8543-D028A6830239}" srcOrd="0" destOrd="0" presId="urn:microsoft.com/office/officeart/2005/8/layout/radial6"/>
    <dgm:cxn modelId="{CEE0A911-D63B-4943-94DE-0C1C7B01A932}" type="presParOf" srcId="{31455717-38D6-4883-825F-0694484D0B8E}" destId="{D0FF647F-9FD0-4C77-A92D-415C22AD2F2B}" srcOrd="1" destOrd="0" presId="urn:microsoft.com/office/officeart/2005/8/layout/radial6"/>
    <dgm:cxn modelId="{E7C8775D-ADC9-4D61-8CCE-0FF613DE7B82}" type="presParOf" srcId="{31455717-38D6-4883-825F-0694484D0B8E}" destId="{5D88F125-B2BA-42F8-96BD-0173B91F2C01}" srcOrd="2" destOrd="0" presId="urn:microsoft.com/office/officeart/2005/8/layout/radial6"/>
    <dgm:cxn modelId="{04D50654-B593-4995-9B97-9ECDB5AB847E}" type="presParOf" srcId="{31455717-38D6-4883-825F-0694484D0B8E}" destId="{BABB97EE-C2C3-4CB0-8171-84E9E6F154AA}" srcOrd="3" destOrd="0" presId="urn:microsoft.com/office/officeart/2005/8/layout/radial6"/>
    <dgm:cxn modelId="{15AEEC0A-F42D-4F72-BB4E-54E52663D585}" type="presParOf" srcId="{31455717-38D6-4883-825F-0694484D0B8E}" destId="{572D4653-B069-4D65-A0CC-8F784932B676}" srcOrd="4" destOrd="0" presId="urn:microsoft.com/office/officeart/2005/8/layout/radial6"/>
    <dgm:cxn modelId="{B5822FB8-6FDA-4845-918A-1FBA212961F7}" type="presParOf" srcId="{31455717-38D6-4883-825F-0694484D0B8E}" destId="{AA4B4210-5A3C-4597-8BD7-0BB35EEC2880}" srcOrd="5" destOrd="0" presId="urn:microsoft.com/office/officeart/2005/8/layout/radial6"/>
    <dgm:cxn modelId="{2EB1E673-9B22-48BE-AE4A-2408CF630439}" type="presParOf" srcId="{31455717-38D6-4883-825F-0694484D0B8E}" destId="{F58DC182-5A44-47BD-8763-EB0D55DD71C4}" srcOrd="6" destOrd="0" presId="urn:microsoft.com/office/officeart/2005/8/layout/radial6"/>
    <dgm:cxn modelId="{5ACD37E7-A897-4778-9B32-64AC6089B0A3}" type="presParOf" srcId="{31455717-38D6-4883-825F-0694484D0B8E}" destId="{0D18A701-1B69-484D-9DF5-BB91800F2054}" srcOrd="7" destOrd="0" presId="urn:microsoft.com/office/officeart/2005/8/layout/radial6"/>
    <dgm:cxn modelId="{01620462-B5D3-4FA1-A072-FC7C49F8170F}" type="presParOf" srcId="{31455717-38D6-4883-825F-0694484D0B8E}" destId="{461568F6-92BE-4B7D-AD09-07E54BA5C719}" srcOrd="8" destOrd="0" presId="urn:microsoft.com/office/officeart/2005/8/layout/radial6"/>
    <dgm:cxn modelId="{99FCC4D4-449A-483B-B836-0A3174485DD6}" type="presParOf" srcId="{31455717-38D6-4883-825F-0694484D0B8E}" destId="{44A757E1-ECF7-4CE7-8A48-110440D9591F}" srcOrd="9" destOrd="0" presId="urn:microsoft.com/office/officeart/2005/8/layout/radial6"/>
    <dgm:cxn modelId="{541922DC-352A-4A5C-B6DB-F450DD4690BC}" type="presParOf" srcId="{31455717-38D6-4883-825F-0694484D0B8E}" destId="{F28EC2F7-F8A2-4E66-8687-96D2C8A751D7}" srcOrd="10" destOrd="0" presId="urn:microsoft.com/office/officeart/2005/8/layout/radial6"/>
    <dgm:cxn modelId="{EFC708F9-881D-4679-8BB2-5DE9847D4AAD}" type="presParOf" srcId="{31455717-38D6-4883-825F-0694484D0B8E}" destId="{53ECFA26-3894-477B-9F46-1DBCA0618E7E}" srcOrd="11" destOrd="0" presId="urn:microsoft.com/office/officeart/2005/8/layout/radial6"/>
    <dgm:cxn modelId="{871F456B-A5F8-467D-B3DE-5DE6D9F485F0}" type="presParOf" srcId="{31455717-38D6-4883-825F-0694484D0B8E}" destId="{1F69B968-6682-48FF-956F-D76AFEFFC026}" srcOrd="12" destOrd="0" presId="urn:microsoft.com/office/officeart/2005/8/layout/radial6"/>
    <dgm:cxn modelId="{4486BD6F-9F0C-4989-8E29-B5564AE46544}" type="presParOf" srcId="{31455717-38D6-4883-825F-0694484D0B8E}" destId="{FB5D2B96-9473-45B2-A0D5-EACAEDC7E21E}" srcOrd="13" destOrd="0" presId="urn:microsoft.com/office/officeart/2005/8/layout/radial6"/>
    <dgm:cxn modelId="{A004A20B-4FB1-4275-90EC-D8D64309B0D7}" type="presParOf" srcId="{31455717-38D6-4883-825F-0694484D0B8E}" destId="{53B9B17C-B860-4DA6-91BA-91EAE8386898}" srcOrd="14" destOrd="0" presId="urn:microsoft.com/office/officeart/2005/8/layout/radial6"/>
    <dgm:cxn modelId="{5696A498-57BD-46C9-BDD9-E0B6FFA9BF32}" type="presParOf" srcId="{31455717-38D6-4883-825F-0694484D0B8E}" destId="{BB374B78-3C99-4306-9EBA-7848D96ECB2A}" srcOrd="15" destOrd="0" presId="urn:microsoft.com/office/officeart/2005/8/layout/radial6"/>
    <dgm:cxn modelId="{616BE866-1210-49A7-B253-E9629D4E467B}" type="presParOf" srcId="{31455717-38D6-4883-825F-0694484D0B8E}" destId="{C292D217-2F37-46E5-8220-35F8A475CDAF}" srcOrd="16" destOrd="0" presId="urn:microsoft.com/office/officeart/2005/8/layout/radial6"/>
    <dgm:cxn modelId="{AE41E2DA-C427-46E8-8DCA-73FF3A497E65}" type="presParOf" srcId="{31455717-38D6-4883-825F-0694484D0B8E}" destId="{8A2C06FA-5DDC-4078-850C-57702CDEC59C}" srcOrd="17" destOrd="0" presId="urn:microsoft.com/office/officeart/2005/8/layout/radial6"/>
    <dgm:cxn modelId="{FC70B04F-A4B9-4ACE-B164-CCAEC4695DA2}" type="presParOf" srcId="{31455717-38D6-4883-825F-0694484D0B8E}" destId="{152521A5-8FB5-4491-A796-B2A26A5A5ED9}"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B71303-AFF5-481C-8B29-0BF878282B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E"/>
        </a:p>
      </dgm:t>
    </dgm:pt>
    <dgm:pt modelId="{8B441CF3-1EF1-494A-96D1-E976104A9243}">
      <dgm:prSet/>
      <dgm:spPr>
        <a:solidFill>
          <a:srgbClr val="243168"/>
        </a:solidFill>
        <a:ln>
          <a:solidFill>
            <a:srgbClr val="243168"/>
          </a:solidFill>
        </a:ln>
      </dgm:spPr>
      <dgm:t>
        <a:bodyPr/>
        <a:lstStyle/>
        <a:p>
          <a:pPr rtl="0"/>
          <a:r>
            <a:rPr lang="en-US" dirty="0" smtClean="0">
              <a:latin typeface="Tahoma" panose="020B0604030504040204" pitchFamily="34" charset="0"/>
              <a:ea typeface="Tahoma" panose="020B0604030504040204" pitchFamily="34" charset="0"/>
              <a:cs typeface="Tahoma" panose="020B0604030504040204" pitchFamily="34" charset="0"/>
            </a:rPr>
            <a:t>Human Rights Based Approach</a:t>
          </a:r>
          <a:endParaRPr lang="en-IE" dirty="0">
            <a:latin typeface="Tahoma" panose="020B0604030504040204" pitchFamily="34" charset="0"/>
            <a:ea typeface="Tahoma" panose="020B0604030504040204" pitchFamily="34" charset="0"/>
            <a:cs typeface="Tahoma" panose="020B0604030504040204" pitchFamily="34" charset="0"/>
          </a:endParaRPr>
        </a:p>
      </dgm:t>
    </dgm:pt>
    <dgm:pt modelId="{32E6C3FF-52C0-4650-BEE7-AAD2F7F71EEE}" type="parTrans" cxnId="{858E2258-C182-4978-A366-2C6515D0349F}">
      <dgm:prSet/>
      <dgm:spPr/>
      <dgm:t>
        <a:bodyPr/>
        <a:lstStyle/>
        <a:p>
          <a:endParaRPr lang="en-IE"/>
        </a:p>
      </dgm:t>
    </dgm:pt>
    <dgm:pt modelId="{DBD7D878-9EA1-4245-893B-E3464935E750}" type="sibTrans" cxnId="{858E2258-C182-4978-A366-2C6515D0349F}">
      <dgm:prSet/>
      <dgm:spPr/>
      <dgm:t>
        <a:bodyPr/>
        <a:lstStyle/>
        <a:p>
          <a:endParaRPr lang="en-IE"/>
        </a:p>
      </dgm:t>
    </dgm:pt>
    <dgm:pt modelId="{C9A498D7-71D8-43A7-9F16-0D3C7AC471C6}">
      <dgm:prSet/>
      <dgm:spPr>
        <a:solidFill>
          <a:srgbClr val="243168"/>
        </a:solidFill>
        <a:ln>
          <a:solidFill>
            <a:srgbClr val="243168"/>
          </a:solidFill>
        </a:ln>
      </dgm:spPr>
      <dgm:t>
        <a:bodyPr/>
        <a:lstStyle/>
        <a:p>
          <a:pPr rtl="0"/>
          <a:r>
            <a:rPr lang="en-IE" dirty="0" smtClean="0">
              <a:latin typeface="Tahoma" panose="020B0604030504040204" pitchFamily="34" charset="0"/>
              <a:ea typeface="Tahoma" panose="020B0604030504040204" pitchFamily="34" charset="0"/>
              <a:cs typeface="Tahoma" panose="020B0604030504040204" pitchFamily="34" charset="0"/>
            </a:rPr>
            <a:t>Putting</a:t>
          </a:r>
          <a:r>
            <a:rPr lang="en-IE" baseline="0" dirty="0" smtClean="0">
              <a:latin typeface="Tahoma" panose="020B0604030504040204" pitchFamily="34" charset="0"/>
              <a:ea typeface="Tahoma" panose="020B0604030504040204" pitchFamily="34" charset="0"/>
              <a:cs typeface="Tahoma" panose="020B0604030504040204" pitchFamily="34" charset="0"/>
            </a:rPr>
            <a:t> people first</a:t>
          </a:r>
          <a:endParaRPr lang="en-IE" dirty="0">
            <a:latin typeface="Tahoma" panose="020B0604030504040204" pitchFamily="34" charset="0"/>
            <a:ea typeface="Tahoma" panose="020B0604030504040204" pitchFamily="34" charset="0"/>
            <a:cs typeface="Tahoma" panose="020B0604030504040204" pitchFamily="34" charset="0"/>
          </a:endParaRPr>
        </a:p>
      </dgm:t>
    </dgm:pt>
    <dgm:pt modelId="{1CDBEBFA-83D2-43A7-AC93-87BC836C05E9}" type="parTrans" cxnId="{A994C767-5865-488E-9B0B-6E539D8D0980}">
      <dgm:prSet/>
      <dgm:spPr/>
      <dgm:t>
        <a:bodyPr/>
        <a:lstStyle/>
        <a:p>
          <a:endParaRPr lang="en-IE"/>
        </a:p>
      </dgm:t>
    </dgm:pt>
    <dgm:pt modelId="{E4A76A78-0E9E-4394-A81A-4F8142497420}" type="sibTrans" cxnId="{A994C767-5865-488E-9B0B-6E539D8D0980}">
      <dgm:prSet/>
      <dgm:spPr/>
      <dgm:t>
        <a:bodyPr/>
        <a:lstStyle/>
        <a:p>
          <a:endParaRPr lang="en-IE"/>
        </a:p>
      </dgm:t>
    </dgm:pt>
    <dgm:pt modelId="{6C2FCDA7-D3BE-4FB5-9F19-613DF9C883D4}">
      <dgm:prSet/>
      <dgm:spPr>
        <a:solidFill>
          <a:srgbClr val="243168"/>
        </a:solidFill>
        <a:ln>
          <a:solidFill>
            <a:srgbClr val="243168"/>
          </a:solidFill>
        </a:ln>
      </dgm:spPr>
      <dgm:t>
        <a:bodyPr/>
        <a:lstStyle/>
        <a:p>
          <a:pPr rtl="0"/>
          <a:r>
            <a:rPr lang="en-US" dirty="0" smtClean="0">
              <a:latin typeface="Tahoma" panose="020B0604030504040204" pitchFamily="34" charset="0"/>
              <a:ea typeface="Tahoma" panose="020B0604030504040204" pitchFamily="34" charset="0"/>
              <a:cs typeface="Tahoma" panose="020B0604030504040204" pitchFamily="34" charset="0"/>
            </a:rPr>
            <a:t>Being fair and objective</a:t>
          </a:r>
          <a:endParaRPr lang="en-IE" dirty="0">
            <a:latin typeface="Tahoma" panose="020B0604030504040204" pitchFamily="34" charset="0"/>
            <a:ea typeface="Tahoma" panose="020B0604030504040204" pitchFamily="34" charset="0"/>
            <a:cs typeface="Tahoma" panose="020B0604030504040204" pitchFamily="34" charset="0"/>
          </a:endParaRPr>
        </a:p>
      </dgm:t>
    </dgm:pt>
    <dgm:pt modelId="{CDEF7C42-01FE-4566-9502-5AA1D881456D}" type="parTrans" cxnId="{4F088083-E360-4528-A324-A4B32E06248C}">
      <dgm:prSet/>
      <dgm:spPr/>
      <dgm:t>
        <a:bodyPr/>
        <a:lstStyle/>
        <a:p>
          <a:endParaRPr lang="en-IE"/>
        </a:p>
      </dgm:t>
    </dgm:pt>
    <dgm:pt modelId="{961DD8DC-5F19-4BC9-912C-48AEA980C1BB}" type="sibTrans" cxnId="{4F088083-E360-4528-A324-A4B32E06248C}">
      <dgm:prSet/>
      <dgm:spPr/>
      <dgm:t>
        <a:bodyPr/>
        <a:lstStyle/>
        <a:p>
          <a:endParaRPr lang="en-IE"/>
        </a:p>
      </dgm:t>
    </dgm:pt>
    <dgm:pt modelId="{9853CE43-0C4F-4339-BA97-8C50D16216BB}">
      <dgm:prSet/>
      <dgm:spPr>
        <a:solidFill>
          <a:srgbClr val="243168"/>
        </a:solidFill>
        <a:ln>
          <a:solidFill>
            <a:srgbClr val="243168"/>
          </a:solidFill>
        </a:ln>
      </dgm:spPr>
      <dgm:t>
        <a:bodyPr/>
        <a:lstStyle/>
        <a:p>
          <a:pPr rtl="0"/>
          <a:r>
            <a:rPr lang="en-US" dirty="0" smtClean="0">
              <a:latin typeface="Tahoma" panose="020B0604030504040204" pitchFamily="34" charset="0"/>
              <a:ea typeface="Tahoma" panose="020B0604030504040204" pitchFamily="34" charset="0"/>
              <a:cs typeface="Tahoma" panose="020B0604030504040204" pitchFamily="34" charset="0"/>
            </a:rPr>
            <a:t>Being open and accountable </a:t>
          </a:r>
          <a:endParaRPr lang="en-IE" dirty="0">
            <a:latin typeface="Tahoma" panose="020B0604030504040204" pitchFamily="34" charset="0"/>
            <a:ea typeface="Tahoma" panose="020B0604030504040204" pitchFamily="34" charset="0"/>
            <a:cs typeface="Tahoma" panose="020B0604030504040204" pitchFamily="34" charset="0"/>
          </a:endParaRPr>
        </a:p>
      </dgm:t>
    </dgm:pt>
    <dgm:pt modelId="{1834512D-AFE2-4D32-B7C4-22DC0E824FE2}" type="parTrans" cxnId="{1F95BA85-1215-4788-A85D-2CDABE6C2F72}">
      <dgm:prSet/>
      <dgm:spPr/>
      <dgm:t>
        <a:bodyPr/>
        <a:lstStyle/>
        <a:p>
          <a:endParaRPr lang="en-IE"/>
        </a:p>
      </dgm:t>
    </dgm:pt>
    <dgm:pt modelId="{1A003CDB-4C2B-47B9-BF21-FE9689C80E8B}" type="sibTrans" cxnId="{1F95BA85-1215-4788-A85D-2CDABE6C2F72}">
      <dgm:prSet/>
      <dgm:spPr/>
      <dgm:t>
        <a:bodyPr/>
        <a:lstStyle/>
        <a:p>
          <a:endParaRPr lang="en-IE"/>
        </a:p>
      </dgm:t>
    </dgm:pt>
    <dgm:pt modelId="{BB5F4BA2-707C-460D-B162-810EFFEEE016}">
      <dgm:prSet/>
      <dgm:spPr>
        <a:solidFill>
          <a:srgbClr val="243168"/>
        </a:solidFill>
        <a:ln>
          <a:solidFill>
            <a:srgbClr val="392B6C"/>
          </a:solidFill>
        </a:ln>
      </dgm:spPr>
      <dgm:t>
        <a:bodyPr/>
        <a:lstStyle/>
        <a:p>
          <a:r>
            <a:rPr lang="en-IE" dirty="0" smtClean="0">
              <a:latin typeface="Tahoma" panose="020B0604030504040204" pitchFamily="34" charset="0"/>
              <a:ea typeface="Tahoma" panose="020B0604030504040204" pitchFamily="34" charset="0"/>
              <a:cs typeface="Tahoma" panose="020B0604030504040204" pitchFamily="34" charset="0"/>
            </a:rPr>
            <a:t>Striving for excellence </a:t>
          </a:r>
          <a:endParaRPr lang="en-IE" dirty="0">
            <a:latin typeface="Tahoma" panose="020B0604030504040204" pitchFamily="34" charset="0"/>
            <a:ea typeface="Tahoma" panose="020B0604030504040204" pitchFamily="34" charset="0"/>
            <a:cs typeface="Tahoma" panose="020B0604030504040204" pitchFamily="34" charset="0"/>
          </a:endParaRPr>
        </a:p>
      </dgm:t>
    </dgm:pt>
    <dgm:pt modelId="{1FA4D01C-4595-4740-B0DA-61C989CF46FC}" type="parTrans" cxnId="{9F9A0CD5-93EB-45FA-A303-119B8445E5A3}">
      <dgm:prSet/>
      <dgm:spPr/>
      <dgm:t>
        <a:bodyPr/>
        <a:lstStyle/>
        <a:p>
          <a:endParaRPr lang="en-IE"/>
        </a:p>
      </dgm:t>
    </dgm:pt>
    <dgm:pt modelId="{D609A0A5-1EEE-403E-8D7E-88D492909915}" type="sibTrans" cxnId="{9F9A0CD5-93EB-45FA-A303-119B8445E5A3}">
      <dgm:prSet/>
      <dgm:spPr/>
      <dgm:t>
        <a:bodyPr/>
        <a:lstStyle/>
        <a:p>
          <a:endParaRPr lang="en-IE"/>
        </a:p>
      </dgm:t>
    </dgm:pt>
    <dgm:pt modelId="{39FCD675-85D5-4E8E-B9CC-4EBC64B77DA6}">
      <dgm:prSet/>
      <dgm:spPr>
        <a:solidFill>
          <a:srgbClr val="242C6D"/>
        </a:solidFill>
      </dgm:spPr>
      <dgm:t>
        <a:bodyPr/>
        <a:lstStyle/>
        <a:p>
          <a:r>
            <a:rPr lang="en-IE" dirty="0" smtClean="0">
              <a:latin typeface="Tahoma" panose="020B0604030504040204" pitchFamily="34" charset="0"/>
              <a:ea typeface="Tahoma" panose="020B0604030504040204" pitchFamily="34" charset="0"/>
              <a:cs typeface="Tahoma" panose="020B0604030504040204" pitchFamily="34" charset="0"/>
            </a:rPr>
            <a:t>Working together</a:t>
          </a:r>
          <a:endParaRPr lang="en-IE" dirty="0">
            <a:latin typeface="Tahoma" panose="020B0604030504040204" pitchFamily="34" charset="0"/>
            <a:ea typeface="Tahoma" panose="020B0604030504040204" pitchFamily="34" charset="0"/>
            <a:cs typeface="Tahoma" panose="020B0604030504040204" pitchFamily="34" charset="0"/>
          </a:endParaRPr>
        </a:p>
      </dgm:t>
    </dgm:pt>
    <dgm:pt modelId="{A2A98035-B700-4B24-9841-D45600E3F2A2}" type="parTrans" cxnId="{5800D87F-C3E1-4E81-8F5F-9AABE72EACF5}">
      <dgm:prSet/>
      <dgm:spPr/>
      <dgm:t>
        <a:bodyPr/>
        <a:lstStyle/>
        <a:p>
          <a:endParaRPr lang="en-IE"/>
        </a:p>
      </dgm:t>
    </dgm:pt>
    <dgm:pt modelId="{0A8C7D9C-BFD1-4C50-A437-58267D520E36}" type="sibTrans" cxnId="{5800D87F-C3E1-4E81-8F5F-9AABE72EACF5}">
      <dgm:prSet/>
      <dgm:spPr/>
      <dgm:t>
        <a:bodyPr/>
        <a:lstStyle/>
        <a:p>
          <a:endParaRPr lang="en-IE"/>
        </a:p>
      </dgm:t>
    </dgm:pt>
    <dgm:pt modelId="{1D3B4337-89E9-4531-9003-C00460EFC0B1}" type="pres">
      <dgm:prSet presAssocID="{24B71303-AFF5-481C-8B29-0BF878282B8F}" presName="linear" presStyleCnt="0">
        <dgm:presLayoutVars>
          <dgm:dir/>
          <dgm:animLvl val="lvl"/>
          <dgm:resizeHandles val="exact"/>
        </dgm:presLayoutVars>
      </dgm:prSet>
      <dgm:spPr/>
      <dgm:t>
        <a:bodyPr/>
        <a:lstStyle/>
        <a:p>
          <a:endParaRPr lang="en-IE"/>
        </a:p>
      </dgm:t>
    </dgm:pt>
    <dgm:pt modelId="{8857DC35-3327-4BD1-8926-295DD87D0428}" type="pres">
      <dgm:prSet presAssocID="{8B441CF3-1EF1-494A-96D1-E976104A9243}" presName="parentLin" presStyleCnt="0"/>
      <dgm:spPr/>
    </dgm:pt>
    <dgm:pt modelId="{38B4F280-A569-4CAC-9470-39F349C7E76D}" type="pres">
      <dgm:prSet presAssocID="{8B441CF3-1EF1-494A-96D1-E976104A9243}" presName="parentLeftMargin" presStyleLbl="node1" presStyleIdx="0" presStyleCnt="6"/>
      <dgm:spPr/>
      <dgm:t>
        <a:bodyPr/>
        <a:lstStyle/>
        <a:p>
          <a:endParaRPr lang="en-IE"/>
        </a:p>
      </dgm:t>
    </dgm:pt>
    <dgm:pt modelId="{2CE18150-E055-49DF-B180-7B58CC61E383}" type="pres">
      <dgm:prSet presAssocID="{8B441CF3-1EF1-494A-96D1-E976104A9243}" presName="parentText" presStyleLbl="node1" presStyleIdx="0" presStyleCnt="6">
        <dgm:presLayoutVars>
          <dgm:chMax val="0"/>
          <dgm:bulletEnabled val="1"/>
        </dgm:presLayoutVars>
      </dgm:prSet>
      <dgm:spPr/>
      <dgm:t>
        <a:bodyPr/>
        <a:lstStyle/>
        <a:p>
          <a:endParaRPr lang="en-IE"/>
        </a:p>
      </dgm:t>
    </dgm:pt>
    <dgm:pt modelId="{5E8F1F97-B1E1-4821-A5B3-992CCA94CCDA}" type="pres">
      <dgm:prSet presAssocID="{8B441CF3-1EF1-494A-96D1-E976104A9243}" presName="negativeSpace" presStyleCnt="0"/>
      <dgm:spPr/>
    </dgm:pt>
    <dgm:pt modelId="{1FBDE259-9D6D-41B9-996F-3FD8AA5D606E}" type="pres">
      <dgm:prSet presAssocID="{8B441CF3-1EF1-494A-96D1-E976104A9243}" presName="childText" presStyleLbl="conFgAcc1" presStyleIdx="0" presStyleCnt="6">
        <dgm:presLayoutVars>
          <dgm:bulletEnabled val="1"/>
        </dgm:presLayoutVars>
      </dgm:prSet>
      <dgm:spPr>
        <a:ln>
          <a:solidFill>
            <a:srgbClr val="243168"/>
          </a:solidFill>
        </a:ln>
      </dgm:spPr>
      <dgm:t>
        <a:bodyPr/>
        <a:lstStyle/>
        <a:p>
          <a:endParaRPr lang="en-IE"/>
        </a:p>
      </dgm:t>
    </dgm:pt>
    <dgm:pt modelId="{5CC5887C-0926-41CA-BE7C-7965C5805A41}" type="pres">
      <dgm:prSet presAssocID="{DBD7D878-9EA1-4245-893B-E3464935E750}" presName="spaceBetweenRectangles" presStyleCnt="0"/>
      <dgm:spPr/>
    </dgm:pt>
    <dgm:pt modelId="{E3B9BEA5-C934-4247-BF3E-B5A407B2D5F6}" type="pres">
      <dgm:prSet presAssocID="{C9A498D7-71D8-43A7-9F16-0D3C7AC471C6}" presName="parentLin" presStyleCnt="0"/>
      <dgm:spPr/>
    </dgm:pt>
    <dgm:pt modelId="{BE9EE0FD-D7D6-4582-ACA7-0164E67E9FA1}" type="pres">
      <dgm:prSet presAssocID="{C9A498D7-71D8-43A7-9F16-0D3C7AC471C6}" presName="parentLeftMargin" presStyleLbl="node1" presStyleIdx="0" presStyleCnt="6"/>
      <dgm:spPr/>
      <dgm:t>
        <a:bodyPr/>
        <a:lstStyle/>
        <a:p>
          <a:endParaRPr lang="en-IE"/>
        </a:p>
      </dgm:t>
    </dgm:pt>
    <dgm:pt modelId="{44B7390F-8267-4784-BA3D-7F5EB52836C8}" type="pres">
      <dgm:prSet presAssocID="{C9A498D7-71D8-43A7-9F16-0D3C7AC471C6}" presName="parentText" presStyleLbl="node1" presStyleIdx="1" presStyleCnt="6">
        <dgm:presLayoutVars>
          <dgm:chMax val="0"/>
          <dgm:bulletEnabled val="1"/>
        </dgm:presLayoutVars>
      </dgm:prSet>
      <dgm:spPr/>
      <dgm:t>
        <a:bodyPr/>
        <a:lstStyle/>
        <a:p>
          <a:endParaRPr lang="en-IE"/>
        </a:p>
      </dgm:t>
    </dgm:pt>
    <dgm:pt modelId="{11E2A27A-9DF0-4AFF-8B85-E57002F6D87C}" type="pres">
      <dgm:prSet presAssocID="{C9A498D7-71D8-43A7-9F16-0D3C7AC471C6}" presName="negativeSpace" presStyleCnt="0"/>
      <dgm:spPr/>
    </dgm:pt>
    <dgm:pt modelId="{11B2B3F9-A344-40FE-A325-9B3AC5C047B8}" type="pres">
      <dgm:prSet presAssocID="{C9A498D7-71D8-43A7-9F16-0D3C7AC471C6}" presName="childText" presStyleLbl="conFgAcc1" presStyleIdx="1" presStyleCnt="6">
        <dgm:presLayoutVars>
          <dgm:bulletEnabled val="1"/>
        </dgm:presLayoutVars>
      </dgm:prSet>
      <dgm:spPr>
        <a:ln>
          <a:solidFill>
            <a:srgbClr val="243168"/>
          </a:solidFill>
        </a:ln>
      </dgm:spPr>
    </dgm:pt>
    <dgm:pt modelId="{670492E9-145F-4F3A-96D1-58DCD4EBB3F1}" type="pres">
      <dgm:prSet presAssocID="{E4A76A78-0E9E-4394-A81A-4F8142497420}" presName="spaceBetweenRectangles" presStyleCnt="0"/>
      <dgm:spPr/>
    </dgm:pt>
    <dgm:pt modelId="{ECBB4609-D595-4565-AB63-16A18466D5BB}" type="pres">
      <dgm:prSet presAssocID="{6C2FCDA7-D3BE-4FB5-9F19-613DF9C883D4}" presName="parentLin" presStyleCnt="0"/>
      <dgm:spPr/>
    </dgm:pt>
    <dgm:pt modelId="{1153FA4B-0F89-42F9-96E2-42970AF6B7A4}" type="pres">
      <dgm:prSet presAssocID="{6C2FCDA7-D3BE-4FB5-9F19-613DF9C883D4}" presName="parentLeftMargin" presStyleLbl="node1" presStyleIdx="1" presStyleCnt="6"/>
      <dgm:spPr/>
      <dgm:t>
        <a:bodyPr/>
        <a:lstStyle/>
        <a:p>
          <a:endParaRPr lang="en-IE"/>
        </a:p>
      </dgm:t>
    </dgm:pt>
    <dgm:pt modelId="{C70033F4-A827-4B45-98F1-BC047D358899}" type="pres">
      <dgm:prSet presAssocID="{6C2FCDA7-D3BE-4FB5-9F19-613DF9C883D4}" presName="parentText" presStyleLbl="node1" presStyleIdx="2" presStyleCnt="6">
        <dgm:presLayoutVars>
          <dgm:chMax val="0"/>
          <dgm:bulletEnabled val="1"/>
        </dgm:presLayoutVars>
      </dgm:prSet>
      <dgm:spPr/>
      <dgm:t>
        <a:bodyPr/>
        <a:lstStyle/>
        <a:p>
          <a:endParaRPr lang="en-IE"/>
        </a:p>
      </dgm:t>
    </dgm:pt>
    <dgm:pt modelId="{83559F43-5279-4EB8-B2A8-24E44AFF5300}" type="pres">
      <dgm:prSet presAssocID="{6C2FCDA7-D3BE-4FB5-9F19-613DF9C883D4}" presName="negativeSpace" presStyleCnt="0"/>
      <dgm:spPr/>
    </dgm:pt>
    <dgm:pt modelId="{5D14B28D-7DEF-4CAA-8A46-5331A4568B4E}" type="pres">
      <dgm:prSet presAssocID="{6C2FCDA7-D3BE-4FB5-9F19-613DF9C883D4}" presName="childText" presStyleLbl="conFgAcc1" presStyleIdx="2" presStyleCnt="6">
        <dgm:presLayoutVars>
          <dgm:bulletEnabled val="1"/>
        </dgm:presLayoutVars>
      </dgm:prSet>
      <dgm:spPr>
        <a:ln>
          <a:solidFill>
            <a:srgbClr val="243168"/>
          </a:solidFill>
        </a:ln>
      </dgm:spPr>
    </dgm:pt>
    <dgm:pt modelId="{E53863C3-5538-48E3-9A76-2E65D274FA11}" type="pres">
      <dgm:prSet presAssocID="{961DD8DC-5F19-4BC9-912C-48AEA980C1BB}" presName="spaceBetweenRectangles" presStyleCnt="0"/>
      <dgm:spPr/>
    </dgm:pt>
    <dgm:pt modelId="{95FDDED0-30DC-4AE4-93A6-6EAA09AC859C}" type="pres">
      <dgm:prSet presAssocID="{9853CE43-0C4F-4339-BA97-8C50D16216BB}" presName="parentLin" presStyleCnt="0"/>
      <dgm:spPr/>
    </dgm:pt>
    <dgm:pt modelId="{CA727C60-0411-4EF3-84AA-BF5E538B9007}" type="pres">
      <dgm:prSet presAssocID="{9853CE43-0C4F-4339-BA97-8C50D16216BB}" presName="parentLeftMargin" presStyleLbl="node1" presStyleIdx="2" presStyleCnt="6"/>
      <dgm:spPr/>
      <dgm:t>
        <a:bodyPr/>
        <a:lstStyle/>
        <a:p>
          <a:endParaRPr lang="en-IE"/>
        </a:p>
      </dgm:t>
    </dgm:pt>
    <dgm:pt modelId="{82159B0B-FF10-4630-BB4D-30711832FD47}" type="pres">
      <dgm:prSet presAssocID="{9853CE43-0C4F-4339-BA97-8C50D16216BB}" presName="parentText" presStyleLbl="node1" presStyleIdx="3" presStyleCnt="6">
        <dgm:presLayoutVars>
          <dgm:chMax val="0"/>
          <dgm:bulletEnabled val="1"/>
        </dgm:presLayoutVars>
      </dgm:prSet>
      <dgm:spPr/>
      <dgm:t>
        <a:bodyPr/>
        <a:lstStyle/>
        <a:p>
          <a:endParaRPr lang="en-IE"/>
        </a:p>
      </dgm:t>
    </dgm:pt>
    <dgm:pt modelId="{6B52FA39-541B-47F2-AE6D-2A166D09EF0E}" type="pres">
      <dgm:prSet presAssocID="{9853CE43-0C4F-4339-BA97-8C50D16216BB}" presName="negativeSpace" presStyleCnt="0"/>
      <dgm:spPr/>
    </dgm:pt>
    <dgm:pt modelId="{21526B9B-F572-439F-AD21-548828C47267}" type="pres">
      <dgm:prSet presAssocID="{9853CE43-0C4F-4339-BA97-8C50D16216BB}" presName="childText" presStyleLbl="conFgAcc1" presStyleIdx="3" presStyleCnt="6">
        <dgm:presLayoutVars>
          <dgm:bulletEnabled val="1"/>
        </dgm:presLayoutVars>
      </dgm:prSet>
      <dgm:spPr>
        <a:ln>
          <a:solidFill>
            <a:srgbClr val="243168"/>
          </a:solidFill>
        </a:ln>
      </dgm:spPr>
    </dgm:pt>
    <dgm:pt modelId="{4DA7EEB2-D4CF-4C1C-A2FB-289CB0B69020}" type="pres">
      <dgm:prSet presAssocID="{1A003CDB-4C2B-47B9-BF21-FE9689C80E8B}" presName="spaceBetweenRectangles" presStyleCnt="0"/>
      <dgm:spPr/>
    </dgm:pt>
    <dgm:pt modelId="{CB8251B6-AEB3-465F-8FC4-A57DF0B53BAC}" type="pres">
      <dgm:prSet presAssocID="{BB5F4BA2-707C-460D-B162-810EFFEEE016}" presName="parentLin" presStyleCnt="0"/>
      <dgm:spPr/>
    </dgm:pt>
    <dgm:pt modelId="{6CF588EC-0530-4EE2-B6A5-75B4427FA4DD}" type="pres">
      <dgm:prSet presAssocID="{BB5F4BA2-707C-460D-B162-810EFFEEE016}" presName="parentLeftMargin" presStyleLbl="node1" presStyleIdx="3" presStyleCnt="6"/>
      <dgm:spPr/>
      <dgm:t>
        <a:bodyPr/>
        <a:lstStyle/>
        <a:p>
          <a:endParaRPr lang="en-IE"/>
        </a:p>
      </dgm:t>
    </dgm:pt>
    <dgm:pt modelId="{613976EB-1484-4D18-BB90-4542E0056310}" type="pres">
      <dgm:prSet presAssocID="{BB5F4BA2-707C-460D-B162-810EFFEEE016}" presName="parentText" presStyleLbl="node1" presStyleIdx="4" presStyleCnt="6">
        <dgm:presLayoutVars>
          <dgm:chMax val="0"/>
          <dgm:bulletEnabled val="1"/>
        </dgm:presLayoutVars>
      </dgm:prSet>
      <dgm:spPr/>
      <dgm:t>
        <a:bodyPr/>
        <a:lstStyle/>
        <a:p>
          <a:endParaRPr lang="en-IE"/>
        </a:p>
      </dgm:t>
    </dgm:pt>
    <dgm:pt modelId="{1A4D296A-CE8C-4372-B05E-538D2B81FA2E}" type="pres">
      <dgm:prSet presAssocID="{BB5F4BA2-707C-460D-B162-810EFFEEE016}" presName="negativeSpace" presStyleCnt="0"/>
      <dgm:spPr/>
    </dgm:pt>
    <dgm:pt modelId="{F0A997D1-C5DC-4238-9E16-F963D0B6E665}" type="pres">
      <dgm:prSet presAssocID="{BB5F4BA2-707C-460D-B162-810EFFEEE016}" presName="childText" presStyleLbl="conFgAcc1" presStyleIdx="4" presStyleCnt="6">
        <dgm:presLayoutVars>
          <dgm:bulletEnabled val="1"/>
        </dgm:presLayoutVars>
      </dgm:prSet>
      <dgm:spPr/>
    </dgm:pt>
    <dgm:pt modelId="{278A6014-F026-4050-B7BC-B56855B51929}" type="pres">
      <dgm:prSet presAssocID="{D609A0A5-1EEE-403E-8D7E-88D492909915}" presName="spaceBetweenRectangles" presStyleCnt="0"/>
      <dgm:spPr/>
    </dgm:pt>
    <dgm:pt modelId="{F414BA6E-B21E-49F5-BDA7-D59A47A65842}" type="pres">
      <dgm:prSet presAssocID="{39FCD675-85D5-4E8E-B9CC-4EBC64B77DA6}" presName="parentLin" presStyleCnt="0"/>
      <dgm:spPr/>
    </dgm:pt>
    <dgm:pt modelId="{2279833E-1052-47A3-89A3-CFD67F761F8C}" type="pres">
      <dgm:prSet presAssocID="{39FCD675-85D5-4E8E-B9CC-4EBC64B77DA6}" presName="parentLeftMargin" presStyleLbl="node1" presStyleIdx="4" presStyleCnt="6"/>
      <dgm:spPr/>
      <dgm:t>
        <a:bodyPr/>
        <a:lstStyle/>
        <a:p>
          <a:endParaRPr lang="en-IE"/>
        </a:p>
      </dgm:t>
    </dgm:pt>
    <dgm:pt modelId="{CD40677D-0E8D-4D27-86A4-853C194BAB93}" type="pres">
      <dgm:prSet presAssocID="{39FCD675-85D5-4E8E-B9CC-4EBC64B77DA6}" presName="parentText" presStyleLbl="node1" presStyleIdx="5" presStyleCnt="6">
        <dgm:presLayoutVars>
          <dgm:chMax val="0"/>
          <dgm:bulletEnabled val="1"/>
        </dgm:presLayoutVars>
      </dgm:prSet>
      <dgm:spPr/>
      <dgm:t>
        <a:bodyPr/>
        <a:lstStyle/>
        <a:p>
          <a:endParaRPr lang="en-IE"/>
        </a:p>
      </dgm:t>
    </dgm:pt>
    <dgm:pt modelId="{489FFD5B-B520-44C7-9091-51490A223352}" type="pres">
      <dgm:prSet presAssocID="{39FCD675-85D5-4E8E-B9CC-4EBC64B77DA6}" presName="negativeSpace" presStyleCnt="0"/>
      <dgm:spPr/>
    </dgm:pt>
    <dgm:pt modelId="{689D7635-56C2-48DC-8152-A136DB69CE0A}" type="pres">
      <dgm:prSet presAssocID="{39FCD675-85D5-4E8E-B9CC-4EBC64B77DA6}" presName="childText" presStyleLbl="conFgAcc1" presStyleIdx="5" presStyleCnt="6">
        <dgm:presLayoutVars>
          <dgm:bulletEnabled val="1"/>
        </dgm:presLayoutVars>
      </dgm:prSet>
      <dgm:spPr/>
    </dgm:pt>
  </dgm:ptLst>
  <dgm:cxnLst>
    <dgm:cxn modelId="{04C506C6-E517-4CB1-BCED-EF60FA219CA9}" type="presOf" srcId="{9853CE43-0C4F-4339-BA97-8C50D16216BB}" destId="{CA727C60-0411-4EF3-84AA-BF5E538B9007}" srcOrd="0" destOrd="0" presId="urn:microsoft.com/office/officeart/2005/8/layout/list1"/>
    <dgm:cxn modelId="{09C5A687-31EC-4BA4-9E16-0F9155CD59D1}" type="presOf" srcId="{39FCD675-85D5-4E8E-B9CC-4EBC64B77DA6}" destId="{CD40677D-0E8D-4D27-86A4-853C194BAB93}" srcOrd="1" destOrd="0" presId="urn:microsoft.com/office/officeart/2005/8/layout/list1"/>
    <dgm:cxn modelId="{1F95BA85-1215-4788-A85D-2CDABE6C2F72}" srcId="{24B71303-AFF5-481C-8B29-0BF878282B8F}" destId="{9853CE43-0C4F-4339-BA97-8C50D16216BB}" srcOrd="3" destOrd="0" parTransId="{1834512D-AFE2-4D32-B7C4-22DC0E824FE2}" sibTransId="{1A003CDB-4C2B-47B9-BF21-FE9689C80E8B}"/>
    <dgm:cxn modelId="{4F088083-E360-4528-A324-A4B32E06248C}" srcId="{24B71303-AFF5-481C-8B29-0BF878282B8F}" destId="{6C2FCDA7-D3BE-4FB5-9F19-613DF9C883D4}" srcOrd="2" destOrd="0" parTransId="{CDEF7C42-01FE-4566-9502-5AA1D881456D}" sibTransId="{961DD8DC-5F19-4BC9-912C-48AEA980C1BB}"/>
    <dgm:cxn modelId="{A994C767-5865-488E-9B0B-6E539D8D0980}" srcId="{24B71303-AFF5-481C-8B29-0BF878282B8F}" destId="{C9A498D7-71D8-43A7-9F16-0D3C7AC471C6}" srcOrd="1" destOrd="0" parTransId="{1CDBEBFA-83D2-43A7-AC93-87BC836C05E9}" sibTransId="{E4A76A78-0E9E-4394-A81A-4F8142497420}"/>
    <dgm:cxn modelId="{E5D745A8-C18C-450E-80AA-EF2351D3A54E}" type="presOf" srcId="{24B71303-AFF5-481C-8B29-0BF878282B8F}" destId="{1D3B4337-89E9-4531-9003-C00460EFC0B1}" srcOrd="0" destOrd="0" presId="urn:microsoft.com/office/officeart/2005/8/layout/list1"/>
    <dgm:cxn modelId="{18455BBF-FD53-40C1-B1BF-FB6D982BF5C8}" type="presOf" srcId="{6C2FCDA7-D3BE-4FB5-9F19-613DF9C883D4}" destId="{C70033F4-A827-4B45-98F1-BC047D358899}" srcOrd="1" destOrd="0" presId="urn:microsoft.com/office/officeart/2005/8/layout/list1"/>
    <dgm:cxn modelId="{86EE6BD6-F804-4A28-BBE6-C8922D8647EF}" type="presOf" srcId="{8B441CF3-1EF1-494A-96D1-E976104A9243}" destId="{38B4F280-A569-4CAC-9470-39F349C7E76D}" srcOrd="0" destOrd="0" presId="urn:microsoft.com/office/officeart/2005/8/layout/list1"/>
    <dgm:cxn modelId="{D2593B5E-59D8-40E1-A531-A32D9F9E1373}" type="presOf" srcId="{BB5F4BA2-707C-460D-B162-810EFFEEE016}" destId="{613976EB-1484-4D18-BB90-4542E0056310}" srcOrd="1" destOrd="0" presId="urn:microsoft.com/office/officeart/2005/8/layout/list1"/>
    <dgm:cxn modelId="{7E6A92B5-B0A3-4045-ACCD-6432C8FC2BAB}" type="presOf" srcId="{C9A498D7-71D8-43A7-9F16-0D3C7AC471C6}" destId="{44B7390F-8267-4784-BA3D-7F5EB52836C8}" srcOrd="1" destOrd="0" presId="urn:microsoft.com/office/officeart/2005/8/layout/list1"/>
    <dgm:cxn modelId="{C713B0F8-A61B-4160-A0ED-CFA5B68F5EE3}" type="presOf" srcId="{BB5F4BA2-707C-460D-B162-810EFFEEE016}" destId="{6CF588EC-0530-4EE2-B6A5-75B4427FA4DD}" srcOrd="0" destOrd="0" presId="urn:microsoft.com/office/officeart/2005/8/layout/list1"/>
    <dgm:cxn modelId="{858E2258-C182-4978-A366-2C6515D0349F}" srcId="{24B71303-AFF5-481C-8B29-0BF878282B8F}" destId="{8B441CF3-1EF1-494A-96D1-E976104A9243}" srcOrd="0" destOrd="0" parTransId="{32E6C3FF-52C0-4650-BEE7-AAD2F7F71EEE}" sibTransId="{DBD7D878-9EA1-4245-893B-E3464935E750}"/>
    <dgm:cxn modelId="{5800D87F-C3E1-4E81-8F5F-9AABE72EACF5}" srcId="{24B71303-AFF5-481C-8B29-0BF878282B8F}" destId="{39FCD675-85D5-4E8E-B9CC-4EBC64B77DA6}" srcOrd="5" destOrd="0" parTransId="{A2A98035-B700-4B24-9841-D45600E3F2A2}" sibTransId="{0A8C7D9C-BFD1-4C50-A437-58267D520E36}"/>
    <dgm:cxn modelId="{D1953377-0136-48E9-ADED-DAB6E5A800D8}" type="presOf" srcId="{C9A498D7-71D8-43A7-9F16-0D3C7AC471C6}" destId="{BE9EE0FD-D7D6-4582-ACA7-0164E67E9FA1}" srcOrd="0" destOrd="0" presId="urn:microsoft.com/office/officeart/2005/8/layout/list1"/>
    <dgm:cxn modelId="{9F9A0CD5-93EB-45FA-A303-119B8445E5A3}" srcId="{24B71303-AFF5-481C-8B29-0BF878282B8F}" destId="{BB5F4BA2-707C-460D-B162-810EFFEEE016}" srcOrd="4" destOrd="0" parTransId="{1FA4D01C-4595-4740-B0DA-61C989CF46FC}" sibTransId="{D609A0A5-1EEE-403E-8D7E-88D492909915}"/>
    <dgm:cxn modelId="{CAA5CFEE-2C20-4A83-B7B4-624166DEA481}" type="presOf" srcId="{6C2FCDA7-D3BE-4FB5-9F19-613DF9C883D4}" destId="{1153FA4B-0F89-42F9-96E2-42970AF6B7A4}" srcOrd="0" destOrd="0" presId="urn:microsoft.com/office/officeart/2005/8/layout/list1"/>
    <dgm:cxn modelId="{6056E23B-9EC2-45C8-97B9-D39895E16833}" type="presOf" srcId="{9853CE43-0C4F-4339-BA97-8C50D16216BB}" destId="{82159B0B-FF10-4630-BB4D-30711832FD47}" srcOrd="1" destOrd="0" presId="urn:microsoft.com/office/officeart/2005/8/layout/list1"/>
    <dgm:cxn modelId="{C1AB481C-7E1D-4FFD-A097-B333AB0952D1}" type="presOf" srcId="{39FCD675-85D5-4E8E-B9CC-4EBC64B77DA6}" destId="{2279833E-1052-47A3-89A3-CFD67F761F8C}" srcOrd="0" destOrd="0" presId="urn:microsoft.com/office/officeart/2005/8/layout/list1"/>
    <dgm:cxn modelId="{835AA6FE-8086-4DAB-ABFF-8A18DEDBD05F}" type="presOf" srcId="{8B441CF3-1EF1-494A-96D1-E976104A9243}" destId="{2CE18150-E055-49DF-B180-7B58CC61E383}" srcOrd="1" destOrd="0" presId="urn:microsoft.com/office/officeart/2005/8/layout/list1"/>
    <dgm:cxn modelId="{CCC0D4E9-4438-47F5-98B7-3AA82E08F68C}" type="presParOf" srcId="{1D3B4337-89E9-4531-9003-C00460EFC0B1}" destId="{8857DC35-3327-4BD1-8926-295DD87D0428}" srcOrd="0" destOrd="0" presId="urn:microsoft.com/office/officeart/2005/8/layout/list1"/>
    <dgm:cxn modelId="{B5A80077-8B4C-4F17-A0EE-AE1DDC68204E}" type="presParOf" srcId="{8857DC35-3327-4BD1-8926-295DD87D0428}" destId="{38B4F280-A569-4CAC-9470-39F349C7E76D}" srcOrd="0" destOrd="0" presId="urn:microsoft.com/office/officeart/2005/8/layout/list1"/>
    <dgm:cxn modelId="{2519FF40-12C4-480F-8D4B-36505E29EA16}" type="presParOf" srcId="{8857DC35-3327-4BD1-8926-295DD87D0428}" destId="{2CE18150-E055-49DF-B180-7B58CC61E383}" srcOrd="1" destOrd="0" presId="urn:microsoft.com/office/officeart/2005/8/layout/list1"/>
    <dgm:cxn modelId="{DE4385B0-FCBC-4D9C-B51D-E1D681BA1C3B}" type="presParOf" srcId="{1D3B4337-89E9-4531-9003-C00460EFC0B1}" destId="{5E8F1F97-B1E1-4821-A5B3-992CCA94CCDA}" srcOrd="1" destOrd="0" presId="urn:microsoft.com/office/officeart/2005/8/layout/list1"/>
    <dgm:cxn modelId="{4EEFEFF8-E35D-4F63-BA76-E282594264AD}" type="presParOf" srcId="{1D3B4337-89E9-4531-9003-C00460EFC0B1}" destId="{1FBDE259-9D6D-41B9-996F-3FD8AA5D606E}" srcOrd="2" destOrd="0" presId="urn:microsoft.com/office/officeart/2005/8/layout/list1"/>
    <dgm:cxn modelId="{4AE6E189-60EE-47FA-8139-0AB28EC20C34}" type="presParOf" srcId="{1D3B4337-89E9-4531-9003-C00460EFC0B1}" destId="{5CC5887C-0926-41CA-BE7C-7965C5805A41}" srcOrd="3" destOrd="0" presId="urn:microsoft.com/office/officeart/2005/8/layout/list1"/>
    <dgm:cxn modelId="{32A6FF90-C245-498E-8960-2D6B2CE038DB}" type="presParOf" srcId="{1D3B4337-89E9-4531-9003-C00460EFC0B1}" destId="{E3B9BEA5-C934-4247-BF3E-B5A407B2D5F6}" srcOrd="4" destOrd="0" presId="urn:microsoft.com/office/officeart/2005/8/layout/list1"/>
    <dgm:cxn modelId="{D6906FAF-BE16-4437-B83E-0C231B02C7BC}" type="presParOf" srcId="{E3B9BEA5-C934-4247-BF3E-B5A407B2D5F6}" destId="{BE9EE0FD-D7D6-4582-ACA7-0164E67E9FA1}" srcOrd="0" destOrd="0" presId="urn:microsoft.com/office/officeart/2005/8/layout/list1"/>
    <dgm:cxn modelId="{02114B70-D533-403F-B4B0-A5CEF7C9EACC}" type="presParOf" srcId="{E3B9BEA5-C934-4247-BF3E-B5A407B2D5F6}" destId="{44B7390F-8267-4784-BA3D-7F5EB52836C8}" srcOrd="1" destOrd="0" presId="urn:microsoft.com/office/officeart/2005/8/layout/list1"/>
    <dgm:cxn modelId="{7BA076DC-BF12-4562-B008-D0FAF59F1A5B}" type="presParOf" srcId="{1D3B4337-89E9-4531-9003-C00460EFC0B1}" destId="{11E2A27A-9DF0-4AFF-8B85-E57002F6D87C}" srcOrd="5" destOrd="0" presId="urn:microsoft.com/office/officeart/2005/8/layout/list1"/>
    <dgm:cxn modelId="{2DA44E61-0C27-4CB9-9CFA-4AE04CC53713}" type="presParOf" srcId="{1D3B4337-89E9-4531-9003-C00460EFC0B1}" destId="{11B2B3F9-A344-40FE-A325-9B3AC5C047B8}" srcOrd="6" destOrd="0" presId="urn:microsoft.com/office/officeart/2005/8/layout/list1"/>
    <dgm:cxn modelId="{7DB7FF82-D795-46C3-AEF4-A296A7DBD461}" type="presParOf" srcId="{1D3B4337-89E9-4531-9003-C00460EFC0B1}" destId="{670492E9-145F-4F3A-96D1-58DCD4EBB3F1}" srcOrd="7" destOrd="0" presId="urn:microsoft.com/office/officeart/2005/8/layout/list1"/>
    <dgm:cxn modelId="{F44A89B7-534D-46DB-AE42-6AD2A080200D}" type="presParOf" srcId="{1D3B4337-89E9-4531-9003-C00460EFC0B1}" destId="{ECBB4609-D595-4565-AB63-16A18466D5BB}" srcOrd="8" destOrd="0" presId="urn:microsoft.com/office/officeart/2005/8/layout/list1"/>
    <dgm:cxn modelId="{DD138627-0C3B-42EB-A73E-118CA6A35F03}" type="presParOf" srcId="{ECBB4609-D595-4565-AB63-16A18466D5BB}" destId="{1153FA4B-0F89-42F9-96E2-42970AF6B7A4}" srcOrd="0" destOrd="0" presId="urn:microsoft.com/office/officeart/2005/8/layout/list1"/>
    <dgm:cxn modelId="{8DA16974-381B-40AA-9DF8-0519235AD86A}" type="presParOf" srcId="{ECBB4609-D595-4565-AB63-16A18466D5BB}" destId="{C70033F4-A827-4B45-98F1-BC047D358899}" srcOrd="1" destOrd="0" presId="urn:microsoft.com/office/officeart/2005/8/layout/list1"/>
    <dgm:cxn modelId="{04ECCD96-7298-4ADD-B709-7060E4298741}" type="presParOf" srcId="{1D3B4337-89E9-4531-9003-C00460EFC0B1}" destId="{83559F43-5279-4EB8-B2A8-24E44AFF5300}" srcOrd="9" destOrd="0" presId="urn:microsoft.com/office/officeart/2005/8/layout/list1"/>
    <dgm:cxn modelId="{56350C09-E2CC-4514-81C8-1D16E8B0AE3F}" type="presParOf" srcId="{1D3B4337-89E9-4531-9003-C00460EFC0B1}" destId="{5D14B28D-7DEF-4CAA-8A46-5331A4568B4E}" srcOrd="10" destOrd="0" presId="urn:microsoft.com/office/officeart/2005/8/layout/list1"/>
    <dgm:cxn modelId="{CD8B949F-65FA-49CE-847F-B8D91C199233}" type="presParOf" srcId="{1D3B4337-89E9-4531-9003-C00460EFC0B1}" destId="{E53863C3-5538-48E3-9A76-2E65D274FA11}" srcOrd="11" destOrd="0" presId="urn:microsoft.com/office/officeart/2005/8/layout/list1"/>
    <dgm:cxn modelId="{8472AC07-15B2-4EE0-8F69-23100696FBD6}" type="presParOf" srcId="{1D3B4337-89E9-4531-9003-C00460EFC0B1}" destId="{95FDDED0-30DC-4AE4-93A6-6EAA09AC859C}" srcOrd="12" destOrd="0" presId="urn:microsoft.com/office/officeart/2005/8/layout/list1"/>
    <dgm:cxn modelId="{42846C54-C405-4A17-93FA-23F4B0972641}" type="presParOf" srcId="{95FDDED0-30DC-4AE4-93A6-6EAA09AC859C}" destId="{CA727C60-0411-4EF3-84AA-BF5E538B9007}" srcOrd="0" destOrd="0" presId="urn:microsoft.com/office/officeart/2005/8/layout/list1"/>
    <dgm:cxn modelId="{4DF3E4AE-2B58-4986-9419-F5FAE88788E4}" type="presParOf" srcId="{95FDDED0-30DC-4AE4-93A6-6EAA09AC859C}" destId="{82159B0B-FF10-4630-BB4D-30711832FD47}" srcOrd="1" destOrd="0" presId="urn:microsoft.com/office/officeart/2005/8/layout/list1"/>
    <dgm:cxn modelId="{EF06C901-2851-4B00-AF52-461942B4D438}" type="presParOf" srcId="{1D3B4337-89E9-4531-9003-C00460EFC0B1}" destId="{6B52FA39-541B-47F2-AE6D-2A166D09EF0E}" srcOrd="13" destOrd="0" presId="urn:microsoft.com/office/officeart/2005/8/layout/list1"/>
    <dgm:cxn modelId="{B589A089-0F0A-4BB2-A517-E0946E3A6726}" type="presParOf" srcId="{1D3B4337-89E9-4531-9003-C00460EFC0B1}" destId="{21526B9B-F572-439F-AD21-548828C47267}" srcOrd="14" destOrd="0" presId="urn:microsoft.com/office/officeart/2005/8/layout/list1"/>
    <dgm:cxn modelId="{217EF7AF-04FB-4D95-9811-4F06BE824230}" type="presParOf" srcId="{1D3B4337-89E9-4531-9003-C00460EFC0B1}" destId="{4DA7EEB2-D4CF-4C1C-A2FB-289CB0B69020}" srcOrd="15" destOrd="0" presId="urn:microsoft.com/office/officeart/2005/8/layout/list1"/>
    <dgm:cxn modelId="{834DB057-839E-4809-8AC4-D3333B9EA645}" type="presParOf" srcId="{1D3B4337-89E9-4531-9003-C00460EFC0B1}" destId="{CB8251B6-AEB3-465F-8FC4-A57DF0B53BAC}" srcOrd="16" destOrd="0" presId="urn:microsoft.com/office/officeart/2005/8/layout/list1"/>
    <dgm:cxn modelId="{79BB689C-083D-44B9-9D1E-80FFEE64FC3B}" type="presParOf" srcId="{CB8251B6-AEB3-465F-8FC4-A57DF0B53BAC}" destId="{6CF588EC-0530-4EE2-B6A5-75B4427FA4DD}" srcOrd="0" destOrd="0" presId="urn:microsoft.com/office/officeart/2005/8/layout/list1"/>
    <dgm:cxn modelId="{F3CE6046-3655-4E1A-B9F4-C464834C3F13}" type="presParOf" srcId="{CB8251B6-AEB3-465F-8FC4-A57DF0B53BAC}" destId="{613976EB-1484-4D18-BB90-4542E0056310}" srcOrd="1" destOrd="0" presId="urn:microsoft.com/office/officeart/2005/8/layout/list1"/>
    <dgm:cxn modelId="{629BD7F8-4229-4490-AD62-7E99F661B03D}" type="presParOf" srcId="{1D3B4337-89E9-4531-9003-C00460EFC0B1}" destId="{1A4D296A-CE8C-4372-B05E-538D2B81FA2E}" srcOrd="17" destOrd="0" presId="urn:microsoft.com/office/officeart/2005/8/layout/list1"/>
    <dgm:cxn modelId="{4EAC08F5-095E-451E-98E4-5FE57F57F239}" type="presParOf" srcId="{1D3B4337-89E9-4531-9003-C00460EFC0B1}" destId="{F0A997D1-C5DC-4238-9E16-F963D0B6E665}" srcOrd="18" destOrd="0" presId="urn:microsoft.com/office/officeart/2005/8/layout/list1"/>
    <dgm:cxn modelId="{2ED46808-9DE3-4B32-BC65-12AC905C2A45}" type="presParOf" srcId="{1D3B4337-89E9-4531-9003-C00460EFC0B1}" destId="{278A6014-F026-4050-B7BC-B56855B51929}" srcOrd="19" destOrd="0" presId="urn:microsoft.com/office/officeart/2005/8/layout/list1"/>
    <dgm:cxn modelId="{FF9A8B3F-A88F-4223-A41E-F9A775AE2862}" type="presParOf" srcId="{1D3B4337-89E9-4531-9003-C00460EFC0B1}" destId="{F414BA6E-B21E-49F5-BDA7-D59A47A65842}" srcOrd="20" destOrd="0" presId="urn:microsoft.com/office/officeart/2005/8/layout/list1"/>
    <dgm:cxn modelId="{510E9B15-D79C-450F-A033-8F7BE58E00D9}" type="presParOf" srcId="{F414BA6E-B21E-49F5-BDA7-D59A47A65842}" destId="{2279833E-1052-47A3-89A3-CFD67F761F8C}" srcOrd="0" destOrd="0" presId="urn:microsoft.com/office/officeart/2005/8/layout/list1"/>
    <dgm:cxn modelId="{FC528799-7FAC-4913-8EFA-99CEA8F980F3}" type="presParOf" srcId="{F414BA6E-B21E-49F5-BDA7-D59A47A65842}" destId="{CD40677D-0E8D-4D27-86A4-853C194BAB93}" srcOrd="1" destOrd="0" presId="urn:microsoft.com/office/officeart/2005/8/layout/list1"/>
    <dgm:cxn modelId="{4DC0066E-E707-4DEF-B45A-23EE571C74A6}" type="presParOf" srcId="{1D3B4337-89E9-4531-9003-C00460EFC0B1}" destId="{489FFD5B-B520-44C7-9091-51490A223352}" srcOrd="21" destOrd="0" presId="urn:microsoft.com/office/officeart/2005/8/layout/list1"/>
    <dgm:cxn modelId="{F6E8338C-2ABF-441C-8676-1B30A15AEE0B}" type="presParOf" srcId="{1D3B4337-89E9-4531-9003-C00460EFC0B1}" destId="{689D7635-56C2-48DC-8152-A136DB69CE0A}"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7C4E86-B826-4F66-A502-636E495FB0BD}"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IE"/>
        </a:p>
      </dgm:t>
    </dgm:pt>
    <dgm:pt modelId="{A02DB75E-8F75-40F3-8262-28CD3DC0B877}">
      <dgm:prSet custT="1"/>
      <dgm:spPr>
        <a:solidFill>
          <a:srgbClr val="243168"/>
        </a:solidFill>
      </dgm:spPr>
      <dgm:t>
        <a:bodyPr/>
        <a:lstStyle/>
        <a:p>
          <a:pPr rtl="0"/>
          <a:r>
            <a:rPr lang="en-US" sz="1800" dirty="0" smtClean="0">
              <a:latin typeface="Tahoma" panose="020B0604030504040204" pitchFamily="34" charset="0"/>
              <a:ea typeface="Tahoma" panose="020B0604030504040204" pitchFamily="34" charset="0"/>
              <a:cs typeface="Tahoma" panose="020B0604030504040204" pitchFamily="34" charset="0"/>
            </a:rPr>
            <a:t>1. Elevate people’s voices for service improvement</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3954BA1E-40C0-4C28-9576-9AC4AB20951D}" type="parTrans" cxnId="{C86D093E-3820-4BDE-A32A-E6C7B490D9C6}">
      <dgm:prSet custT="1"/>
      <dgm:spPr/>
      <dgm:t>
        <a:bodyPr/>
        <a:lstStyle/>
        <a:p>
          <a:endParaRPr lang="en-IE" sz="600" dirty="0">
            <a:latin typeface="Tahoma" panose="020B0604030504040204" pitchFamily="34" charset="0"/>
            <a:ea typeface="Tahoma" panose="020B0604030504040204" pitchFamily="34" charset="0"/>
            <a:cs typeface="Tahoma" panose="020B0604030504040204" pitchFamily="34" charset="0"/>
          </a:endParaRPr>
        </a:p>
      </dgm:t>
    </dgm:pt>
    <dgm:pt modelId="{87953BF0-3BDD-46B6-A00B-C58E3D6B83E4}" type="sibTrans" cxnId="{C86D093E-3820-4BDE-A32A-E6C7B490D9C6}">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4326C974-8530-456E-9121-37AC608F5F9F}">
      <dgm:prSet custT="1"/>
      <dgm:spPr>
        <a:solidFill>
          <a:srgbClr val="243168"/>
        </a:solidFill>
      </dgm:spPr>
      <dgm:t>
        <a:bodyPr/>
        <a:lstStyle/>
        <a:p>
          <a:pPr rtl="0"/>
          <a:r>
            <a:rPr lang="en-US" sz="1800" dirty="0" smtClean="0">
              <a:latin typeface="Tahoma" panose="020B0604030504040204" pitchFamily="34" charset="0"/>
              <a:ea typeface="Tahoma" panose="020B0604030504040204" pitchFamily="34" charset="0"/>
              <a:cs typeface="Tahoma" panose="020B0604030504040204" pitchFamily="34" charset="0"/>
            </a:rPr>
            <a:t>2. Responsive to national need</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BEF04BAD-4645-4DF1-B363-3855B053A787}" type="parTrans" cxnId="{1472E4E2-24F1-42CC-86E7-2DBCBA402606}">
      <dgm:prSet custT="1"/>
      <dgm:spPr/>
      <dgm:t>
        <a:bodyPr/>
        <a:lstStyle/>
        <a:p>
          <a:endParaRPr lang="en-IE" sz="600" dirty="0">
            <a:latin typeface="Tahoma" panose="020B0604030504040204" pitchFamily="34" charset="0"/>
            <a:ea typeface="Tahoma" panose="020B0604030504040204" pitchFamily="34" charset="0"/>
            <a:cs typeface="Tahoma" panose="020B0604030504040204" pitchFamily="34" charset="0"/>
          </a:endParaRPr>
        </a:p>
      </dgm:t>
    </dgm:pt>
    <dgm:pt modelId="{01FF429A-9CA7-4B19-8479-9D4BBA52B545}" type="sibTrans" cxnId="{1472E4E2-24F1-42CC-86E7-2DBCBA402606}">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7F7100DF-9B86-4520-A920-848F50F2FA9A}">
      <dgm:prSet custT="1"/>
      <dgm:spPr>
        <a:solidFill>
          <a:srgbClr val="243168"/>
        </a:solidFill>
      </dgm:spPr>
      <dgm:t>
        <a:bodyPr/>
        <a:lstStyle/>
        <a:p>
          <a:pPr rtl="0"/>
          <a:r>
            <a:rPr lang="en-US" sz="1800" dirty="0" smtClean="0">
              <a:latin typeface="Tahoma" panose="020B0604030504040204" pitchFamily="34" charset="0"/>
              <a:ea typeface="Tahoma" panose="020B0604030504040204" pitchFamily="34" charset="0"/>
              <a:cs typeface="Tahoma" panose="020B0604030504040204" pitchFamily="34" charset="0"/>
            </a:rPr>
            <a:t>3. Be innovative and rigorous</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94A20C95-DA87-455B-ADB3-A63C8E42FCBB}" type="parTrans" cxnId="{A29BB505-B239-4BAB-865A-5FE9F1610E24}">
      <dgm:prSet custT="1"/>
      <dgm:spPr/>
      <dgm:t>
        <a:bodyPr/>
        <a:lstStyle/>
        <a:p>
          <a:endParaRPr lang="en-IE" sz="600" dirty="0">
            <a:latin typeface="Tahoma" panose="020B0604030504040204" pitchFamily="34" charset="0"/>
            <a:ea typeface="Tahoma" panose="020B0604030504040204" pitchFamily="34" charset="0"/>
            <a:cs typeface="Tahoma" panose="020B0604030504040204" pitchFamily="34" charset="0"/>
          </a:endParaRPr>
        </a:p>
      </dgm:t>
    </dgm:pt>
    <dgm:pt modelId="{31A2D8FA-ED97-45B0-8190-DD75FC47280C}" type="sibTrans" cxnId="{A29BB505-B239-4BAB-865A-5FE9F1610E24}">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FE453C7E-6D5E-4AE1-BA42-35D0CBE6036D}">
      <dgm:prSet custT="1"/>
      <dgm:spPr>
        <a:solidFill>
          <a:srgbClr val="243168"/>
        </a:solidFill>
      </dgm:spPr>
      <dgm:t>
        <a:bodyPr/>
        <a:lstStyle/>
        <a:p>
          <a:pPr rtl="0"/>
          <a:r>
            <a:rPr lang="en-US" sz="1800" dirty="0" smtClean="0">
              <a:latin typeface="Tahoma" panose="020B0604030504040204" pitchFamily="34" charset="0"/>
              <a:ea typeface="Tahoma" panose="020B0604030504040204" pitchFamily="34" charset="0"/>
              <a:cs typeface="Tahoma" panose="020B0604030504040204" pitchFamily="34" charset="0"/>
            </a:rPr>
            <a:t>4. Build capability </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ED6E147F-3947-497A-9300-BCB3165432F4}" type="parTrans" cxnId="{E1B4A053-0B28-4A00-B452-B4D88F253778}">
      <dgm:prSet custT="1"/>
      <dgm:spPr/>
      <dgm:t>
        <a:bodyPr/>
        <a:lstStyle/>
        <a:p>
          <a:endParaRPr lang="en-IE" sz="600" dirty="0">
            <a:latin typeface="Tahoma" panose="020B0604030504040204" pitchFamily="34" charset="0"/>
            <a:ea typeface="Tahoma" panose="020B0604030504040204" pitchFamily="34" charset="0"/>
            <a:cs typeface="Tahoma" panose="020B0604030504040204" pitchFamily="34" charset="0"/>
          </a:endParaRPr>
        </a:p>
      </dgm:t>
    </dgm:pt>
    <dgm:pt modelId="{922E53BC-F442-422D-81E0-794D7695B88A}" type="sibTrans" cxnId="{E1B4A053-0B28-4A00-B452-B4D88F253778}">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13993809-EB61-4C20-A8A1-591A50C55EEC}">
      <dgm:prSet custT="1"/>
      <dgm:spPr>
        <a:solidFill>
          <a:srgbClr val="243168"/>
        </a:solidFill>
      </dgm:spPr>
      <dgm:t>
        <a:bodyPr/>
        <a:lstStyle/>
        <a:p>
          <a:pPr rtl="0"/>
          <a:r>
            <a:rPr lang="en-US" sz="1800" b="1" dirty="0" smtClean="0">
              <a:latin typeface="Tahoma" panose="020B0604030504040204" pitchFamily="34" charset="0"/>
              <a:ea typeface="Tahoma" panose="020B0604030504040204" pitchFamily="34" charset="0"/>
              <a:cs typeface="Tahoma" panose="020B0604030504040204" pitchFamily="34" charset="0"/>
            </a:rPr>
            <a:t>Objectives</a:t>
          </a:r>
          <a:endParaRPr lang="en-IE" sz="1800" b="1" dirty="0">
            <a:latin typeface="Tahoma" panose="020B0604030504040204" pitchFamily="34" charset="0"/>
            <a:ea typeface="Tahoma" panose="020B0604030504040204" pitchFamily="34" charset="0"/>
            <a:cs typeface="Tahoma" panose="020B0604030504040204" pitchFamily="34" charset="0"/>
          </a:endParaRPr>
        </a:p>
      </dgm:t>
    </dgm:pt>
    <dgm:pt modelId="{C0FEF6FA-1DD5-4C4F-8EF1-66DC17771DC6}" type="parTrans" cxnId="{52B790BA-CC86-4E66-8F02-2D397128D2DA}">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857E4F12-02C1-4C4C-889C-9A84D2DBBA1E}" type="sibTrans" cxnId="{52B790BA-CC86-4E66-8F02-2D397128D2DA}">
      <dgm:prSet/>
      <dgm:spPr/>
      <dgm:t>
        <a:bodyPr/>
        <a:lstStyle/>
        <a:p>
          <a:endParaRPr lang="en-IE" sz="2000">
            <a:latin typeface="Tahoma" panose="020B0604030504040204" pitchFamily="34" charset="0"/>
            <a:ea typeface="Tahoma" panose="020B0604030504040204" pitchFamily="34" charset="0"/>
            <a:cs typeface="Tahoma" panose="020B0604030504040204" pitchFamily="34" charset="0"/>
          </a:endParaRPr>
        </a:p>
      </dgm:t>
    </dgm:pt>
    <dgm:pt modelId="{5EFF9808-5110-4FB6-B366-4BCD997DCFE7}" type="pres">
      <dgm:prSet presAssocID="{927C4E86-B826-4F66-A502-636E495FB0BD}" presName="cycle" presStyleCnt="0">
        <dgm:presLayoutVars>
          <dgm:chMax val="1"/>
          <dgm:dir/>
          <dgm:animLvl val="ctr"/>
          <dgm:resizeHandles val="exact"/>
        </dgm:presLayoutVars>
      </dgm:prSet>
      <dgm:spPr/>
      <dgm:t>
        <a:bodyPr/>
        <a:lstStyle/>
        <a:p>
          <a:endParaRPr lang="en-IE"/>
        </a:p>
      </dgm:t>
    </dgm:pt>
    <dgm:pt modelId="{6C3C8D1C-DD4B-4883-8CFB-E549B4758D12}" type="pres">
      <dgm:prSet presAssocID="{13993809-EB61-4C20-A8A1-591A50C55EEC}" presName="centerShape" presStyleLbl="node0" presStyleIdx="0" presStyleCnt="1" custScaleX="139388"/>
      <dgm:spPr/>
      <dgm:t>
        <a:bodyPr/>
        <a:lstStyle/>
        <a:p>
          <a:endParaRPr lang="en-IE"/>
        </a:p>
      </dgm:t>
    </dgm:pt>
    <dgm:pt modelId="{FA76C8B8-6E25-4941-86A4-9D530BB41DC7}" type="pres">
      <dgm:prSet presAssocID="{3954BA1E-40C0-4C28-9576-9AC4AB20951D}" presName="Name9" presStyleLbl="parChTrans1D2" presStyleIdx="0" presStyleCnt="4"/>
      <dgm:spPr/>
      <dgm:t>
        <a:bodyPr/>
        <a:lstStyle/>
        <a:p>
          <a:endParaRPr lang="en-IE"/>
        </a:p>
      </dgm:t>
    </dgm:pt>
    <dgm:pt modelId="{43A84670-8E66-4406-B156-49AC3C382C3D}" type="pres">
      <dgm:prSet presAssocID="{3954BA1E-40C0-4C28-9576-9AC4AB20951D}" presName="connTx" presStyleLbl="parChTrans1D2" presStyleIdx="0" presStyleCnt="4"/>
      <dgm:spPr/>
      <dgm:t>
        <a:bodyPr/>
        <a:lstStyle/>
        <a:p>
          <a:endParaRPr lang="en-IE"/>
        </a:p>
      </dgm:t>
    </dgm:pt>
    <dgm:pt modelId="{018101D7-4487-482A-82D7-C1368D9861C6}" type="pres">
      <dgm:prSet presAssocID="{A02DB75E-8F75-40F3-8262-28CD3DC0B877}" presName="node" presStyleLbl="node1" presStyleIdx="0" presStyleCnt="4" custScaleX="243683">
        <dgm:presLayoutVars>
          <dgm:bulletEnabled val="1"/>
        </dgm:presLayoutVars>
      </dgm:prSet>
      <dgm:spPr/>
      <dgm:t>
        <a:bodyPr/>
        <a:lstStyle/>
        <a:p>
          <a:endParaRPr lang="en-IE"/>
        </a:p>
      </dgm:t>
    </dgm:pt>
    <dgm:pt modelId="{10E5AF1A-44AC-45CC-A7BA-9E54604106F2}" type="pres">
      <dgm:prSet presAssocID="{BEF04BAD-4645-4DF1-B363-3855B053A787}" presName="Name9" presStyleLbl="parChTrans1D2" presStyleIdx="1" presStyleCnt="4"/>
      <dgm:spPr/>
      <dgm:t>
        <a:bodyPr/>
        <a:lstStyle/>
        <a:p>
          <a:endParaRPr lang="en-IE"/>
        </a:p>
      </dgm:t>
    </dgm:pt>
    <dgm:pt modelId="{74198D7C-2336-4B30-82F8-A7A07B7F5E87}" type="pres">
      <dgm:prSet presAssocID="{BEF04BAD-4645-4DF1-B363-3855B053A787}" presName="connTx" presStyleLbl="parChTrans1D2" presStyleIdx="1" presStyleCnt="4"/>
      <dgm:spPr/>
      <dgm:t>
        <a:bodyPr/>
        <a:lstStyle/>
        <a:p>
          <a:endParaRPr lang="en-IE"/>
        </a:p>
      </dgm:t>
    </dgm:pt>
    <dgm:pt modelId="{8A4F13E8-A457-4735-A11A-797EFE7AD137}" type="pres">
      <dgm:prSet presAssocID="{4326C974-8530-456E-9121-37AC608F5F9F}" presName="node" presStyleLbl="node1" presStyleIdx="1" presStyleCnt="4" custScaleX="235706" custScaleY="101438" custRadScaleRad="178177" custRadScaleInc="1548">
        <dgm:presLayoutVars>
          <dgm:bulletEnabled val="1"/>
        </dgm:presLayoutVars>
      </dgm:prSet>
      <dgm:spPr/>
      <dgm:t>
        <a:bodyPr/>
        <a:lstStyle/>
        <a:p>
          <a:endParaRPr lang="en-IE"/>
        </a:p>
      </dgm:t>
    </dgm:pt>
    <dgm:pt modelId="{2DE8F406-399E-4199-B7EB-4E25FD7257A9}" type="pres">
      <dgm:prSet presAssocID="{94A20C95-DA87-455B-ADB3-A63C8E42FCBB}" presName="Name9" presStyleLbl="parChTrans1D2" presStyleIdx="2" presStyleCnt="4"/>
      <dgm:spPr/>
      <dgm:t>
        <a:bodyPr/>
        <a:lstStyle/>
        <a:p>
          <a:endParaRPr lang="en-IE"/>
        </a:p>
      </dgm:t>
    </dgm:pt>
    <dgm:pt modelId="{D18F1997-BA05-4AF5-B0A8-03E9FC2A9CE1}" type="pres">
      <dgm:prSet presAssocID="{94A20C95-DA87-455B-ADB3-A63C8E42FCBB}" presName="connTx" presStyleLbl="parChTrans1D2" presStyleIdx="2" presStyleCnt="4"/>
      <dgm:spPr/>
      <dgm:t>
        <a:bodyPr/>
        <a:lstStyle/>
        <a:p>
          <a:endParaRPr lang="en-IE"/>
        </a:p>
      </dgm:t>
    </dgm:pt>
    <dgm:pt modelId="{C0C83F81-27AA-49C3-AD3D-86C3CEDACAE8}" type="pres">
      <dgm:prSet presAssocID="{7F7100DF-9B86-4520-A920-848F50F2FA9A}" presName="node" presStyleLbl="node1" presStyleIdx="2" presStyleCnt="4" custScaleX="275155">
        <dgm:presLayoutVars>
          <dgm:bulletEnabled val="1"/>
        </dgm:presLayoutVars>
      </dgm:prSet>
      <dgm:spPr/>
      <dgm:t>
        <a:bodyPr/>
        <a:lstStyle/>
        <a:p>
          <a:endParaRPr lang="en-IE"/>
        </a:p>
      </dgm:t>
    </dgm:pt>
    <dgm:pt modelId="{12D67E64-25A3-49B4-88D3-908F306C1B67}" type="pres">
      <dgm:prSet presAssocID="{ED6E147F-3947-497A-9300-BCB3165432F4}" presName="Name9" presStyleLbl="parChTrans1D2" presStyleIdx="3" presStyleCnt="4"/>
      <dgm:spPr/>
      <dgm:t>
        <a:bodyPr/>
        <a:lstStyle/>
        <a:p>
          <a:endParaRPr lang="en-IE"/>
        </a:p>
      </dgm:t>
    </dgm:pt>
    <dgm:pt modelId="{E6E6608C-909E-4DB5-B586-E9CB28252982}" type="pres">
      <dgm:prSet presAssocID="{ED6E147F-3947-497A-9300-BCB3165432F4}" presName="connTx" presStyleLbl="parChTrans1D2" presStyleIdx="3" presStyleCnt="4"/>
      <dgm:spPr/>
      <dgm:t>
        <a:bodyPr/>
        <a:lstStyle/>
        <a:p>
          <a:endParaRPr lang="en-IE"/>
        </a:p>
      </dgm:t>
    </dgm:pt>
    <dgm:pt modelId="{5A035799-DB0D-4200-B016-B15B5B4E8CC7}" type="pres">
      <dgm:prSet presAssocID="{FE453C7E-6D5E-4AE1-BA42-35D0CBE6036D}" presName="node" presStyleLbl="node1" presStyleIdx="3" presStyleCnt="4" custScaleX="263776" custRadScaleRad="204543" custRadScaleInc="2022">
        <dgm:presLayoutVars>
          <dgm:bulletEnabled val="1"/>
        </dgm:presLayoutVars>
      </dgm:prSet>
      <dgm:spPr/>
      <dgm:t>
        <a:bodyPr/>
        <a:lstStyle/>
        <a:p>
          <a:endParaRPr lang="en-IE"/>
        </a:p>
      </dgm:t>
    </dgm:pt>
  </dgm:ptLst>
  <dgm:cxnLst>
    <dgm:cxn modelId="{EA956F2C-6459-451A-8A38-51CE57D31ECB}" type="presOf" srcId="{ED6E147F-3947-497A-9300-BCB3165432F4}" destId="{E6E6608C-909E-4DB5-B586-E9CB28252982}" srcOrd="1" destOrd="0" presId="urn:microsoft.com/office/officeart/2005/8/layout/radial1"/>
    <dgm:cxn modelId="{493F77EA-EE8A-489D-A939-E2A451B4ABC5}" type="presOf" srcId="{BEF04BAD-4645-4DF1-B363-3855B053A787}" destId="{74198D7C-2336-4B30-82F8-A7A07B7F5E87}" srcOrd="1" destOrd="0" presId="urn:microsoft.com/office/officeart/2005/8/layout/radial1"/>
    <dgm:cxn modelId="{1B64376B-9B85-4593-BF83-99AB31C49CC7}" type="presOf" srcId="{927C4E86-B826-4F66-A502-636E495FB0BD}" destId="{5EFF9808-5110-4FB6-B366-4BCD997DCFE7}" srcOrd="0" destOrd="0" presId="urn:microsoft.com/office/officeart/2005/8/layout/radial1"/>
    <dgm:cxn modelId="{E4610CB4-3AE7-43F5-9B9A-6D33FDE0F1BB}" type="presOf" srcId="{4326C974-8530-456E-9121-37AC608F5F9F}" destId="{8A4F13E8-A457-4735-A11A-797EFE7AD137}" srcOrd="0" destOrd="0" presId="urn:microsoft.com/office/officeart/2005/8/layout/radial1"/>
    <dgm:cxn modelId="{22F6067F-8060-4D66-9B8F-7AB79539EAD2}" type="presOf" srcId="{3954BA1E-40C0-4C28-9576-9AC4AB20951D}" destId="{43A84670-8E66-4406-B156-49AC3C382C3D}" srcOrd="1" destOrd="0" presId="urn:microsoft.com/office/officeart/2005/8/layout/radial1"/>
    <dgm:cxn modelId="{2244AD38-EA80-433D-B066-61D7108BA0D3}" type="presOf" srcId="{94A20C95-DA87-455B-ADB3-A63C8E42FCBB}" destId="{D18F1997-BA05-4AF5-B0A8-03E9FC2A9CE1}" srcOrd="1" destOrd="0" presId="urn:microsoft.com/office/officeart/2005/8/layout/radial1"/>
    <dgm:cxn modelId="{CF427CBE-9C0E-4B95-9912-52D2C1226CE5}" type="presOf" srcId="{FE453C7E-6D5E-4AE1-BA42-35D0CBE6036D}" destId="{5A035799-DB0D-4200-B016-B15B5B4E8CC7}" srcOrd="0" destOrd="0" presId="urn:microsoft.com/office/officeart/2005/8/layout/radial1"/>
    <dgm:cxn modelId="{E1B4A053-0B28-4A00-B452-B4D88F253778}" srcId="{13993809-EB61-4C20-A8A1-591A50C55EEC}" destId="{FE453C7E-6D5E-4AE1-BA42-35D0CBE6036D}" srcOrd="3" destOrd="0" parTransId="{ED6E147F-3947-497A-9300-BCB3165432F4}" sibTransId="{922E53BC-F442-422D-81E0-794D7695B88A}"/>
    <dgm:cxn modelId="{52B790BA-CC86-4E66-8F02-2D397128D2DA}" srcId="{927C4E86-B826-4F66-A502-636E495FB0BD}" destId="{13993809-EB61-4C20-A8A1-591A50C55EEC}" srcOrd="0" destOrd="0" parTransId="{C0FEF6FA-1DD5-4C4F-8EF1-66DC17771DC6}" sibTransId="{857E4F12-02C1-4C4C-889C-9A84D2DBBA1E}"/>
    <dgm:cxn modelId="{3AF9B870-995C-4054-BB1B-534C8FA252F9}" type="presOf" srcId="{13993809-EB61-4C20-A8A1-591A50C55EEC}" destId="{6C3C8D1C-DD4B-4883-8CFB-E549B4758D12}" srcOrd="0" destOrd="0" presId="urn:microsoft.com/office/officeart/2005/8/layout/radial1"/>
    <dgm:cxn modelId="{1D7489EA-9C5A-4B8E-B061-A5CF21F37DA0}" type="presOf" srcId="{BEF04BAD-4645-4DF1-B363-3855B053A787}" destId="{10E5AF1A-44AC-45CC-A7BA-9E54604106F2}" srcOrd="0" destOrd="0" presId="urn:microsoft.com/office/officeart/2005/8/layout/radial1"/>
    <dgm:cxn modelId="{0EFE5FA9-CAE2-4B32-826E-294744904F51}" type="presOf" srcId="{94A20C95-DA87-455B-ADB3-A63C8E42FCBB}" destId="{2DE8F406-399E-4199-B7EB-4E25FD7257A9}" srcOrd="0" destOrd="0" presId="urn:microsoft.com/office/officeart/2005/8/layout/radial1"/>
    <dgm:cxn modelId="{1472E4E2-24F1-42CC-86E7-2DBCBA402606}" srcId="{13993809-EB61-4C20-A8A1-591A50C55EEC}" destId="{4326C974-8530-456E-9121-37AC608F5F9F}" srcOrd="1" destOrd="0" parTransId="{BEF04BAD-4645-4DF1-B363-3855B053A787}" sibTransId="{01FF429A-9CA7-4B19-8479-9D4BBA52B545}"/>
    <dgm:cxn modelId="{74EC5FF7-4358-4810-BABB-479FDB4C69F8}" type="presOf" srcId="{ED6E147F-3947-497A-9300-BCB3165432F4}" destId="{12D67E64-25A3-49B4-88D3-908F306C1B67}" srcOrd="0" destOrd="0" presId="urn:microsoft.com/office/officeart/2005/8/layout/radial1"/>
    <dgm:cxn modelId="{DE2B4FF6-EFC3-4219-95D2-E8DD226EA5C1}" type="presOf" srcId="{A02DB75E-8F75-40F3-8262-28CD3DC0B877}" destId="{018101D7-4487-482A-82D7-C1368D9861C6}" srcOrd="0" destOrd="0" presId="urn:microsoft.com/office/officeart/2005/8/layout/radial1"/>
    <dgm:cxn modelId="{9B8DF82E-A9FA-4C25-8496-F9CCC9D854D0}" type="presOf" srcId="{7F7100DF-9B86-4520-A920-848F50F2FA9A}" destId="{C0C83F81-27AA-49C3-AD3D-86C3CEDACAE8}" srcOrd="0" destOrd="0" presId="urn:microsoft.com/office/officeart/2005/8/layout/radial1"/>
    <dgm:cxn modelId="{9B0229EB-3820-4BFF-B502-C796ADF09A5A}" type="presOf" srcId="{3954BA1E-40C0-4C28-9576-9AC4AB20951D}" destId="{FA76C8B8-6E25-4941-86A4-9D530BB41DC7}" srcOrd="0" destOrd="0" presId="urn:microsoft.com/office/officeart/2005/8/layout/radial1"/>
    <dgm:cxn modelId="{C86D093E-3820-4BDE-A32A-E6C7B490D9C6}" srcId="{13993809-EB61-4C20-A8A1-591A50C55EEC}" destId="{A02DB75E-8F75-40F3-8262-28CD3DC0B877}" srcOrd="0" destOrd="0" parTransId="{3954BA1E-40C0-4C28-9576-9AC4AB20951D}" sibTransId="{87953BF0-3BDD-46B6-A00B-C58E3D6B83E4}"/>
    <dgm:cxn modelId="{A29BB505-B239-4BAB-865A-5FE9F1610E24}" srcId="{13993809-EB61-4C20-A8A1-591A50C55EEC}" destId="{7F7100DF-9B86-4520-A920-848F50F2FA9A}" srcOrd="2" destOrd="0" parTransId="{94A20C95-DA87-455B-ADB3-A63C8E42FCBB}" sibTransId="{31A2D8FA-ED97-45B0-8190-DD75FC47280C}"/>
    <dgm:cxn modelId="{068FCD19-199E-49ED-AC05-988CC5833DCB}" type="presParOf" srcId="{5EFF9808-5110-4FB6-B366-4BCD997DCFE7}" destId="{6C3C8D1C-DD4B-4883-8CFB-E549B4758D12}" srcOrd="0" destOrd="0" presId="urn:microsoft.com/office/officeart/2005/8/layout/radial1"/>
    <dgm:cxn modelId="{259E80AA-9076-425A-B65B-AAA719409D2A}" type="presParOf" srcId="{5EFF9808-5110-4FB6-B366-4BCD997DCFE7}" destId="{FA76C8B8-6E25-4941-86A4-9D530BB41DC7}" srcOrd="1" destOrd="0" presId="urn:microsoft.com/office/officeart/2005/8/layout/radial1"/>
    <dgm:cxn modelId="{354AFB0B-AB27-4DAC-9FA6-B5CC018F98BA}" type="presParOf" srcId="{FA76C8B8-6E25-4941-86A4-9D530BB41DC7}" destId="{43A84670-8E66-4406-B156-49AC3C382C3D}" srcOrd="0" destOrd="0" presId="urn:microsoft.com/office/officeart/2005/8/layout/radial1"/>
    <dgm:cxn modelId="{F749D799-59EF-4633-BC33-6F988A897366}" type="presParOf" srcId="{5EFF9808-5110-4FB6-B366-4BCD997DCFE7}" destId="{018101D7-4487-482A-82D7-C1368D9861C6}" srcOrd="2" destOrd="0" presId="urn:microsoft.com/office/officeart/2005/8/layout/radial1"/>
    <dgm:cxn modelId="{16600E34-121C-4CC1-9545-AEB9ED8B0872}" type="presParOf" srcId="{5EFF9808-5110-4FB6-B366-4BCD997DCFE7}" destId="{10E5AF1A-44AC-45CC-A7BA-9E54604106F2}" srcOrd="3" destOrd="0" presId="urn:microsoft.com/office/officeart/2005/8/layout/radial1"/>
    <dgm:cxn modelId="{4448A8D3-78AE-4624-8B71-1B5747451493}" type="presParOf" srcId="{10E5AF1A-44AC-45CC-A7BA-9E54604106F2}" destId="{74198D7C-2336-4B30-82F8-A7A07B7F5E87}" srcOrd="0" destOrd="0" presId="urn:microsoft.com/office/officeart/2005/8/layout/radial1"/>
    <dgm:cxn modelId="{E5D4AB2D-344E-4220-AA4F-04765BA692A1}" type="presParOf" srcId="{5EFF9808-5110-4FB6-B366-4BCD997DCFE7}" destId="{8A4F13E8-A457-4735-A11A-797EFE7AD137}" srcOrd="4" destOrd="0" presId="urn:microsoft.com/office/officeart/2005/8/layout/radial1"/>
    <dgm:cxn modelId="{74442CF5-237E-49C3-9C3D-4337E3D756CA}" type="presParOf" srcId="{5EFF9808-5110-4FB6-B366-4BCD997DCFE7}" destId="{2DE8F406-399E-4199-B7EB-4E25FD7257A9}" srcOrd="5" destOrd="0" presId="urn:microsoft.com/office/officeart/2005/8/layout/radial1"/>
    <dgm:cxn modelId="{C06BDD1D-319F-48F2-ACE2-C314B7638152}" type="presParOf" srcId="{2DE8F406-399E-4199-B7EB-4E25FD7257A9}" destId="{D18F1997-BA05-4AF5-B0A8-03E9FC2A9CE1}" srcOrd="0" destOrd="0" presId="urn:microsoft.com/office/officeart/2005/8/layout/radial1"/>
    <dgm:cxn modelId="{E4A4A03F-EAD2-4757-8303-2B9DAA6A1954}" type="presParOf" srcId="{5EFF9808-5110-4FB6-B366-4BCD997DCFE7}" destId="{C0C83F81-27AA-49C3-AD3D-86C3CEDACAE8}" srcOrd="6" destOrd="0" presId="urn:microsoft.com/office/officeart/2005/8/layout/radial1"/>
    <dgm:cxn modelId="{33F7E8D2-3F58-45E1-A901-32D785DC4915}" type="presParOf" srcId="{5EFF9808-5110-4FB6-B366-4BCD997DCFE7}" destId="{12D67E64-25A3-49B4-88D3-908F306C1B67}" srcOrd="7" destOrd="0" presId="urn:microsoft.com/office/officeart/2005/8/layout/radial1"/>
    <dgm:cxn modelId="{8AE18B29-6F39-48E3-A8FE-962F2A49E1F7}" type="presParOf" srcId="{12D67E64-25A3-49B4-88D3-908F306C1B67}" destId="{E6E6608C-909E-4DB5-B586-E9CB28252982}" srcOrd="0" destOrd="0" presId="urn:microsoft.com/office/officeart/2005/8/layout/radial1"/>
    <dgm:cxn modelId="{8BFC5F0B-6451-4BB9-A9E6-3E69C171D055}" type="presParOf" srcId="{5EFF9808-5110-4FB6-B366-4BCD997DCFE7}" destId="{5A035799-DB0D-4200-B016-B15B5B4E8CC7}"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827441-2CFA-43C4-B7C4-639C9D52D972}" type="doc">
      <dgm:prSet loTypeId="urn:microsoft.com/office/officeart/2005/8/layout/chevron1" loCatId="process" qsTypeId="urn:microsoft.com/office/officeart/2005/8/quickstyle/simple1" qsCatId="simple" csTypeId="urn:microsoft.com/office/officeart/2005/8/colors/colorful4" csCatId="colorful" phldr="1"/>
      <dgm:spPr/>
      <dgm:t>
        <a:bodyPr/>
        <a:lstStyle/>
        <a:p>
          <a:endParaRPr lang="en-IE"/>
        </a:p>
      </dgm:t>
    </dgm:pt>
    <dgm:pt modelId="{B9AD8B37-77A5-44AA-86E6-8B7BA588B693}">
      <dgm:prSet phldrT="[Text]" custT="1"/>
      <dgm:spPr>
        <a:xfrm>
          <a:off x="1019" y="1022681"/>
          <a:ext cx="1192665" cy="1192665"/>
        </a:xfrm>
        <a:solidFill>
          <a:srgbClr val="243168"/>
        </a:solidFill>
        <a:ln w="28575" cap="flat" cmpd="sng" algn="ctr">
          <a:solidFill>
            <a:sysClr val="window" lastClr="FFFFFF">
              <a:hueOff val="0"/>
              <a:satOff val="0"/>
              <a:lumOff val="0"/>
            </a:sysClr>
          </a:solidFill>
          <a:prstDash val="solid"/>
        </a:ln>
        <a:effectLst/>
      </dgm:spPr>
      <dgm:t>
        <a:bodyPr/>
        <a:lstStyle/>
        <a:p>
          <a:r>
            <a:rPr lang="en-IE" sz="1400" b="1" dirty="0" smtClean="0">
              <a:solidFill>
                <a:sysClr val="window" lastClr="FFFFFF"/>
              </a:solidFill>
              <a:latin typeface="Tahoma" panose="020B0604030504040204" pitchFamily="34" charset="0"/>
              <a:ea typeface="Tahoma" panose="020B0604030504040204" pitchFamily="34" charset="0"/>
              <a:cs typeface="Tahoma" panose="020B0604030504040204" pitchFamily="34" charset="0"/>
            </a:rPr>
            <a:t>International review</a:t>
          </a:r>
          <a:endParaRPr lang="en-IE" sz="1400" b="1"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52602E9A-3311-49DA-9FF1-EA068B6BBB06}" type="parTrans" cxnId="{C6D9F1FB-5415-4F74-870B-A2281FAB1B0C}">
      <dgm:prSet/>
      <dgm:spPr/>
      <dgm:t>
        <a:bodyPr/>
        <a:lstStyle/>
        <a:p>
          <a:endParaRPr lang="en-IE" sz="1500"/>
        </a:p>
      </dgm:t>
    </dgm:pt>
    <dgm:pt modelId="{A57C6821-2A11-49D1-9483-08EBCCCCBD38}" type="sibTrans" cxnId="{C6D9F1FB-5415-4F74-870B-A2281FAB1B0C}">
      <dgm:prSet/>
      <dgm:spPr/>
      <dgm:t>
        <a:bodyPr/>
        <a:lstStyle/>
        <a:p>
          <a:endParaRPr lang="en-IE" sz="1500"/>
        </a:p>
      </dgm:t>
    </dgm:pt>
    <dgm:pt modelId="{6F90DAF4-C59D-4184-8C06-6EEE3CC4C1DA}">
      <dgm:prSet phldrT="[Text]" custT="1"/>
      <dgm:spPr>
        <a:xfrm>
          <a:off x="1193684" y="1022681"/>
          <a:ext cx="1192665" cy="1192665"/>
        </a:xfrm>
        <a:solidFill>
          <a:srgbClr val="243168"/>
        </a:solidFill>
        <a:ln w="28575" cap="flat" cmpd="sng" algn="ctr">
          <a:solidFill>
            <a:sysClr val="window" lastClr="FFFFFF">
              <a:hueOff val="0"/>
              <a:satOff val="0"/>
              <a:lumOff val="0"/>
            </a:sysClr>
          </a:solidFill>
          <a:prstDash val="solid"/>
        </a:ln>
        <a:effectLst/>
      </dgm:spPr>
      <dgm:t>
        <a:bodyPr/>
        <a:lstStyle/>
        <a:p>
          <a:r>
            <a:rPr lang="en-IE" sz="1400" b="1" dirty="0" smtClean="0">
              <a:solidFill>
                <a:sysClr val="window" lastClr="FFFFFF"/>
              </a:solidFill>
              <a:latin typeface="Tahoma" panose="020B0604030504040204" pitchFamily="34" charset="0"/>
              <a:ea typeface="Tahoma" panose="020B0604030504040204" pitchFamily="34" charset="0"/>
              <a:cs typeface="Tahoma" panose="020B0604030504040204" pitchFamily="34" charset="0"/>
            </a:rPr>
            <a:t>Focus groups</a:t>
          </a:r>
          <a:endParaRPr lang="en-IE" sz="1400" b="1"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A81696FA-7EE3-4DC0-9AB4-18A43BD6788B}" type="parTrans" cxnId="{F344ED08-8D03-439D-935B-1BE99069F4CD}">
      <dgm:prSet/>
      <dgm:spPr/>
      <dgm:t>
        <a:bodyPr/>
        <a:lstStyle/>
        <a:p>
          <a:endParaRPr lang="en-IE" sz="1500"/>
        </a:p>
      </dgm:t>
    </dgm:pt>
    <dgm:pt modelId="{A9CC0705-176C-4C08-B9A9-20EAFD811352}" type="sibTrans" cxnId="{F344ED08-8D03-439D-935B-1BE99069F4CD}">
      <dgm:prSet/>
      <dgm:spPr/>
      <dgm:t>
        <a:bodyPr/>
        <a:lstStyle/>
        <a:p>
          <a:endParaRPr lang="en-IE" sz="1500"/>
        </a:p>
      </dgm:t>
    </dgm:pt>
    <dgm:pt modelId="{55F1817A-50A1-4BAB-981E-A8E77A059BF7}">
      <dgm:prSet phldrT="[Text]" custT="1"/>
      <dgm:spPr>
        <a:xfrm>
          <a:off x="2386350" y="1022681"/>
          <a:ext cx="1192665" cy="1192665"/>
        </a:xfrm>
        <a:solidFill>
          <a:srgbClr val="5D71C7"/>
        </a:solidFill>
        <a:ln w="28575" cap="flat" cmpd="sng" algn="ctr">
          <a:solidFill>
            <a:sysClr val="window" lastClr="FFFFFF">
              <a:hueOff val="0"/>
              <a:satOff val="0"/>
              <a:lumOff val="0"/>
              <a:alphaOff val="0"/>
            </a:sysClr>
          </a:solidFill>
          <a:prstDash val="solid"/>
        </a:ln>
        <a:effectLst/>
      </dgm:spPr>
      <dgm:t>
        <a:bodyPr/>
        <a:lstStyle/>
        <a:p>
          <a:r>
            <a:rPr lang="en-IE" sz="1400" b="1" dirty="0" smtClean="0">
              <a:solidFill>
                <a:sysClr val="window" lastClr="FFFFFF"/>
              </a:solidFill>
              <a:latin typeface="Tahoma" panose="020B0604030504040204" pitchFamily="34" charset="0"/>
              <a:ea typeface="Tahoma" panose="020B0604030504040204" pitchFamily="34" charset="0"/>
              <a:cs typeface="Tahoma" panose="020B0604030504040204" pitchFamily="34" charset="0"/>
            </a:rPr>
            <a:t>Gap analysis </a:t>
          </a:r>
          <a:endParaRPr lang="en-IE" sz="1400" b="1"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6AEFD896-1883-4DFB-A6C0-107687F691D0}" type="parTrans" cxnId="{2315128C-0672-4A08-BD6D-CA023419D860}">
      <dgm:prSet/>
      <dgm:spPr/>
      <dgm:t>
        <a:bodyPr/>
        <a:lstStyle/>
        <a:p>
          <a:endParaRPr lang="en-IE" sz="1500"/>
        </a:p>
      </dgm:t>
    </dgm:pt>
    <dgm:pt modelId="{61C1A181-9B21-46DE-BCE9-BBBC74D44418}" type="sibTrans" cxnId="{2315128C-0672-4A08-BD6D-CA023419D860}">
      <dgm:prSet/>
      <dgm:spPr/>
      <dgm:t>
        <a:bodyPr/>
        <a:lstStyle/>
        <a:p>
          <a:endParaRPr lang="en-IE" sz="1500"/>
        </a:p>
      </dgm:t>
    </dgm:pt>
    <dgm:pt modelId="{BA0E3E35-3330-435F-9D0D-3FB9FB72F849}">
      <dgm:prSet phldrT="[Text]" custT="1"/>
      <dgm:spPr>
        <a:xfrm>
          <a:off x="4771680" y="1022681"/>
          <a:ext cx="1192665" cy="1192665"/>
        </a:xfrm>
        <a:solidFill>
          <a:srgbClr val="98A5DC"/>
        </a:solidFill>
        <a:ln w="28575" cap="flat" cmpd="sng" algn="ctr">
          <a:solidFill>
            <a:sysClr val="window" lastClr="FFFFFF">
              <a:hueOff val="0"/>
              <a:satOff val="0"/>
              <a:lumOff val="0"/>
              <a:alphaOff val="0"/>
            </a:sysClr>
          </a:solidFill>
          <a:prstDash val="solid"/>
        </a:ln>
        <a:effectLst/>
      </dgm:spPr>
      <dgm:t>
        <a:bodyPr/>
        <a:lstStyle/>
        <a:p>
          <a:r>
            <a:rPr lang="en-IE" sz="14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Delphi study</a:t>
          </a:r>
          <a:endParaRPr lang="en-IE"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99089F02-C6D2-44D7-902A-CDE57649926F}" type="parTrans" cxnId="{CABE63F4-C1E4-4816-AEEA-16194678708E}">
      <dgm:prSet/>
      <dgm:spPr/>
      <dgm:t>
        <a:bodyPr/>
        <a:lstStyle/>
        <a:p>
          <a:endParaRPr lang="en-IE" sz="1500"/>
        </a:p>
      </dgm:t>
    </dgm:pt>
    <dgm:pt modelId="{E90BE2CB-DDA5-4C95-8646-375739A18FFE}" type="sibTrans" cxnId="{CABE63F4-C1E4-4816-AEEA-16194678708E}">
      <dgm:prSet/>
      <dgm:spPr/>
      <dgm:t>
        <a:bodyPr/>
        <a:lstStyle/>
        <a:p>
          <a:endParaRPr lang="en-IE" sz="1500"/>
        </a:p>
      </dgm:t>
    </dgm:pt>
    <dgm:pt modelId="{EE96CCCE-6F44-41EA-9FF5-652DEB9A00AF}">
      <dgm:prSet phldrT="[Text]" custT="1"/>
      <dgm:spPr>
        <a:xfrm>
          <a:off x="5964345" y="1022681"/>
          <a:ext cx="1192665" cy="1192665"/>
        </a:xfrm>
        <a:solidFill>
          <a:srgbClr val="98A5DC"/>
        </a:solidFill>
        <a:ln w="28575" cap="flat" cmpd="sng" algn="ctr">
          <a:solidFill>
            <a:sysClr val="window" lastClr="FFFFFF">
              <a:hueOff val="0"/>
              <a:satOff val="0"/>
              <a:lumOff val="0"/>
              <a:alphaOff val="0"/>
            </a:sysClr>
          </a:solidFill>
          <a:prstDash val="solid"/>
        </a:ln>
        <a:effectLst/>
      </dgm:spPr>
      <dgm:t>
        <a:bodyPr/>
        <a:lstStyle/>
        <a:p>
          <a:r>
            <a:rPr lang="en-IE" sz="1400" b="1" smtClean="0">
              <a:solidFill>
                <a:schemeClr val="tx1"/>
              </a:solidFill>
              <a:latin typeface="Tahoma" panose="020B0604030504040204" pitchFamily="34" charset="0"/>
              <a:ea typeface="Tahoma" panose="020B0604030504040204" pitchFamily="34" charset="0"/>
              <a:cs typeface="Tahoma" panose="020B0604030504040204" pitchFamily="34" charset="0"/>
            </a:rPr>
            <a:t>Cognitive testing</a:t>
          </a:r>
          <a:endParaRPr lang="en-IE" sz="1400"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12B0F652-0B72-4579-9594-20012E800F06}" type="parTrans" cxnId="{15BA93A4-C743-4282-BEA9-8295C1BE6036}">
      <dgm:prSet/>
      <dgm:spPr/>
      <dgm:t>
        <a:bodyPr/>
        <a:lstStyle/>
        <a:p>
          <a:endParaRPr lang="en-IE" sz="1500"/>
        </a:p>
      </dgm:t>
    </dgm:pt>
    <dgm:pt modelId="{DE4F414C-EF86-46E9-BAAD-952E76066A89}" type="sibTrans" cxnId="{15BA93A4-C743-4282-BEA9-8295C1BE6036}">
      <dgm:prSet/>
      <dgm:spPr/>
      <dgm:t>
        <a:bodyPr/>
        <a:lstStyle/>
        <a:p>
          <a:endParaRPr lang="en-IE" sz="1500"/>
        </a:p>
      </dgm:t>
    </dgm:pt>
    <dgm:pt modelId="{A300AC5B-664C-4B4C-BD77-7F7526C270A1}">
      <dgm:prSet phldrT="[Text]" custT="1"/>
      <dgm:spPr>
        <a:xfrm>
          <a:off x="3579015" y="1022681"/>
          <a:ext cx="1192665" cy="1192665"/>
        </a:xfrm>
        <a:solidFill>
          <a:srgbClr val="5D71C7"/>
        </a:solidFill>
        <a:ln w="28575" cap="flat" cmpd="sng" algn="ctr">
          <a:solidFill>
            <a:sysClr val="window" lastClr="FFFFFF">
              <a:hueOff val="0"/>
              <a:satOff val="0"/>
              <a:lumOff val="0"/>
              <a:alphaOff val="0"/>
            </a:sysClr>
          </a:solidFill>
          <a:prstDash val="solid"/>
        </a:ln>
        <a:effectLst/>
      </dgm:spPr>
      <dgm:t>
        <a:bodyPr/>
        <a:lstStyle/>
        <a:p>
          <a:r>
            <a:rPr lang="en-IE" sz="1400" b="1" dirty="0" smtClean="0">
              <a:solidFill>
                <a:sysClr val="window" lastClr="FFFFFF"/>
              </a:solidFill>
              <a:latin typeface="Tahoma" panose="020B0604030504040204" pitchFamily="34" charset="0"/>
              <a:ea typeface="Tahoma" panose="020B0604030504040204" pitchFamily="34" charset="0"/>
              <a:cs typeface="Tahoma" panose="020B0604030504040204" pitchFamily="34" charset="0"/>
            </a:rPr>
            <a:t>Assembly of questions</a:t>
          </a:r>
          <a:endParaRPr lang="en-IE" sz="1400" b="1"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C583E1CF-2A75-413C-8078-BB63752A5575}" type="parTrans" cxnId="{0DB28CDE-4ADD-48F1-896C-0754DAE4B5BD}">
      <dgm:prSet/>
      <dgm:spPr/>
      <dgm:t>
        <a:bodyPr/>
        <a:lstStyle/>
        <a:p>
          <a:endParaRPr lang="en-IE" sz="1500"/>
        </a:p>
      </dgm:t>
    </dgm:pt>
    <dgm:pt modelId="{67B2F229-35FA-4D83-81EF-3A2A4292899F}" type="sibTrans" cxnId="{0DB28CDE-4ADD-48F1-896C-0754DAE4B5BD}">
      <dgm:prSet/>
      <dgm:spPr/>
      <dgm:t>
        <a:bodyPr/>
        <a:lstStyle/>
        <a:p>
          <a:endParaRPr lang="en-IE" sz="1500"/>
        </a:p>
      </dgm:t>
    </dgm:pt>
    <dgm:pt modelId="{0633D64B-341A-4A9F-976C-9E047D02F511}" type="pres">
      <dgm:prSet presAssocID="{52827441-2CFA-43C4-B7C4-639C9D52D972}" presName="Name0" presStyleCnt="0">
        <dgm:presLayoutVars>
          <dgm:dir/>
          <dgm:animLvl val="lvl"/>
          <dgm:resizeHandles val="exact"/>
        </dgm:presLayoutVars>
      </dgm:prSet>
      <dgm:spPr/>
      <dgm:t>
        <a:bodyPr/>
        <a:lstStyle/>
        <a:p>
          <a:endParaRPr lang="en-IE"/>
        </a:p>
      </dgm:t>
    </dgm:pt>
    <dgm:pt modelId="{FD10A67D-761E-4125-A6F9-94EF92BCCF9E}" type="pres">
      <dgm:prSet presAssocID="{B9AD8B37-77A5-44AA-86E6-8B7BA588B693}" presName="parTxOnly" presStyleLbl="node1" presStyleIdx="0" presStyleCnt="6" custScaleX="106682">
        <dgm:presLayoutVars>
          <dgm:chMax val="0"/>
          <dgm:chPref val="0"/>
          <dgm:bulletEnabled val="1"/>
        </dgm:presLayoutVars>
      </dgm:prSet>
      <dgm:spPr/>
      <dgm:t>
        <a:bodyPr/>
        <a:lstStyle/>
        <a:p>
          <a:endParaRPr lang="en-IE"/>
        </a:p>
      </dgm:t>
    </dgm:pt>
    <dgm:pt modelId="{8B01018B-A51F-474C-B3D7-B4DE377706E8}" type="pres">
      <dgm:prSet presAssocID="{A57C6821-2A11-49D1-9483-08EBCCCCBD38}" presName="parTxOnlySpace" presStyleCnt="0"/>
      <dgm:spPr/>
    </dgm:pt>
    <dgm:pt modelId="{0BB4567C-4C6C-455F-8CFA-41C5E7043462}" type="pres">
      <dgm:prSet presAssocID="{6F90DAF4-C59D-4184-8C06-6EEE3CC4C1DA}" presName="parTxOnly" presStyleLbl="node1" presStyleIdx="1" presStyleCnt="6" custScaleX="106630" custLinFactNeighborX="-11316">
        <dgm:presLayoutVars>
          <dgm:chMax val="0"/>
          <dgm:chPref val="0"/>
          <dgm:bulletEnabled val="1"/>
        </dgm:presLayoutVars>
      </dgm:prSet>
      <dgm:spPr/>
      <dgm:t>
        <a:bodyPr/>
        <a:lstStyle/>
        <a:p>
          <a:endParaRPr lang="en-IE"/>
        </a:p>
      </dgm:t>
    </dgm:pt>
    <dgm:pt modelId="{C0E9E636-6753-4CB8-88FB-C8E989CCC0A5}" type="pres">
      <dgm:prSet presAssocID="{A9CC0705-176C-4C08-B9A9-20EAFD811352}" presName="parTxOnlySpace" presStyleCnt="0"/>
      <dgm:spPr/>
    </dgm:pt>
    <dgm:pt modelId="{A24A4624-615A-4B09-B64F-5CE251D9A0B1}" type="pres">
      <dgm:prSet presAssocID="{55F1817A-50A1-4BAB-981E-A8E77A059BF7}" presName="parTxOnly" presStyleLbl="node1" presStyleIdx="2" presStyleCnt="6" custLinFactNeighborX="-11440">
        <dgm:presLayoutVars>
          <dgm:chMax val="0"/>
          <dgm:chPref val="0"/>
          <dgm:bulletEnabled val="1"/>
        </dgm:presLayoutVars>
      </dgm:prSet>
      <dgm:spPr/>
      <dgm:t>
        <a:bodyPr/>
        <a:lstStyle/>
        <a:p>
          <a:endParaRPr lang="en-IE"/>
        </a:p>
      </dgm:t>
    </dgm:pt>
    <dgm:pt modelId="{7CF6CE5D-6E0C-4684-9B69-156C89637A59}" type="pres">
      <dgm:prSet presAssocID="{61C1A181-9B21-46DE-BCE9-BBBC74D44418}" presName="parTxOnlySpace" presStyleCnt="0"/>
      <dgm:spPr/>
    </dgm:pt>
    <dgm:pt modelId="{5AB95BA8-6CE2-4449-9DEB-46F9E8573214}" type="pres">
      <dgm:prSet presAssocID="{A300AC5B-664C-4B4C-BD77-7F7526C270A1}" presName="parTxOnly" presStyleLbl="node1" presStyleIdx="3" presStyleCnt="6" custLinFactNeighborX="-11440">
        <dgm:presLayoutVars>
          <dgm:chMax val="0"/>
          <dgm:chPref val="0"/>
          <dgm:bulletEnabled val="1"/>
        </dgm:presLayoutVars>
      </dgm:prSet>
      <dgm:spPr/>
      <dgm:t>
        <a:bodyPr/>
        <a:lstStyle/>
        <a:p>
          <a:endParaRPr lang="en-IE"/>
        </a:p>
      </dgm:t>
    </dgm:pt>
    <dgm:pt modelId="{5DE99670-EA97-485B-9750-A36A1F23CA61}" type="pres">
      <dgm:prSet presAssocID="{67B2F229-35FA-4D83-81EF-3A2A4292899F}" presName="parTxOnlySpace" presStyleCnt="0"/>
      <dgm:spPr/>
    </dgm:pt>
    <dgm:pt modelId="{D8117504-4E92-47A1-A6B5-FEB2DA3D3364}" type="pres">
      <dgm:prSet presAssocID="{BA0E3E35-3330-435F-9D0D-3FB9FB72F849}" presName="parTxOnly" presStyleLbl="node1" presStyleIdx="4" presStyleCnt="6" custLinFactNeighborX="-17160">
        <dgm:presLayoutVars>
          <dgm:chMax val="0"/>
          <dgm:chPref val="0"/>
          <dgm:bulletEnabled val="1"/>
        </dgm:presLayoutVars>
      </dgm:prSet>
      <dgm:spPr/>
      <dgm:t>
        <a:bodyPr/>
        <a:lstStyle/>
        <a:p>
          <a:endParaRPr lang="en-IE"/>
        </a:p>
      </dgm:t>
    </dgm:pt>
    <dgm:pt modelId="{CF0A58F4-6EFF-4037-874A-41ED7C4C9250}" type="pres">
      <dgm:prSet presAssocID="{E90BE2CB-DDA5-4C95-8646-375739A18FFE}" presName="parTxOnlySpace" presStyleCnt="0"/>
      <dgm:spPr/>
    </dgm:pt>
    <dgm:pt modelId="{EA2563D6-E602-4BA7-9A16-D299D4A0EFEF}" type="pres">
      <dgm:prSet presAssocID="{EE96CCCE-6F44-41EA-9FF5-652DEB9A00AF}" presName="parTxOnly" presStyleLbl="node1" presStyleIdx="5" presStyleCnt="6" custLinFactNeighborX="-11440">
        <dgm:presLayoutVars>
          <dgm:chMax val="0"/>
          <dgm:chPref val="0"/>
          <dgm:bulletEnabled val="1"/>
        </dgm:presLayoutVars>
      </dgm:prSet>
      <dgm:spPr/>
      <dgm:t>
        <a:bodyPr/>
        <a:lstStyle/>
        <a:p>
          <a:endParaRPr lang="en-IE"/>
        </a:p>
      </dgm:t>
    </dgm:pt>
  </dgm:ptLst>
  <dgm:cxnLst>
    <dgm:cxn modelId="{C6D9F1FB-5415-4F74-870B-A2281FAB1B0C}" srcId="{52827441-2CFA-43C4-B7C4-639C9D52D972}" destId="{B9AD8B37-77A5-44AA-86E6-8B7BA588B693}" srcOrd="0" destOrd="0" parTransId="{52602E9A-3311-49DA-9FF1-EA068B6BBB06}" sibTransId="{A57C6821-2A11-49D1-9483-08EBCCCCBD38}"/>
    <dgm:cxn modelId="{22C9FB3F-B8A4-4D16-810B-E33F7A52DA8C}" type="presOf" srcId="{A300AC5B-664C-4B4C-BD77-7F7526C270A1}" destId="{5AB95BA8-6CE2-4449-9DEB-46F9E8573214}" srcOrd="0" destOrd="0" presId="urn:microsoft.com/office/officeart/2005/8/layout/chevron1"/>
    <dgm:cxn modelId="{3E4F82AD-D5DE-48B6-8C48-2E27541CAFBD}" type="presOf" srcId="{EE96CCCE-6F44-41EA-9FF5-652DEB9A00AF}" destId="{EA2563D6-E602-4BA7-9A16-D299D4A0EFEF}" srcOrd="0" destOrd="0" presId="urn:microsoft.com/office/officeart/2005/8/layout/chevron1"/>
    <dgm:cxn modelId="{6F54A377-0814-4D09-BB35-751E5F5F2931}" type="presOf" srcId="{6F90DAF4-C59D-4184-8C06-6EEE3CC4C1DA}" destId="{0BB4567C-4C6C-455F-8CFA-41C5E7043462}" srcOrd="0" destOrd="0" presId="urn:microsoft.com/office/officeart/2005/8/layout/chevron1"/>
    <dgm:cxn modelId="{2315128C-0672-4A08-BD6D-CA023419D860}" srcId="{52827441-2CFA-43C4-B7C4-639C9D52D972}" destId="{55F1817A-50A1-4BAB-981E-A8E77A059BF7}" srcOrd="2" destOrd="0" parTransId="{6AEFD896-1883-4DFB-A6C0-107687F691D0}" sibTransId="{61C1A181-9B21-46DE-BCE9-BBBC74D44418}"/>
    <dgm:cxn modelId="{5119C700-F8C3-425F-B000-8ACDC8C73FE7}" type="presOf" srcId="{52827441-2CFA-43C4-B7C4-639C9D52D972}" destId="{0633D64B-341A-4A9F-976C-9E047D02F511}" srcOrd="0" destOrd="0" presId="urn:microsoft.com/office/officeart/2005/8/layout/chevron1"/>
    <dgm:cxn modelId="{9A5B43CE-6CAC-405F-938A-18EC27A7C052}" type="presOf" srcId="{B9AD8B37-77A5-44AA-86E6-8B7BA588B693}" destId="{FD10A67D-761E-4125-A6F9-94EF92BCCF9E}" srcOrd="0" destOrd="0" presId="urn:microsoft.com/office/officeart/2005/8/layout/chevron1"/>
    <dgm:cxn modelId="{F344ED08-8D03-439D-935B-1BE99069F4CD}" srcId="{52827441-2CFA-43C4-B7C4-639C9D52D972}" destId="{6F90DAF4-C59D-4184-8C06-6EEE3CC4C1DA}" srcOrd="1" destOrd="0" parTransId="{A81696FA-7EE3-4DC0-9AB4-18A43BD6788B}" sibTransId="{A9CC0705-176C-4C08-B9A9-20EAFD811352}"/>
    <dgm:cxn modelId="{15BA93A4-C743-4282-BEA9-8295C1BE6036}" srcId="{52827441-2CFA-43C4-B7C4-639C9D52D972}" destId="{EE96CCCE-6F44-41EA-9FF5-652DEB9A00AF}" srcOrd="5" destOrd="0" parTransId="{12B0F652-0B72-4579-9594-20012E800F06}" sibTransId="{DE4F414C-EF86-46E9-BAAD-952E76066A89}"/>
    <dgm:cxn modelId="{EBCED860-883A-49E7-BAF0-3F27554AE923}" type="presOf" srcId="{55F1817A-50A1-4BAB-981E-A8E77A059BF7}" destId="{A24A4624-615A-4B09-B64F-5CE251D9A0B1}" srcOrd="0" destOrd="0" presId="urn:microsoft.com/office/officeart/2005/8/layout/chevron1"/>
    <dgm:cxn modelId="{0DB28CDE-4ADD-48F1-896C-0754DAE4B5BD}" srcId="{52827441-2CFA-43C4-B7C4-639C9D52D972}" destId="{A300AC5B-664C-4B4C-BD77-7F7526C270A1}" srcOrd="3" destOrd="0" parTransId="{C583E1CF-2A75-413C-8078-BB63752A5575}" sibTransId="{67B2F229-35FA-4D83-81EF-3A2A4292899F}"/>
    <dgm:cxn modelId="{CABE63F4-C1E4-4816-AEEA-16194678708E}" srcId="{52827441-2CFA-43C4-B7C4-639C9D52D972}" destId="{BA0E3E35-3330-435F-9D0D-3FB9FB72F849}" srcOrd="4" destOrd="0" parTransId="{99089F02-C6D2-44D7-902A-CDE57649926F}" sibTransId="{E90BE2CB-DDA5-4C95-8646-375739A18FFE}"/>
    <dgm:cxn modelId="{9686E1BF-D1E6-408D-8210-7E7D25B193A0}" type="presOf" srcId="{BA0E3E35-3330-435F-9D0D-3FB9FB72F849}" destId="{D8117504-4E92-47A1-A6B5-FEB2DA3D3364}" srcOrd="0" destOrd="0" presId="urn:microsoft.com/office/officeart/2005/8/layout/chevron1"/>
    <dgm:cxn modelId="{7887D014-63E4-4E31-9B7C-30D56A8C927D}" type="presParOf" srcId="{0633D64B-341A-4A9F-976C-9E047D02F511}" destId="{FD10A67D-761E-4125-A6F9-94EF92BCCF9E}" srcOrd="0" destOrd="0" presId="urn:microsoft.com/office/officeart/2005/8/layout/chevron1"/>
    <dgm:cxn modelId="{3A1EE776-D949-4CA0-A7AD-A708A61C0481}" type="presParOf" srcId="{0633D64B-341A-4A9F-976C-9E047D02F511}" destId="{8B01018B-A51F-474C-B3D7-B4DE377706E8}" srcOrd="1" destOrd="0" presId="urn:microsoft.com/office/officeart/2005/8/layout/chevron1"/>
    <dgm:cxn modelId="{314DF67F-14E1-497C-951A-A4FE6A5CE1C2}" type="presParOf" srcId="{0633D64B-341A-4A9F-976C-9E047D02F511}" destId="{0BB4567C-4C6C-455F-8CFA-41C5E7043462}" srcOrd="2" destOrd="0" presId="urn:microsoft.com/office/officeart/2005/8/layout/chevron1"/>
    <dgm:cxn modelId="{E1F9A6D8-3C79-4E3B-833F-5C8C2705CBF8}" type="presParOf" srcId="{0633D64B-341A-4A9F-976C-9E047D02F511}" destId="{C0E9E636-6753-4CB8-88FB-C8E989CCC0A5}" srcOrd="3" destOrd="0" presId="urn:microsoft.com/office/officeart/2005/8/layout/chevron1"/>
    <dgm:cxn modelId="{E81FE307-946D-492A-8719-7584281353ED}" type="presParOf" srcId="{0633D64B-341A-4A9F-976C-9E047D02F511}" destId="{A24A4624-615A-4B09-B64F-5CE251D9A0B1}" srcOrd="4" destOrd="0" presId="urn:microsoft.com/office/officeart/2005/8/layout/chevron1"/>
    <dgm:cxn modelId="{E4C0F060-B901-4045-8DD1-9BA787BCC59F}" type="presParOf" srcId="{0633D64B-341A-4A9F-976C-9E047D02F511}" destId="{7CF6CE5D-6E0C-4684-9B69-156C89637A59}" srcOrd="5" destOrd="0" presId="urn:microsoft.com/office/officeart/2005/8/layout/chevron1"/>
    <dgm:cxn modelId="{CD80446C-8BF6-4F3C-8782-7DD36D679ABC}" type="presParOf" srcId="{0633D64B-341A-4A9F-976C-9E047D02F511}" destId="{5AB95BA8-6CE2-4449-9DEB-46F9E8573214}" srcOrd="6" destOrd="0" presId="urn:microsoft.com/office/officeart/2005/8/layout/chevron1"/>
    <dgm:cxn modelId="{0C9B504E-0391-420E-AE8F-54E5F07C1697}" type="presParOf" srcId="{0633D64B-341A-4A9F-976C-9E047D02F511}" destId="{5DE99670-EA97-485B-9750-A36A1F23CA61}" srcOrd="7" destOrd="0" presId="urn:microsoft.com/office/officeart/2005/8/layout/chevron1"/>
    <dgm:cxn modelId="{41E23F18-9134-42EE-B018-CA376B8662DF}" type="presParOf" srcId="{0633D64B-341A-4A9F-976C-9E047D02F511}" destId="{D8117504-4E92-47A1-A6B5-FEB2DA3D3364}" srcOrd="8" destOrd="0" presId="urn:microsoft.com/office/officeart/2005/8/layout/chevron1"/>
    <dgm:cxn modelId="{932352CA-6B8E-4C22-8D84-80078D5E6FAF}" type="presParOf" srcId="{0633D64B-341A-4A9F-976C-9E047D02F511}" destId="{CF0A58F4-6EFF-4037-874A-41ED7C4C9250}" srcOrd="9" destOrd="0" presId="urn:microsoft.com/office/officeart/2005/8/layout/chevron1"/>
    <dgm:cxn modelId="{C3E6223B-B17F-4BB1-964C-A79823C0E51D}" type="presParOf" srcId="{0633D64B-341A-4A9F-976C-9E047D02F511}" destId="{EA2563D6-E602-4BA7-9A16-D299D4A0EFEF}" srcOrd="1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E1D286-A948-4CE7-A27C-A631A0DE176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IE"/>
        </a:p>
      </dgm:t>
    </dgm:pt>
    <dgm:pt modelId="{89589B82-B52F-484C-A908-23BD5F2C320E}">
      <dgm:prSet phldrT="[Text]" custT="1"/>
      <dgm:spPr>
        <a:solidFill>
          <a:srgbClr val="243168"/>
        </a:solidFill>
        <a:ln>
          <a:solidFill>
            <a:srgbClr val="243168"/>
          </a:solidFill>
        </a:ln>
      </dgm:spPr>
      <dgm:t>
        <a:bodyPr/>
        <a:lstStyle/>
        <a:p>
          <a:r>
            <a:rPr lang="en-IE" sz="2000" b="1" dirty="0" smtClean="0">
              <a:latin typeface="Tahoma" panose="020B0604030504040204" pitchFamily="34" charset="0"/>
              <a:ea typeface="Tahoma" panose="020B0604030504040204" pitchFamily="34" charset="0"/>
              <a:cs typeface="Tahoma" panose="020B0604030504040204" pitchFamily="34" charset="0"/>
            </a:rPr>
            <a:t>Communication and stakeholder engagement</a:t>
          </a:r>
          <a:endParaRPr lang="en-IE" sz="2000" b="1" dirty="0">
            <a:latin typeface="Tahoma" panose="020B0604030504040204" pitchFamily="34" charset="0"/>
            <a:ea typeface="Tahoma" panose="020B0604030504040204" pitchFamily="34" charset="0"/>
            <a:cs typeface="Tahoma" panose="020B0604030504040204" pitchFamily="34" charset="0"/>
          </a:endParaRPr>
        </a:p>
      </dgm:t>
    </dgm:pt>
    <dgm:pt modelId="{B4D05E49-55DA-4544-B633-5E61EE0F5E19}" type="parTrans" cxnId="{98E764E9-74D8-47FB-B900-B2FB9D204C4B}">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3A445BBC-FDC9-4718-A391-A32C82A86BA9}" type="sibTrans" cxnId="{98E764E9-74D8-47FB-B900-B2FB9D204C4B}">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63EA3631-207E-4EDB-B204-8F043C7DC188}">
      <dgm:prSet phldrT="[Text]" custT="1"/>
      <dgm:spPr>
        <a:solidFill>
          <a:srgbClr val="98A5DC">
            <a:alpha val="90000"/>
          </a:srgbClr>
        </a:solidFill>
        <a:ln>
          <a:solidFill>
            <a:srgbClr val="98A5DC">
              <a:alpha val="90000"/>
            </a:srgbClr>
          </a:solidFill>
        </a:ln>
      </dgm:spPr>
      <dgm:t>
        <a:bodyPr/>
        <a:lstStyle/>
        <a:p>
          <a:pPr marL="361950" indent="-266700"/>
          <a:r>
            <a:rPr lang="en-IE" sz="1800" dirty="0" smtClean="0">
              <a:latin typeface="Tahoma" panose="020B0604030504040204" pitchFamily="34" charset="0"/>
              <a:ea typeface="Tahoma" panose="020B0604030504040204" pitchFamily="34" charset="0"/>
              <a:cs typeface="Tahoma" panose="020B0604030504040204" pitchFamily="34" charset="0"/>
            </a:rPr>
            <a:t>Communication &amp; stakeholder engagement plan</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3C487BB3-1508-4FBA-8CD2-4D2788E4F4B5}" type="parTrans" cxnId="{D58E7A3D-8463-403E-91D3-149BB52E8BE1}">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F5CF8C31-339D-42C0-8EC0-AB1BCCED0342}" type="sibTrans" cxnId="{D58E7A3D-8463-403E-91D3-149BB52E8BE1}">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89694255-FF2D-4CEE-A288-C4A355B85D37}">
      <dgm:prSet phldrT="[Text]" custT="1"/>
      <dgm:spPr>
        <a:solidFill>
          <a:srgbClr val="98A5DC">
            <a:alpha val="90000"/>
          </a:srgbClr>
        </a:solidFill>
        <a:ln>
          <a:solidFill>
            <a:srgbClr val="98A5DC">
              <a:alpha val="90000"/>
            </a:srgbClr>
          </a:solidFill>
        </a:ln>
      </dgm:spPr>
      <dgm:t>
        <a:bodyPr/>
        <a:lstStyle/>
        <a:p>
          <a:pPr marL="361950" indent="-266700"/>
          <a:r>
            <a:rPr lang="en-IE" sz="1800" dirty="0" smtClean="0">
              <a:latin typeface="Tahoma" panose="020B0604030504040204" pitchFamily="34" charset="0"/>
              <a:ea typeface="Tahoma" panose="020B0604030504040204" pitchFamily="34" charset="0"/>
              <a:cs typeface="Tahoma" panose="020B0604030504040204" pitchFamily="34" charset="0"/>
            </a:rPr>
            <a:t>Survey support documentation</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AD8DC24E-4EC9-4197-8FEF-44DD63166015}" type="parTrans" cxnId="{D543E42E-DF17-488C-9EE9-FD50E12E249E}">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A6C8B680-A580-4E62-B3DC-5FFA7A1919DE}" type="sibTrans" cxnId="{D543E42E-DF17-488C-9EE9-FD50E12E249E}">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D1193655-9779-4157-AFD1-722622403167}">
      <dgm:prSet phldrT="[Text]" custT="1"/>
      <dgm:spPr>
        <a:solidFill>
          <a:srgbClr val="98A5DC">
            <a:alpha val="90000"/>
          </a:srgbClr>
        </a:solidFill>
        <a:ln>
          <a:solidFill>
            <a:srgbClr val="98A5DC">
              <a:alpha val="90000"/>
            </a:srgbClr>
          </a:solidFill>
        </a:ln>
      </dgm:spPr>
      <dgm:t>
        <a:bodyPr/>
        <a:lstStyle/>
        <a:p>
          <a:pPr marL="361950" indent="-266700"/>
          <a:r>
            <a:rPr lang="en-IE" sz="1800" dirty="0" smtClean="0">
              <a:latin typeface="Tahoma" panose="020B0604030504040204" pitchFamily="34" charset="0"/>
              <a:ea typeface="Tahoma" panose="020B0604030504040204" pitchFamily="34" charset="0"/>
              <a:cs typeface="Tahoma" panose="020B0604030504040204" pitchFamily="34" charset="0"/>
            </a:rPr>
            <a:t>Promotional material</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C6818806-A679-4890-9BE3-96F7CD9AFCD8}" type="parTrans" cxnId="{E052CE59-B1B3-421A-920A-C927D5929F14}">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082068A1-112D-4B1F-99E0-027F79F41D27}" type="sibTrans" cxnId="{E052CE59-B1B3-421A-920A-C927D5929F14}">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0B5424AF-17FB-42EC-9604-045C8DCB9793}">
      <dgm:prSet phldrT="[Text]" custT="1"/>
      <dgm:spPr>
        <a:solidFill>
          <a:srgbClr val="98A5DC">
            <a:alpha val="90000"/>
          </a:srgbClr>
        </a:solidFill>
        <a:ln>
          <a:solidFill>
            <a:srgbClr val="98A5DC">
              <a:alpha val="90000"/>
            </a:srgbClr>
          </a:solidFill>
        </a:ln>
      </dgm:spPr>
      <dgm:t>
        <a:bodyPr/>
        <a:lstStyle/>
        <a:p>
          <a:pPr marL="361950" indent="-266700"/>
          <a:r>
            <a:rPr lang="en-IE" sz="1800" dirty="0" smtClean="0">
              <a:latin typeface="Tahoma" panose="020B0604030504040204" pitchFamily="34" charset="0"/>
              <a:ea typeface="Tahoma" panose="020B0604030504040204" pitchFamily="34" charset="0"/>
              <a:cs typeface="Tahoma" panose="020B0604030504040204" pitchFamily="34" charset="0"/>
            </a:rPr>
            <a:t>Social media</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9E3DB2F4-985F-483B-86A8-D9A2A05725B4}" type="parTrans" cxnId="{99C5558E-D430-4935-9D6E-961598C1E8A1}">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0379A37E-60C5-4F7C-AA1F-A6DDCA88422A}" type="sibTrans" cxnId="{99C5558E-D430-4935-9D6E-961598C1E8A1}">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2CA3AB19-E122-4FA6-9541-72D8E49B7EB5}">
      <dgm:prSet phldrT="[Text]" custT="1"/>
      <dgm:spPr>
        <a:solidFill>
          <a:srgbClr val="98A5DC">
            <a:alpha val="90000"/>
          </a:srgbClr>
        </a:solidFill>
        <a:ln>
          <a:solidFill>
            <a:srgbClr val="98A5DC">
              <a:alpha val="90000"/>
            </a:srgbClr>
          </a:solidFill>
        </a:ln>
      </dgm:spPr>
      <dgm:t>
        <a:bodyPr/>
        <a:lstStyle/>
        <a:p>
          <a:pPr marL="361950" indent="-266700"/>
          <a:r>
            <a:rPr lang="en-IE" sz="1800" dirty="0" smtClean="0">
              <a:latin typeface="Tahoma" panose="020B0604030504040204" pitchFamily="34" charset="0"/>
              <a:ea typeface="Tahoma" panose="020B0604030504040204" pitchFamily="34" charset="0"/>
              <a:cs typeface="Tahoma" panose="020B0604030504040204" pitchFamily="34" charset="0"/>
            </a:rPr>
            <a:t>Website</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DBF96D33-8879-420C-91E5-B3E1E39DA757}" type="parTrans" cxnId="{7B522916-4B55-416F-B101-4308ECEC4234}">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D0894082-0A93-4E9B-BB9F-FF5BCCA95479}" type="sibTrans" cxnId="{7B522916-4B55-416F-B101-4308ECEC4234}">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407CBF18-B01A-4953-A019-EDEC16941DCD}">
      <dgm:prSet phldrT="[Text]" custT="1"/>
      <dgm:spPr>
        <a:solidFill>
          <a:srgbClr val="98A5DC">
            <a:alpha val="90000"/>
          </a:srgbClr>
        </a:solidFill>
        <a:ln>
          <a:solidFill>
            <a:srgbClr val="98A5DC">
              <a:alpha val="90000"/>
            </a:srgbClr>
          </a:solidFill>
        </a:ln>
      </dgm:spPr>
      <dgm:t>
        <a:bodyPr/>
        <a:lstStyle/>
        <a:p>
          <a:pPr marL="361950" indent="-266700"/>
          <a:r>
            <a:rPr lang="en-IE" sz="1800" dirty="0" smtClean="0">
              <a:latin typeface="Tahoma" panose="020B0604030504040204" pitchFamily="34" charset="0"/>
              <a:ea typeface="Tahoma" panose="020B0604030504040204" pitchFamily="34" charset="0"/>
              <a:cs typeface="Tahoma" panose="020B0604030504040204" pitchFamily="34" charset="0"/>
            </a:rPr>
            <a:t>Podcasts</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BFB91E76-62B0-447F-B363-ECA63E1C8638}" type="parTrans" cxnId="{3EFF2BED-ED13-4906-9786-992DD5909710}">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1BF140F3-E7DD-4998-AB64-25842D2C0537}" type="sibTrans" cxnId="{3EFF2BED-ED13-4906-9786-992DD5909710}">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38D313E4-CB87-4D5E-8262-8FCDB582A5C3}">
      <dgm:prSet phldrT="[Text]" custT="1"/>
      <dgm:spPr>
        <a:solidFill>
          <a:srgbClr val="98A5DC">
            <a:alpha val="90000"/>
          </a:srgbClr>
        </a:solidFill>
        <a:ln>
          <a:solidFill>
            <a:srgbClr val="98A5DC">
              <a:alpha val="90000"/>
            </a:srgbClr>
          </a:solidFill>
        </a:ln>
      </dgm:spPr>
      <dgm:t>
        <a:bodyPr/>
        <a:lstStyle/>
        <a:p>
          <a:pPr marL="361950" indent="-266700"/>
          <a:r>
            <a:rPr lang="en-IE" sz="1800" dirty="0" smtClean="0">
              <a:latin typeface="Tahoma" panose="020B0604030504040204" pitchFamily="34" charset="0"/>
              <a:ea typeface="Tahoma" panose="020B0604030504040204" pitchFamily="34" charset="0"/>
              <a:cs typeface="Tahoma" panose="020B0604030504040204" pitchFamily="34" charset="0"/>
            </a:rPr>
            <a:t>Development of e-learning support materials</a:t>
          </a:r>
          <a:endParaRPr lang="en-IE" sz="1800" dirty="0">
            <a:latin typeface="Tahoma" panose="020B0604030504040204" pitchFamily="34" charset="0"/>
            <a:ea typeface="Tahoma" panose="020B0604030504040204" pitchFamily="34" charset="0"/>
            <a:cs typeface="Tahoma" panose="020B0604030504040204" pitchFamily="34" charset="0"/>
          </a:endParaRPr>
        </a:p>
      </dgm:t>
    </dgm:pt>
    <dgm:pt modelId="{F3B2E11D-A760-434F-B318-4D8CE41EC056}" type="parTrans" cxnId="{61294895-43A3-4FC4-A9E6-28515764C439}">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73E26AB7-E9CA-4EC9-A452-2E432A8F419B}" type="sibTrans" cxnId="{61294895-43A3-4FC4-A9E6-28515764C439}">
      <dgm:prSet/>
      <dgm:spPr/>
      <dgm:t>
        <a:bodyPr/>
        <a:lstStyle/>
        <a:p>
          <a:endParaRPr lang="en-IE">
            <a:latin typeface="Tahoma" panose="020B0604030504040204" pitchFamily="34" charset="0"/>
            <a:ea typeface="Tahoma" panose="020B0604030504040204" pitchFamily="34" charset="0"/>
            <a:cs typeface="Tahoma" panose="020B0604030504040204" pitchFamily="34" charset="0"/>
          </a:endParaRPr>
        </a:p>
      </dgm:t>
    </dgm:pt>
    <dgm:pt modelId="{DDC72F8D-E491-45BA-BD29-B06476DEE724}" type="pres">
      <dgm:prSet presAssocID="{3AE1D286-A948-4CE7-A27C-A631A0DE176E}" presName="Name0" presStyleCnt="0">
        <dgm:presLayoutVars>
          <dgm:dir/>
          <dgm:animLvl val="lvl"/>
          <dgm:resizeHandles val="exact"/>
        </dgm:presLayoutVars>
      </dgm:prSet>
      <dgm:spPr/>
      <dgm:t>
        <a:bodyPr/>
        <a:lstStyle/>
        <a:p>
          <a:endParaRPr lang="en-IE"/>
        </a:p>
      </dgm:t>
    </dgm:pt>
    <dgm:pt modelId="{6F9ACD77-6DC7-465B-9FCA-9F3CEBEB9406}" type="pres">
      <dgm:prSet presAssocID="{89589B82-B52F-484C-A908-23BD5F2C320E}" presName="linNode" presStyleCnt="0"/>
      <dgm:spPr/>
    </dgm:pt>
    <dgm:pt modelId="{B97EFA70-8E90-4828-8DBE-61B4C2D1A3E0}" type="pres">
      <dgm:prSet presAssocID="{89589B82-B52F-484C-A908-23BD5F2C320E}" presName="parentText" presStyleLbl="node1" presStyleIdx="0" presStyleCnt="1" custScaleX="66353" custScaleY="84475">
        <dgm:presLayoutVars>
          <dgm:chMax val="1"/>
          <dgm:bulletEnabled val="1"/>
        </dgm:presLayoutVars>
      </dgm:prSet>
      <dgm:spPr/>
      <dgm:t>
        <a:bodyPr/>
        <a:lstStyle/>
        <a:p>
          <a:endParaRPr lang="en-IE"/>
        </a:p>
      </dgm:t>
    </dgm:pt>
    <dgm:pt modelId="{DC13678A-B270-4787-9F2B-BB86026BF6FC}" type="pres">
      <dgm:prSet presAssocID="{89589B82-B52F-484C-A908-23BD5F2C320E}" presName="descendantText" presStyleLbl="alignAccFollowNode1" presStyleIdx="0" presStyleCnt="1" custScaleX="94798" custScaleY="97081" custLinFactNeighborX="-4313" custLinFactNeighborY="54">
        <dgm:presLayoutVars>
          <dgm:bulletEnabled val="1"/>
        </dgm:presLayoutVars>
      </dgm:prSet>
      <dgm:spPr/>
      <dgm:t>
        <a:bodyPr/>
        <a:lstStyle/>
        <a:p>
          <a:endParaRPr lang="en-IE"/>
        </a:p>
      </dgm:t>
    </dgm:pt>
  </dgm:ptLst>
  <dgm:cxnLst>
    <dgm:cxn modelId="{92FB4A34-18FE-405D-9A6D-6EF3BBE9F3F5}" type="presOf" srcId="{2CA3AB19-E122-4FA6-9541-72D8E49B7EB5}" destId="{DC13678A-B270-4787-9F2B-BB86026BF6FC}" srcOrd="0" destOrd="4" presId="urn:microsoft.com/office/officeart/2005/8/layout/vList5"/>
    <dgm:cxn modelId="{7B522916-4B55-416F-B101-4308ECEC4234}" srcId="{89589B82-B52F-484C-A908-23BD5F2C320E}" destId="{2CA3AB19-E122-4FA6-9541-72D8E49B7EB5}" srcOrd="4" destOrd="0" parTransId="{DBF96D33-8879-420C-91E5-B3E1E39DA757}" sibTransId="{D0894082-0A93-4E9B-BB9F-FF5BCCA95479}"/>
    <dgm:cxn modelId="{36424695-AA1D-432C-8368-BD96033754B3}" type="presOf" srcId="{3AE1D286-A948-4CE7-A27C-A631A0DE176E}" destId="{DDC72F8D-E491-45BA-BD29-B06476DEE724}" srcOrd="0" destOrd="0" presId="urn:microsoft.com/office/officeart/2005/8/layout/vList5"/>
    <dgm:cxn modelId="{B040A5D0-A326-4E35-948B-6CE8DCD02E8E}" type="presOf" srcId="{89589B82-B52F-484C-A908-23BD5F2C320E}" destId="{B97EFA70-8E90-4828-8DBE-61B4C2D1A3E0}" srcOrd="0" destOrd="0" presId="urn:microsoft.com/office/officeart/2005/8/layout/vList5"/>
    <dgm:cxn modelId="{3EFF2BED-ED13-4906-9786-992DD5909710}" srcId="{89589B82-B52F-484C-A908-23BD5F2C320E}" destId="{407CBF18-B01A-4953-A019-EDEC16941DCD}" srcOrd="5" destOrd="0" parTransId="{BFB91E76-62B0-447F-B363-ECA63E1C8638}" sibTransId="{1BF140F3-E7DD-4998-AB64-25842D2C0537}"/>
    <dgm:cxn modelId="{D58E7A3D-8463-403E-91D3-149BB52E8BE1}" srcId="{89589B82-B52F-484C-A908-23BD5F2C320E}" destId="{63EA3631-207E-4EDB-B204-8F043C7DC188}" srcOrd="0" destOrd="0" parTransId="{3C487BB3-1508-4FBA-8CD2-4D2788E4F4B5}" sibTransId="{F5CF8C31-339D-42C0-8EC0-AB1BCCED0342}"/>
    <dgm:cxn modelId="{B1B37029-286C-4A89-908C-2C5A46425646}" type="presOf" srcId="{D1193655-9779-4157-AFD1-722622403167}" destId="{DC13678A-B270-4787-9F2B-BB86026BF6FC}" srcOrd="0" destOrd="2" presId="urn:microsoft.com/office/officeart/2005/8/layout/vList5"/>
    <dgm:cxn modelId="{F00F9720-0DB1-4E92-A7DB-3886DE14152E}" type="presOf" srcId="{0B5424AF-17FB-42EC-9604-045C8DCB9793}" destId="{DC13678A-B270-4787-9F2B-BB86026BF6FC}" srcOrd="0" destOrd="3" presId="urn:microsoft.com/office/officeart/2005/8/layout/vList5"/>
    <dgm:cxn modelId="{FFDB35AF-3403-4A47-91FD-120626DBB65A}" type="presOf" srcId="{63EA3631-207E-4EDB-B204-8F043C7DC188}" destId="{DC13678A-B270-4787-9F2B-BB86026BF6FC}" srcOrd="0" destOrd="0" presId="urn:microsoft.com/office/officeart/2005/8/layout/vList5"/>
    <dgm:cxn modelId="{99C5558E-D430-4935-9D6E-961598C1E8A1}" srcId="{89589B82-B52F-484C-A908-23BD5F2C320E}" destId="{0B5424AF-17FB-42EC-9604-045C8DCB9793}" srcOrd="3" destOrd="0" parTransId="{9E3DB2F4-985F-483B-86A8-D9A2A05725B4}" sibTransId="{0379A37E-60C5-4F7C-AA1F-A6DDCA88422A}"/>
    <dgm:cxn modelId="{E052CE59-B1B3-421A-920A-C927D5929F14}" srcId="{89589B82-B52F-484C-A908-23BD5F2C320E}" destId="{D1193655-9779-4157-AFD1-722622403167}" srcOrd="2" destOrd="0" parTransId="{C6818806-A679-4890-9BE3-96F7CD9AFCD8}" sibTransId="{082068A1-112D-4B1F-99E0-027F79F41D27}"/>
    <dgm:cxn modelId="{98E764E9-74D8-47FB-B900-B2FB9D204C4B}" srcId="{3AE1D286-A948-4CE7-A27C-A631A0DE176E}" destId="{89589B82-B52F-484C-A908-23BD5F2C320E}" srcOrd="0" destOrd="0" parTransId="{B4D05E49-55DA-4544-B633-5E61EE0F5E19}" sibTransId="{3A445BBC-FDC9-4718-A391-A32C82A86BA9}"/>
    <dgm:cxn modelId="{DD74E861-D265-44B2-AB4E-B3CAA24F78A2}" type="presOf" srcId="{407CBF18-B01A-4953-A019-EDEC16941DCD}" destId="{DC13678A-B270-4787-9F2B-BB86026BF6FC}" srcOrd="0" destOrd="5" presId="urn:microsoft.com/office/officeart/2005/8/layout/vList5"/>
    <dgm:cxn modelId="{5437D1DA-580D-47AA-AC4D-F6A3B4087CDA}" type="presOf" srcId="{38D313E4-CB87-4D5E-8262-8FCDB582A5C3}" destId="{DC13678A-B270-4787-9F2B-BB86026BF6FC}" srcOrd="0" destOrd="6" presId="urn:microsoft.com/office/officeart/2005/8/layout/vList5"/>
    <dgm:cxn modelId="{F64FD44D-B6DE-4B55-893C-4326841C6E33}" type="presOf" srcId="{89694255-FF2D-4CEE-A288-C4A355B85D37}" destId="{DC13678A-B270-4787-9F2B-BB86026BF6FC}" srcOrd="0" destOrd="1" presId="urn:microsoft.com/office/officeart/2005/8/layout/vList5"/>
    <dgm:cxn modelId="{D543E42E-DF17-488C-9EE9-FD50E12E249E}" srcId="{89589B82-B52F-484C-A908-23BD5F2C320E}" destId="{89694255-FF2D-4CEE-A288-C4A355B85D37}" srcOrd="1" destOrd="0" parTransId="{AD8DC24E-4EC9-4197-8FEF-44DD63166015}" sibTransId="{A6C8B680-A580-4E62-B3DC-5FFA7A1919DE}"/>
    <dgm:cxn modelId="{61294895-43A3-4FC4-A9E6-28515764C439}" srcId="{89589B82-B52F-484C-A908-23BD5F2C320E}" destId="{38D313E4-CB87-4D5E-8262-8FCDB582A5C3}" srcOrd="6" destOrd="0" parTransId="{F3B2E11D-A760-434F-B318-4D8CE41EC056}" sibTransId="{73E26AB7-E9CA-4EC9-A452-2E432A8F419B}"/>
    <dgm:cxn modelId="{A421B383-DBBE-4FEF-BB70-42ED47E5E251}" type="presParOf" srcId="{DDC72F8D-E491-45BA-BD29-B06476DEE724}" destId="{6F9ACD77-6DC7-465B-9FCA-9F3CEBEB9406}" srcOrd="0" destOrd="0" presId="urn:microsoft.com/office/officeart/2005/8/layout/vList5"/>
    <dgm:cxn modelId="{3EA02B62-9B32-4D0A-A311-8427897C1792}" type="presParOf" srcId="{6F9ACD77-6DC7-465B-9FCA-9F3CEBEB9406}" destId="{B97EFA70-8E90-4828-8DBE-61B4C2D1A3E0}" srcOrd="0" destOrd="0" presId="urn:microsoft.com/office/officeart/2005/8/layout/vList5"/>
    <dgm:cxn modelId="{81F34FAA-17BB-44A2-AB69-351368FD2BCF}" type="presParOf" srcId="{6F9ACD77-6DC7-465B-9FCA-9F3CEBEB9406}" destId="{DC13678A-B270-4787-9F2B-BB86026BF6F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3A83EC-03E1-454F-A636-C0E6DB23088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IE"/>
        </a:p>
      </dgm:t>
    </dgm:pt>
    <dgm:pt modelId="{CFAB5921-19C7-41F9-A999-6D728E3C447C}">
      <dgm:prSet custT="1"/>
      <dgm:spPr>
        <a:solidFill>
          <a:srgbClr val="243168"/>
        </a:solidFill>
      </dgm:spPr>
      <dgm:t>
        <a:bodyPr/>
        <a:lstStyle/>
        <a:p>
          <a:pPr marL="180000" algn="l" rtl="0">
            <a:lnSpc>
              <a:spcPct val="114000"/>
            </a:lnSpc>
            <a:spcBef>
              <a:spcPts val="1200"/>
            </a:spcBef>
            <a:spcAft>
              <a:spcPts val="1200"/>
            </a:spcAft>
          </a:pPr>
          <a:r>
            <a:rPr lang="en-IE" sz="1200" dirty="0" smtClean="0">
              <a:latin typeface="Tahoma" panose="020B0604030504040204" pitchFamily="34" charset="0"/>
              <a:ea typeface="Tahoma" panose="020B0604030504040204" pitchFamily="34" charset="0"/>
              <a:cs typeface="Tahoma" panose="020B0604030504040204" pitchFamily="34" charset="0"/>
            </a:rPr>
            <a:t>National Care </a:t>
          </a:r>
          <a:br>
            <a:rPr lang="en-IE" sz="1200" dirty="0" smtClean="0">
              <a:latin typeface="Tahoma" panose="020B0604030504040204" pitchFamily="34" charset="0"/>
              <a:ea typeface="Tahoma" panose="020B0604030504040204" pitchFamily="34" charset="0"/>
              <a:cs typeface="Tahoma" panose="020B0604030504040204" pitchFamily="34" charset="0"/>
            </a:rPr>
          </a:br>
          <a:r>
            <a:rPr lang="en-IE" sz="1200" dirty="0" smtClean="0">
              <a:latin typeface="Tahoma" panose="020B0604030504040204" pitchFamily="34" charset="0"/>
              <a:ea typeface="Tahoma" panose="020B0604030504040204" pitchFamily="34" charset="0"/>
              <a:cs typeface="Tahoma" panose="020B0604030504040204" pitchFamily="34" charset="0"/>
            </a:rPr>
            <a:t>Experience </a:t>
          </a:r>
          <a:br>
            <a:rPr lang="en-IE" sz="1200" dirty="0" smtClean="0">
              <a:latin typeface="Tahoma" panose="020B0604030504040204" pitchFamily="34" charset="0"/>
              <a:ea typeface="Tahoma" panose="020B0604030504040204" pitchFamily="34" charset="0"/>
              <a:cs typeface="Tahoma" panose="020B0604030504040204" pitchFamily="34" charset="0"/>
            </a:rPr>
          </a:br>
          <a:r>
            <a:rPr lang="en-IE" sz="1200" dirty="0" smtClean="0">
              <a:latin typeface="Tahoma" panose="020B0604030504040204" pitchFamily="34" charset="0"/>
              <a:ea typeface="Tahoma" panose="020B0604030504040204" pitchFamily="34" charset="0"/>
              <a:cs typeface="Tahoma" panose="020B0604030504040204" pitchFamily="34" charset="0"/>
            </a:rPr>
            <a:t>Programme</a:t>
          </a:r>
          <a:endParaRPr lang="en-IE" sz="1200" dirty="0">
            <a:latin typeface="Tahoma" panose="020B0604030504040204" pitchFamily="34" charset="0"/>
            <a:ea typeface="Tahoma" panose="020B0604030504040204" pitchFamily="34" charset="0"/>
            <a:cs typeface="Tahoma" panose="020B0604030504040204" pitchFamily="34" charset="0"/>
          </a:endParaRPr>
        </a:p>
      </dgm:t>
    </dgm:pt>
    <dgm:pt modelId="{EF0E0D91-A040-456A-8008-5E6442A89846}" type="parTrans" cxnId="{A0EDE90E-A46B-4D10-AC41-2C2771B6A6ED}">
      <dgm:prSet/>
      <dgm:spPr/>
      <dgm:t>
        <a:bodyPr/>
        <a:lstStyle/>
        <a:p>
          <a:endParaRPr lang="en-IE" sz="1600"/>
        </a:p>
      </dgm:t>
    </dgm:pt>
    <dgm:pt modelId="{73E4EA14-76B4-4057-9AFD-10305972C343}" type="sibTrans" cxnId="{A0EDE90E-A46B-4D10-AC41-2C2771B6A6ED}">
      <dgm:prSet/>
      <dgm:spPr/>
      <dgm:t>
        <a:bodyPr/>
        <a:lstStyle/>
        <a:p>
          <a:endParaRPr lang="en-IE" sz="1600"/>
        </a:p>
      </dgm:t>
    </dgm:pt>
    <dgm:pt modelId="{4C218A9E-9CAF-4B80-A5A2-72B667B9AE93}">
      <dgm:prSet custT="1"/>
      <dgm:spPr>
        <a:solidFill>
          <a:srgbClr val="592C82"/>
        </a:solidFill>
      </dgm:spPr>
      <dgm:t>
        <a:bodyPr/>
        <a:lstStyle/>
        <a:p>
          <a:pPr rtl="0"/>
          <a:r>
            <a:rPr lang="en-IE" sz="1200" b="0" dirty="0" smtClean="0">
              <a:latin typeface="Tahoma" panose="020B0604030504040204" pitchFamily="34" charset="0"/>
              <a:ea typeface="Tahoma" panose="020B0604030504040204" pitchFamily="34" charset="0"/>
              <a:cs typeface="Tahoma" panose="020B0604030504040204" pitchFamily="34" charset="0"/>
            </a:rPr>
            <a:t>National Maternity Experience Survey </a:t>
          </a:r>
          <a:endParaRPr lang="en-IE" sz="1200" b="0" dirty="0">
            <a:latin typeface="Tahoma" panose="020B0604030504040204" pitchFamily="34" charset="0"/>
            <a:ea typeface="Tahoma" panose="020B0604030504040204" pitchFamily="34" charset="0"/>
            <a:cs typeface="Tahoma" panose="020B0604030504040204" pitchFamily="34" charset="0"/>
          </a:endParaRPr>
        </a:p>
      </dgm:t>
    </dgm:pt>
    <dgm:pt modelId="{D101A1C9-A3EB-4D3E-BDD7-D5B690DA1101}" type="parTrans" cxnId="{567E0B6B-D729-4AD2-AB9E-29F434EA8E44}">
      <dgm:prSet/>
      <dgm:spPr/>
      <dgm:t>
        <a:bodyPr/>
        <a:lstStyle/>
        <a:p>
          <a:endParaRPr lang="en-IE" sz="1600"/>
        </a:p>
      </dgm:t>
    </dgm:pt>
    <dgm:pt modelId="{1909AD89-3503-4F7D-9207-848B47FE6C32}" type="sibTrans" cxnId="{567E0B6B-D729-4AD2-AB9E-29F434EA8E44}">
      <dgm:prSet/>
      <dgm:spPr/>
      <dgm:t>
        <a:bodyPr/>
        <a:lstStyle/>
        <a:p>
          <a:endParaRPr lang="en-IE" sz="1600"/>
        </a:p>
      </dgm:t>
    </dgm:pt>
    <dgm:pt modelId="{2C16629C-FDAA-4A24-B629-8E713EC52B4D}">
      <dgm:prSet custT="1"/>
      <dgm:spPr>
        <a:solidFill>
          <a:srgbClr val="317965"/>
        </a:solidFill>
      </dgm:spPr>
      <dgm:t>
        <a:bodyPr/>
        <a:lstStyle/>
        <a:p>
          <a:pPr rtl="0"/>
          <a:r>
            <a:rPr lang="en-IE" sz="1200" b="0" dirty="0" smtClean="0">
              <a:latin typeface="Tahoma" panose="020B0604030504040204" pitchFamily="34" charset="0"/>
              <a:ea typeface="Tahoma" panose="020B0604030504040204" pitchFamily="34" charset="0"/>
              <a:cs typeface="Tahoma" panose="020B0604030504040204" pitchFamily="34" charset="0"/>
            </a:rPr>
            <a:t>National Maternity Bereavement Experience Survey</a:t>
          </a:r>
          <a:endParaRPr lang="en-IE" sz="1200" b="0" dirty="0">
            <a:latin typeface="Tahoma" panose="020B0604030504040204" pitchFamily="34" charset="0"/>
            <a:ea typeface="Tahoma" panose="020B0604030504040204" pitchFamily="34" charset="0"/>
            <a:cs typeface="Tahoma" panose="020B0604030504040204" pitchFamily="34" charset="0"/>
          </a:endParaRPr>
        </a:p>
      </dgm:t>
    </dgm:pt>
    <dgm:pt modelId="{D98D5494-7B2B-400D-BAE6-2DC77F21C2A3}" type="parTrans" cxnId="{C3CA2C7A-5877-45CF-8872-1C4E2F5B5CF2}">
      <dgm:prSet/>
      <dgm:spPr/>
      <dgm:t>
        <a:bodyPr/>
        <a:lstStyle/>
        <a:p>
          <a:endParaRPr lang="en-IE" sz="1600"/>
        </a:p>
      </dgm:t>
    </dgm:pt>
    <dgm:pt modelId="{EFF4F399-474B-4CEA-985C-F1466DD66A44}" type="sibTrans" cxnId="{C3CA2C7A-5877-45CF-8872-1C4E2F5B5CF2}">
      <dgm:prSet/>
      <dgm:spPr/>
      <dgm:t>
        <a:bodyPr/>
        <a:lstStyle/>
        <a:p>
          <a:endParaRPr lang="en-IE" sz="1600"/>
        </a:p>
      </dgm:t>
    </dgm:pt>
    <dgm:pt modelId="{518D55EC-1337-4CD5-9802-9F4A7DA88415}">
      <dgm:prSet custT="1"/>
      <dgm:spPr>
        <a:solidFill>
          <a:srgbClr val="39819E"/>
        </a:solidFill>
      </dgm:spPr>
      <dgm:t>
        <a:bodyPr/>
        <a:lstStyle/>
        <a:p>
          <a:pPr rtl="0"/>
          <a:r>
            <a:rPr lang="en-IE" sz="1200" b="0" dirty="0" smtClean="0">
              <a:latin typeface="Tahoma" panose="020B0604030504040204" pitchFamily="34" charset="0"/>
              <a:ea typeface="Tahoma" panose="020B0604030504040204" pitchFamily="34" charset="0"/>
              <a:cs typeface="Tahoma" panose="020B0604030504040204" pitchFamily="34" charset="0"/>
            </a:rPr>
            <a:t>National Inpatient Experience Survey </a:t>
          </a:r>
          <a:endParaRPr lang="en-IE" sz="1200" b="0" dirty="0">
            <a:latin typeface="Tahoma" panose="020B0604030504040204" pitchFamily="34" charset="0"/>
            <a:ea typeface="Tahoma" panose="020B0604030504040204" pitchFamily="34" charset="0"/>
            <a:cs typeface="Tahoma" panose="020B0604030504040204" pitchFamily="34" charset="0"/>
          </a:endParaRPr>
        </a:p>
      </dgm:t>
    </dgm:pt>
    <dgm:pt modelId="{6EEA1D0A-013E-4641-A9EB-F079A5D51993}" type="parTrans" cxnId="{D0CCD0F2-84DE-4D95-B882-4672D7323156}">
      <dgm:prSet/>
      <dgm:spPr/>
      <dgm:t>
        <a:bodyPr/>
        <a:lstStyle/>
        <a:p>
          <a:endParaRPr lang="en-IE" sz="1600"/>
        </a:p>
      </dgm:t>
    </dgm:pt>
    <dgm:pt modelId="{8426CC4C-121A-4E1D-8FB4-D7E7211AC9F6}" type="sibTrans" cxnId="{D0CCD0F2-84DE-4D95-B882-4672D7323156}">
      <dgm:prSet/>
      <dgm:spPr/>
      <dgm:t>
        <a:bodyPr/>
        <a:lstStyle/>
        <a:p>
          <a:endParaRPr lang="en-IE" sz="1600"/>
        </a:p>
      </dgm:t>
    </dgm:pt>
    <dgm:pt modelId="{A3DE49B0-A110-47AE-855B-40D6A7E1EA11}">
      <dgm:prSet custT="1"/>
      <dgm:spPr>
        <a:solidFill>
          <a:srgbClr val="392B6C"/>
        </a:solidFill>
      </dgm:spPr>
      <dgm:t>
        <a:bodyPr/>
        <a:lstStyle/>
        <a:p>
          <a:pPr rtl="0"/>
          <a:r>
            <a:rPr lang="en-IE" sz="1200" b="0" dirty="0" smtClean="0">
              <a:latin typeface="Tahoma" panose="020B0604030504040204" pitchFamily="34" charset="0"/>
              <a:ea typeface="Tahoma" panose="020B0604030504040204" pitchFamily="34" charset="0"/>
              <a:cs typeface="Tahoma" panose="020B0604030504040204" pitchFamily="34" charset="0"/>
            </a:rPr>
            <a:t>National End of Life Survey</a:t>
          </a:r>
          <a:endParaRPr lang="en-IE" sz="1200" b="0" dirty="0">
            <a:latin typeface="Tahoma" panose="020B0604030504040204" pitchFamily="34" charset="0"/>
            <a:ea typeface="Tahoma" panose="020B0604030504040204" pitchFamily="34" charset="0"/>
            <a:cs typeface="Tahoma" panose="020B0604030504040204" pitchFamily="34" charset="0"/>
          </a:endParaRPr>
        </a:p>
      </dgm:t>
    </dgm:pt>
    <dgm:pt modelId="{3A125FDE-3C1C-409F-A235-8C4B2A0BA488}" type="parTrans" cxnId="{CB8B84AC-1F61-4070-88B1-ECA529685A97}">
      <dgm:prSet/>
      <dgm:spPr/>
      <dgm:t>
        <a:bodyPr/>
        <a:lstStyle/>
        <a:p>
          <a:endParaRPr lang="en-IE" sz="1600"/>
        </a:p>
      </dgm:t>
    </dgm:pt>
    <dgm:pt modelId="{03FB9D4C-5E34-4D34-9522-C121DA2AD2CF}" type="sibTrans" cxnId="{CB8B84AC-1F61-4070-88B1-ECA529685A97}">
      <dgm:prSet/>
      <dgm:spPr/>
      <dgm:t>
        <a:bodyPr/>
        <a:lstStyle/>
        <a:p>
          <a:endParaRPr lang="en-IE" sz="1600"/>
        </a:p>
      </dgm:t>
    </dgm:pt>
    <dgm:pt modelId="{96AA7358-EAB7-463A-98A0-B348C3574E6B}">
      <dgm:prSet custT="1"/>
      <dgm:spPr>
        <a:solidFill>
          <a:srgbClr val="234265"/>
        </a:solidFill>
      </dgm:spPr>
      <dgm:t>
        <a:bodyPr/>
        <a:lstStyle/>
        <a:p>
          <a:pPr rtl="0"/>
          <a:r>
            <a:rPr lang="en-IE" sz="1200" b="0" dirty="0" smtClean="0">
              <a:latin typeface="Tahoma" panose="020B0604030504040204" pitchFamily="34" charset="0"/>
              <a:ea typeface="Tahoma" panose="020B0604030504040204" pitchFamily="34" charset="0"/>
              <a:cs typeface="Tahoma" panose="020B0604030504040204" pitchFamily="34" charset="0"/>
            </a:rPr>
            <a:t>National Nursing Home Survey</a:t>
          </a:r>
          <a:endParaRPr lang="en-IE" sz="1200" b="0" dirty="0">
            <a:latin typeface="Tahoma" panose="020B0604030504040204" pitchFamily="34" charset="0"/>
            <a:ea typeface="Tahoma" panose="020B0604030504040204" pitchFamily="34" charset="0"/>
            <a:cs typeface="Tahoma" panose="020B0604030504040204" pitchFamily="34" charset="0"/>
          </a:endParaRPr>
        </a:p>
      </dgm:t>
    </dgm:pt>
    <dgm:pt modelId="{82F9C702-66B9-45C5-A7D0-860FBF1CA4AC}" type="parTrans" cxnId="{130EE30D-FC82-43E3-B868-79D33FE3FA23}">
      <dgm:prSet/>
      <dgm:spPr/>
      <dgm:t>
        <a:bodyPr/>
        <a:lstStyle/>
        <a:p>
          <a:endParaRPr lang="en-IE" sz="1600"/>
        </a:p>
      </dgm:t>
    </dgm:pt>
    <dgm:pt modelId="{F7E475EC-D65F-44CE-B798-7F5F31AB2288}" type="sibTrans" cxnId="{130EE30D-FC82-43E3-B868-79D33FE3FA23}">
      <dgm:prSet/>
      <dgm:spPr/>
      <dgm:t>
        <a:bodyPr/>
        <a:lstStyle/>
        <a:p>
          <a:endParaRPr lang="en-IE" sz="1600"/>
        </a:p>
      </dgm:t>
    </dgm:pt>
    <dgm:pt modelId="{B226F2B7-F618-4AB9-A4F4-0A9A39E8AE32}" type="pres">
      <dgm:prSet presAssocID="{1A3A83EC-03E1-454F-A636-C0E6DB230884}" presName="hierChild1" presStyleCnt="0">
        <dgm:presLayoutVars>
          <dgm:orgChart val="1"/>
          <dgm:chPref val="1"/>
          <dgm:dir/>
          <dgm:animOne val="branch"/>
          <dgm:animLvl val="lvl"/>
          <dgm:resizeHandles/>
        </dgm:presLayoutVars>
      </dgm:prSet>
      <dgm:spPr/>
      <dgm:t>
        <a:bodyPr/>
        <a:lstStyle/>
        <a:p>
          <a:endParaRPr lang="en-IE"/>
        </a:p>
      </dgm:t>
    </dgm:pt>
    <dgm:pt modelId="{8025804F-F8BF-4AB1-8335-3DE82F193EC4}" type="pres">
      <dgm:prSet presAssocID="{CFAB5921-19C7-41F9-A999-6D728E3C447C}" presName="hierRoot1" presStyleCnt="0">
        <dgm:presLayoutVars>
          <dgm:hierBranch val="init"/>
        </dgm:presLayoutVars>
      </dgm:prSet>
      <dgm:spPr/>
    </dgm:pt>
    <dgm:pt modelId="{BDF6E157-A098-4512-8B16-63B134822DF3}" type="pres">
      <dgm:prSet presAssocID="{CFAB5921-19C7-41F9-A999-6D728E3C447C}" presName="rootComposite1" presStyleCnt="0"/>
      <dgm:spPr/>
    </dgm:pt>
    <dgm:pt modelId="{A55C2F54-9115-404E-8D35-7F42D511DC7C}" type="pres">
      <dgm:prSet presAssocID="{CFAB5921-19C7-41F9-A999-6D728E3C447C}" presName="rootText1" presStyleLbl="node0" presStyleIdx="0" presStyleCnt="1" custScaleX="192091" custScaleY="104516">
        <dgm:presLayoutVars>
          <dgm:chPref val="3"/>
        </dgm:presLayoutVars>
      </dgm:prSet>
      <dgm:spPr/>
      <dgm:t>
        <a:bodyPr/>
        <a:lstStyle/>
        <a:p>
          <a:endParaRPr lang="en-IE"/>
        </a:p>
      </dgm:t>
    </dgm:pt>
    <dgm:pt modelId="{73C19C36-3105-4449-ADA8-A9C80641E193}" type="pres">
      <dgm:prSet presAssocID="{CFAB5921-19C7-41F9-A999-6D728E3C447C}" presName="rootConnector1" presStyleLbl="node1" presStyleIdx="0" presStyleCnt="0"/>
      <dgm:spPr/>
      <dgm:t>
        <a:bodyPr/>
        <a:lstStyle/>
        <a:p>
          <a:endParaRPr lang="en-IE"/>
        </a:p>
      </dgm:t>
    </dgm:pt>
    <dgm:pt modelId="{14D1D58A-A393-46BA-A218-6AC784BDE7FA}" type="pres">
      <dgm:prSet presAssocID="{CFAB5921-19C7-41F9-A999-6D728E3C447C}" presName="hierChild2" presStyleCnt="0"/>
      <dgm:spPr/>
    </dgm:pt>
    <dgm:pt modelId="{C5DDC2B2-BAF4-42B9-9BF8-32A627CD9E5E}" type="pres">
      <dgm:prSet presAssocID="{6EEA1D0A-013E-4641-A9EB-F079A5D51993}" presName="Name37" presStyleLbl="parChTrans1D2" presStyleIdx="0" presStyleCnt="5"/>
      <dgm:spPr/>
      <dgm:t>
        <a:bodyPr/>
        <a:lstStyle/>
        <a:p>
          <a:endParaRPr lang="en-IE"/>
        </a:p>
      </dgm:t>
    </dgm:pt>
    <dgm:pt modelId="{3AD4FF9E-AA36-43C3-95B6-669648286025}" type="pres">
      <dgm:prSet presAssocID="{518D55EC-1337-4CD5-9802-9F4A7DA88415}" presName="hierRoot2" presStyleCnt="0">
        <dgm:presLayoutVars>
          <dgm:hierBranch val="init"/>
        </dgm:presLayoutVars>
      </dgm:prSet>
      <dgm:spPr/>
    </dgm:pt>
    <dgm:pt modelId="{DD50FDE5-C679-4EC1-BBFC-2E604E8DC807}" type="pres">
      <dgm:prSet presAssocID="{518D55EC-1337-4CD5-9802-9F4A7DA88415}" presName="rootComposite" presStyleCnt="0"/>
      <dgm:spPr/>
    </dgm:pt>
    <dgm:pt modelId="{BA17AD85-5529-47E8-81F0-E73BDE2A924A}" type="pres">
      <dgm:prSet presAssocID="{518D55EC-1337-4CD5-9802-9F4A7DA88415}" presName="rootText" presStyleLbl="node2" presStyleIdx="0" presStyleCnt="5">
        <dgm:presLayoutVars>
          <dgm:chPref val="3"/>
        </dgm:presLayoutVars>
      </dgm:prSet>
      <dgm:spPr/>
      <dgm:t>
        <a:bodyPr/>
        <a:lstStyle/>
        <a:p>
          <a:endParaRPr lang="en-IE"/>
        </a:p>
      </dgm:t>
    </dgm:pt>
    <dgm:pt modelId="{5EFFC401-C26D-4876-8F8F-A7442A7EA9FD}" type="pres">
      <dgm:prSet presAssocID="{518D55EC-1337-4CD5-9802-9F4A7DA88415}" presName="rootConnector" presStyleLbl="node2" presStyleIdx="0" presStyleCnt="5"/>
      <dgm:spPr/>
      <dgm:t>
        <a:bodyPr/>
        <a:lstStyle/>
        <a:p>
          <a:endParaRPr lang="en-IE"/>
        </a:p>
      </dgm:t>
    </dgm:pt>
    <dgm:pt modelId="{5F8689F6-8372-446C-AC4B-9408CFEF4CD9}" type="pres">
      <dgm:prSet presAssocID="{518D55EC-1337-4CD5-9802-9F4A7DA88415}" presName="hierChild4" presStyleCnt="0"/>
      <dgm:spPr/>
    </dgm:pt>
    <dgm:pt modelId="{72E58038-8E79-40B4-8E78-175302C863FF}" type="pres">
      <dgm:prSet presAssocID="{518D55EC-1337-4CD5-9802-9F4A7DA88415}" presName="hierChild5" presStyleCnt="0"/>
      <dgm:spPr/>
    </dgm:pt>
    <dgm:pt modelId="{96CBCDF1-FE68-4906-926C-24302124ADC6}" type="pres">
      <dgm:prSet presAssocID="{D101A1C9-A3EB-4D3E-BDD7-D5B690DA1101}" presName="Name37" presStyleLbl="parChTrans1D2" presStyleIdx="1" presStyleCnt="5"/>
      <dgm:spPr/>
      <dgm:t>
        <a:bodyPr/>
        <a:lstStyle/>
        <a:p>
          <a:endParaRPr lang="en-IE"/>
        </a:p>
      </dgm:t>
    </dgm:pt>
    <dgm:pt modelId="{CAD4234A-74E0-40BE-A921-956D02D48E9D}" type="pres">
      <dgm:prSet presAssocID="{4C218A9E-9CAF-4B80-A5A2-72B667B9AE93}" presName="hierRoot2" presStyleCnt="0">
        <dgm:presLayoutVars>
          <dgm:hierBranch val="init"/>
        </dgm:presLayoutVars>
      </dgm:prSet>
      <dgm:spPr/>
    </dgm:pt>
    <dgm:pt modelId="{D3FAEDEA-3CCE-4EC9-A030-1729E92765FF}" type="pres">
      <dgm:prSet presAssocID="{4C218A9E-9CAF-4B80-A5A2-72B667B9AE93}" presName="rootComposite" presStyleCnt="0"/>
      <dgm:spPr/>
    </dgm:pt>
    <dgm:pt modelId="{D4B1702B-0C16-4F0A-9A9D-C27D272BD18E}" type="pres">
      <dgm:prSet presAssocID="{4C218A9E-9CAF-4B80-A5A2-72B667B9AE93}" presName="rootText" presStyleLbl="node2" presStyleIdx="1" presStyleCnt="5">
        <dgm:presLayoutVars>
          <dgm:chPref val="3"/>
        </dgm:presLayoutVars>
      </dgm:prSet>
      <dgm:spPr/>
      <dgm:t>
        <a:bodyPr/>
        <a:lstStyle/>
        <a:p>
          <a:endParaRPr lang="en-IE"/>
        </a:p>
      </dgm:t>
    </dgm:pt>
    <dgm:pt modelId="{7B28C40A-987B-45EE-A1AB-C3056BB679EB}" type="pres">
      <dgm:prSet presAssocID="{4C218A9E-9CAF-4B80-A5A2-72B667B9AE93}" presName="rootConnector" presStyleLbl="node2" presStyleIdx="1" presStyleCnt="5"/>
      <dgm:spPr/>
      <dgm:t>
        <a:bodyPr/>
        <a:lstStyle/>
        <a:p>
          <a:endParaRPr lang="en-IE"/>
        </a:p>
      </dgm:t>
    </dgm:pt>
    <dgm:pt modelId="{6F2798D0-8E92-4D28-A23F-DE23113B0F73}" type="pres">
      <dgm:prSet presAssocID="{4C218A9E-9CAF-4B80-A5A2-72B667B9AE93}" presName="hierChild4" presStyleCnt="0"/>
      <dgm:spPr/>
    </dgm:pt>
    <dgm:pt modelId="{B5AC78E0-1C36-4C57-85D7-126D9177A613}" type="pres">
      <dgm:prSet presAssocID="{4C218A9E-9CAF-4B80-A5A2-72B667B9AE93}" presName="hierChild5" presStyleCnt="0"/>
      <dgm:spPr/>
    </dgm:pt>
    <dgm:pt modelId="{4EC7C6EF-6D21-4B97-B266-B3BB6F291583}" type="pres">
      <dgm:prSet presAssocID="{D98D5494-7B2B-400D-BAE6-2DC77F21C2A3}" presName="Name37" presStyleLbl="parChTrans1D2" presStyleIdx="2" presStyleCnt="5"/>
      <dgm:spPr/>
      <dgm:t>
        <a:bodyPr/>
        <a:lstStyle/>
        <a:p>
          <a:endParaRPr lang="en-IE"/>
        </a:p>
      </dgm:t>
    </dgm:pt>
    <dgm:pt modelId="{D8EB88E9-CABD-4656-8E4D-B31AD853EB4B}" type="pres">
      <dgm:prSet presAssocID="{2C16629C-FDAA-4A24-B629-8E713EC52B4D}" presName="hierRoot2" presStyleCnt="0">
        <dgm:presLayoutVars>
          <dgm:hierBranch val="init"/>
        </dgm:presLayoutVars>
      </dgm:prSet>
      <dgm:spPr/>
    </dgm:pt>
    <dgm:pt modelId="{ECF0D8B6-0AE9-44F2-927A-1704BB6FF862}" type="pres">
      <dgm:prSet presAssocID="{2C16629C-FDAA-4A24-B629-8E713EC52B4D}" presName="rootComposite" presStyleCnt="0"/>
      <dgm:spPr/>
    </dgm:pt>
    <dgm:pt modelId="{C5888468-3002-4EC6-92FB-470486DEE98E}" type="pres">
      <dgm:prSet presAssocID="{2C16629C-FDAA-4A24-B629-8E713EC52B4D}" presName="rootText" presStyleLbl="node2" presStyleIdx="2" presStyleCnt="5">
        <dgm:presLayoutVars>
          <dgm:chPref val="3"/>
        </dgm:presLayoutVars>
      </dgm:prSet>
      <dgm:spPr/>
      <dgm:t>
        <a:bodyPr/>
        <a:lstStyle/>
        <a:p>
          <a:endParaRPr lang="en-IE"/>
        </a:p>
      </dgm:t>
    </dgm:pt>
    <dgm:pt modelId="{8F6E49DD-D8B8-4E95-BCD2-F37536D10715}" type="pres">
      <dgm:prSet presAssocID="{2C16629C-FDAA-4A24-B629-8E713EC52B4D}" presName="rootConnector" presStyleLbl="node2" presStyleIdx="2" presStyleCnt="5"/>
      <dgm:spPr/>
      <dgm:t>
        <a:bodyPr/>
        <a:lstStyle/>
        <a:p>
          <a:endParaRPr lang="en-IE"/>
        </a:p>
      </dgm:t>
    </dgm:pt>
    <dgm:pt modelId="{BD985A32-A5FD-4105-89C3-9886C502D319}" type="pres">
      <dgm:prSet presAssocID="{2C16629C-FDAA-4A24-B629-8E713EC52B4D}" presName="hierChild4" presStyleCnt="0"/>
      <dgm:spPr/>
    </dgm:pt>
    <dgm:pt modelId="{35557398-D660-43D2-8AAA-953688063988}" type="pres">
      <dgm:prSet presAssocID="{2C16629C-FDAA-4A24-B629-8E713EC52B4D}" presName="hierChild5" presStyleCnt="0"/>
      <dgm:spPr/>
    </dgm:pt>
    <dgm:pt modelId="{FDD48223-2B56-4FDC-B4B9-235EEBC955BB}" type="pres">
      <dgm:prSet presAssocID="{82F9C702-66B9-45C5-A7D0-860FBF1CA4AC}" presName="Name37" presStyleLbl="parChTrans1D2" presStyleIdx="3" presStyleCnt="5"/>
      <dgm:spPr/>
      <dgm:t>
        <a:bodyPr/>
        <a:lstStyle/>
        <a:p>
          <a:endParaRPr lang="en-IE"/>
        </a:p>
      </dgm:t>
    </dgm:pt>
    <dgm:pt modelId="{15197663-E461-4BE0-BBED-4B78D2C9AA41}" type="pres">
      <dgm:prSet presAssocID="{96AA7358-EAB7-463A-98A0-B348C3574E6B}" presName="hierRoot2" presStyleCnt="0">
        <dgm:presLayoutVars>
          <dgm:hierBranch val="init"/>
        </dgm:presLayoutVars>
      </dgm:prSet>
      <dgm:spPr/>
    </dgm:pt>
    <dgm:pt modelId="{F1AA048A-D7C0-4848-A65F-A09DC3B79391}" type="pres">
      <dgm:prSet presAssocID="{96AA7358-EAB7-463A-98A0-B348C3574E6B}" presName="rootComposite" presStyleCnt="0"/>
      <dgm:spPr/>
    </dgm:pt>
    <dgm:pt modelId="{C058F686-6231-460E-8B7E-167B0961373C}" type="pres">
      <dgm:prSet presAssocID="{96AA7358-EAB7-463A-98A0-B348C3574E6B}" presName="rootText" presStyleLbl="node2" presStyleIdx="3" presStyleCnt="5">
        <dgm:presLayoutVars>
          <dgm:chPref val="3"/>
        </dgm:presLayoutVars>
      </dgm:prSet>
      <dgm:spPr/>
      <dgm:t>
        <a:bodyPr/>
        <a:lstStyle/>
        <a:p>
          <a:endParaRPr lang="en-IE"/>
        </a:p>
      </dgm:t>
    </dgm:pt>
    <dgm:pt modelId="{75ED4E5B-9FC3-4311-860F-4B55E28EF728}" type="pres">
      <dgm:prSet presAssocID="{96AA7358-EAB7-463A-98A0-B348C3574E6B}" presName="rootConnector" presStyleLbl="node2" presStyleIdx="3" presStyleCnt="5"/>
      <dgm:spPr/>
      <dgm:t>
        <a:bodyPr/>
        <a:lstStyle/>
        <a:p>
          <a:endParaRPr lang="en-IE"/>
        </a:p>
      </dgm:t>
    </dgm:pt>
    <dgm:pt modelId="{E46D69C3-26C8-4524-9399-AABCECC71365}" type="pres">
      <dgm:prSet presAssocID="{96AA7358-EAB7-463A-98A0-B348C3574E6B}" presName="hierChild4" presStyleCnt="0"/>
      <dgm:spPr/>
    </dgm:pt>
    <dgm:pt modelId="{042D1475-C01C-4388-846E-4D2E86FB8CC6}" type="pres">
      <dgm:prSet presAssocID="{96AA7358-EAB7-463A-98A0-B348C3574E6B}" presName="hierChild5" presStyleCnt="0"/>
      <dgm:spPr/>
    </dgm:pt>
    <dgm:pt modelId="{DB63838C-068E-4C46-8A70-721301092B93}" type="pres">
      <dgm:prSet presAssocID="{3A125FDE-3C1C-409F-A235-8C4B2A0BA488}" presName="Name37" presStyleLbl="parChTrans1D2" presStyleIdx="4" presStyleCnt="5"/>
      <dgm:spPr/>
      <dgm:t>
        <a:bodyPr/>
        <a:lstStyle/>
        <a:p>
          <a:endParaRPr lang="en-IE"/>
        </a:p>
      </dgm:t>
    </dgm:pt>
    <dgm:pt modelId="{F6D2EC68-0E25-44C1-80CB-AEAEBF339435}" type="pres">
      <dgm:prSet presAssocID="{A3DE49B0-A110-47AE-855B-40D6A7E1EA11}" presName="hierRoot2" presStyleCnt="0">
        <dgm:presLayoutVars>
          <dgm:hierBranch val="init"/>
        </dgm:presLayoutVars>
      </dgm:prSet>
      <dgm:spPr/>
    </dgm:pt>
    <dgm:pt modelId="{B3F7BAD9-F385-42CE-90F5-93C46F571429}" type="pres">
      <dgm:prSet presAssocID="{A3DE49B0-A110-47AE-855B-40D6A7E1EA11}" presName="rootComposite" presStyleCnt="0"/>
      <dgm:spPr/>
    </dgm:pt>
    <dgm:pt modelId="{CB33DEA9-ECF8-410D-8AE8-0F75A9F5D410}" type="pres">
      <dgm:prSet presAssocID="{A3DE49B0-A110-47AE-855B-40D6A7E1EA11}" presName="rootText" presStyleLbl="node2" presStyleIdx="4" presStyleCnt="5">
        <dgm:presLayoutVars>
          <dgm:chPref val="3"/>
        </dgm:presLayoutVars>
      </dgm:prSet>
      <dgm:spPr/>
      <dgm:t>
        <a:bodyPr/>
        <a:lstStyle/>
        <a:p>
          <a:endParaRPr lang="en-IE"/>
        </a:p>
      </dgm:t>
    </dgm:pt>
    <dgm:pt modelId="{B00C8FCD-264D-4BDB-A32D-6D6A8A8FACAA}" type="pres">
      <dgm:prSet presAssocID="{A3DE49B0-A110-47AE-855B-40D6A7E1EA11}" presName="rootConnector" presStyleLbl="node2" presStyleIdx="4" presStyleCnt="5"/>
      <dgm:spPr/>
      <dgm:t>
        <a:bodyPr/>
        <a:lstStyle/>
        <a:p>
          <a:endParaRPr lang="en-IE"/>
        </a:p>
      </dgm:t>
    </dgm:pt>
    <dgm:pt modelId="{71EFC9A2-09AF-442C-B44C-2314208891CD}" type="pres">
      <dgm:prSet presAssocID="{A3DE49B0-A110-47AE-855B-40D6A7E1EA11}" presName="hierChild4" presStyleCnt="0"/>
      <dgm:spPr/>
    </dgm:pt>
    <dgm:pt modelId="{467C9C24-6F81-4CD8-B385-AB2942141219}" type="pres">
      <dgm:prSet presAssocID="{A3DE49B0-A110-47AE-855B-40D6A7E1EA11}" presName="hierChild5" presStyleCnt="0"/>
      <dgm:spPr/>
    </dgm:pt>
    <dgm:pt modelId="{9221592E-48C1-405A-818C-DCB4EF637561}" type="pres">
      <dgm:prSet presAssocID="{CFAB5921-19C7-41F9-A999-6D728E3C447C}" presName="hierChild3" presStyleCnt="0"/>
      <dgm:spPr/>
    </dgm:pt>
  </dgm:ptLst>
  <dgm:cxnLst>
    <dgm:cxn modelId="{D51C189A-402A-477C-B553-2C9E8897F8E3}" type="presOf" srcId="{D101A1C9-A3EB-4D3E-BDD7-D5B690DA1101}" destId="{96CBCDF1-FE68-4906-926C-24302124ADC6}" srcOrd="0" destOrd="0" presId="urn:microsoft.com/office/officeart/2005/8/layout/orgChart1"/>
    <dgm:cxn modelId="{85EDFF77-1BB6-44EE-88C9-C3A06276D035}" type="presOf" srcId="{CFAB5921-19C7-41F9-A999-6D728E3C447C}" destId="{73C19C36-3105-4449-ADA8-A9C80641E193}" srcOrd="1" destOrd="0" presId="urn:microsoft.com/office/officeart/2005/8/layout/orgChart1"/>
    <dgm:cxn modelId="{139609D6-C6F6-44EA-90C2-FCF4E1A7EF36}" type="presOf" srcId="{2C16629C-FDAA-4A24-B629-8E713EC52B4D}" destId="{8F6E49DD-D8B8-4E95-BCD2-F37536D10715}" srcOrd="1" destOrd="0" presId="urn:microsoft.com/office/officeart/2005/8/layout/orgChart1"/>
    <dgm:cxn modelId="{E1E051DF-0BF9-404D-9E0A-0F155E6CCD5E}" type="presOf" srcId="{D98D5494-7B2B-400D-BAE6-2DC77F21C2A3}" destId="{4EC7C6EF-6D21-4B97-B266-B3BB6F291583}" srcOrd="0" destOrd="0" presId="urn:microsoft.com/office/officeart/2005/8/layout/orgChart1"/>
    <dgm:cxn modelId="{B53665D2-B232-4BC1-AFED-4F46A65F5D97}" type="presOf" srcId="{96AA7358-EAB7-463A-98A0-B348C3574E6B}" destId="{C058F686-6231-460E-8B7E-167B0961373C}" srcOrd="0" destOrd="0" presId="urn:microsoft.com/office/officeart/2005/8/layout/orgChart1"/>
    <dgm:cxn modelId="{8D4C6479-6393-4E09-9C86-65F8DD722E91}" type="presOf" srcId="{6EEA1D0A-013E-4641-A9EB-F079A5D51993}" destId="{C5DDC2B2-BAF4-42B9-9BF8-32A627CD9E5E}" srcOrd="0" destOrd="0" presId="urn:microsoft.com/office/officeart/2005/8/layout/orgChart1"/>
    <dgm:cxn modelId="{3F388283-D2A6-4C14-9C72-4C2BD0F38F27}" type="presOf" srcId="{3A125FDE-3C1C-409F-A235-8C4B2A0BA488}" destId="{DB63838C-068E-4C46-8A70-721301092B93}" srcOrd="0" destOrd="0" presId="urn:microsoft.com/office/officeart/2005/8/layout/orgChart1"/>
    <dgm:cxn modelId="{CB8B84AC-1F61-4070-88B1-ECA529685A97}" srcId="{CFAB5921-19C7-41F9-A999-6D728E3C447C}" destId="{A3DE49B0-A110-47AE-855B-40D6A7E1EA11}" srcOrd="4" destOrd="0" parTransId="{3A125FDE-3C1C-409F-A235-8C4B2A0BA488}" sibTransId="{03FB9D4C-5E34-4D34-9522-C121DA2AD2CF}"/>
    <dgm:cxn modelId="{457ABEF0-3053-4E28-BE4C-944137063264}" type="presOf" srcId="{A3DE49B0-A110-47AE-855B-40D6A7E1EA11}" destId="{B00C8FCD-264D-4BDB-A32D-6D6A8A8FACAA}" srcOrd="1" destOrd="0" presId="urn:microsoft.com/office/officeart/2005/8/layout/orgChart1"/>
    <dgm:cxn modelId="{D2784B2D-539E-455E-9D4B-B096B456D0EB}" type="presOf" srcId="{4C218A9E-9CAF-4B80-A5A2-72B667B9AE93}" destId="{7B28C40A-987B-45EE-A1AB-C3056BB679EB}" srcOrd="1" destOrd="0" presId="urn:microsoft.com/office/officeart/2005/8/layout/orgChart1"/>
    <dgm:cxn modelId="{A0EDE90E-A46B-4D10-AC41-2C2771B6A6ED}" srcId="{1A3A83EC-03E1-454F-A636-C0E6DB230884}" destId="{CFAB5921-19C7-41F9-A999-6D728E3C447C}" srcOrd="0" destOrd="0" parTransId="{EF0E0D91-A040-456A-8008-5E6442A89846}" sibTransId="{73E4EA14-76B4-4057-9AFD-10305972C343}"/>
    <dgm:cxn modelId="{D0CCD0F2-84DE-4D95-B882-4672D7323156}" srcId="{CFAB5921-19C7-41F9-A999-6D728E3C447C}" destId="{518D55EC-1337-4CD5-9802-9F4A7DA88415}" srcOrd="0" destOrd="0" parTransId="{6EEA1D0A-013E-4641-A9EB-F079A5D51993}" sibTransId="{8426CC4C-121A-4E1D-8FB4-D7E7211AC9F6}"/>
    <dgm:cxn modelId="{9B2A30AC-DA1F-4A1E-848E-E921F25F13B0}" type="presOf" srcId="{82F9C702-66B9-45C5-A7D0-860FBF1CA4AC}" destId="{FDD48223-2B56-4FDC-B4B9-235EEBC955BB}" srcOrd="0" destOrd="0" presId="urn:microsoft.com/office/officeart/2005/8/layout/orgChart1"/>
    <dgm:cxn modelId="{90811ECE-ACA0-4E27-9EF0-0DB67FDF8483}" type="presOf" srcId="{2C16629C-FDAA-4A24-B629-8E713EC52B4D}" destId="{C5888468-3002-4EC6-92FB-470486DEE98E}" srcOrd="0" destOrd="0" presId="urn:microsoft.com/office/officeart/2005/8/layout/orgChart1"/>
    <dgm:cxn modelId="{C3CA2C7A-5877-45CF-8872-1C4E2F5B5CF2}" srcId="{CFAB5921-19C7-41F9-A999-6D728E3C447C}" destId="{2C16629C-FDAA-4A24-B629-8E713EC52B4D}" srcOrd="2" destOrd="0" parTransId="{D98D5494-7B2B-400D-BAE6-2DC77F21C2A3}" sibTransId="{EFF4F399-474B-4CEA-985C-F1466DD66A44}"/>
    <dgm:cxn modelId="{A3F241AE-264E-47B6-97FE-382998830228}" type="presOf" srcId="{CFAB5921-19C7-41F9-A999-6D728E3C447C}" destId="{A55C2F54-9115-404E-8D35-7F42D511DC7C}" srcOrd="0" destOrd="0" presId="urn:microsoft.com/office/officeart/2005/8/layout/orgChart1"/>
    <dgm:cxn modelId="{044D33B7-A134-40F5-82EA-8A82089BF48E}" type="presOf" srcId="{A3DE49B0-A110-47AE-855B-40D6A7E1EA11}" destId="{CB33DEA9-ECF8-410D-8AE8-0F75A9F5D410}" srcOrd="0" destOrd="0" presId="urn:microsoft.com/office/officeart/2005/8/layout/orgChart1"/>
    <dgm:cxn modelId="{F5C63A08-3C3F-4122-84AF-B1516A1E6374}" type="presOf" srcId="{96AA7358-EAB7-463A-98A0-B348C3574E6B}" destId="{75ED4E5B-9FC3-4311-860F-4B55E28EF728}" srcOrd="1" destOrd="0" presId="urn:microsoft.com/office/officeart/2005/8/layout/orgChart1"/>
    <dgm:cxn modelId="{130EE30D-FC82-43E3-B868-79D33FE3FA23}" srcId="{CFAB5921-19C7-41F9-A999-6D728E3C447C}" destId="{96AA7358-EAB7-463A-98A0-B348C3574E6B}" srcOrd="3" destOrd="0" parTransId="{82F9C702-66B9-45C5-A7D0-860FBF1CA4AC}" sibTransId="{F7E475EC-D65F-44CE-B798-7F5F31AB2288}"/>
    <dgm:cxn modelId="{C9B9A036-BB4E-44F0-973A-B568B6DC8FB2}" type="presOf" srcId="{518D55EC-1337-4CD5-9802-9F4A7DA88415}" destId="{5EFFC401-C26D-4876-8F8F-A7442A7EA9FD}" srcOrd="1" destOrd="0" presId="urn:microsoft.com/office/officeart/2005/8/layout/orgChart1"/>
    <dgm:cxn modelId="{567E0B6B-D729-4AD2-AB9E-29F434EA8E44}" srcId="{CFAB5921-19C7-41F9-A999-6D728E3C447C}" destId="{4C218A9E-9CAF-4B80-A5A2-72B667B9AE93}" srcOrd="1" destOrd="0" parTransId="{D101A1C9-A3EB-4D3E-BDD7-D5B690DA1101}" sibTransId="{1909AD89-3503-4F7D-9207-848B47FE6C32}"/>
    <dgm:cxn modelId="{3FB9CB31-305C-4675-8C0B-6A6405947BF4}" type="presOf" srcId="{518D55EC-1337-4CD5-9802-9F4A7DA88415}" destId="{BA17AD85-5529-47E8-81F0-E73BDE2A924A}" srcOrd="0" destOrd="0" presId="urn:microsoft.com/office/officeart/2005/8/layout/orgChart1"/>
    <dgm:cxn modelId="{2ACA9786-2F54-4F57-9D0E-16AD70CB17B4}" type="presOf" srcId="{4C218A9E-9CAF-4B80-A5A2-72B667B9AE93}" destId="{D4B1702B-0C16-4F0A-9A9D-C27D272BD18E}" srcOrd="0" destOrd="0" presId="urn:microsoft.com/office/officeart/2005/8/layout/orgChart1"/>
    <dgm:cxn modelId="{1EE88AB8-5B40-4B85-ADE0-770ED8F5B9D1}" type="presOf" srcId="{1A3A83EC-03E1-454F-A636-C0E6DB230884}" destId="{B226F2B7-F618-4AB9-A4F4-0A9A39E8AE32}" srcOrd="0" destOrd="0" presId="urn:microsoft.com/office/officeart/2005/8/layout/orgChart1"/>
    <dgm:cxn modelId="{BAA052CD-AC1A-4A26-A674-42F1936F02F6}" type="presParOf" srcId="{B226F2B7-F618-4AB9-A4F4-0A9A39E8AE32}" destId="{8025804F-F8BF-4AB1-8335-3DE82F193EC4}" srcOrd="0" destOrd="0" presId="urn:microsoft.com/office/officeart/2005/8/layout/orgChart1"/>
    <dgm:cxn modelId="{EE016D61-3C72-4924-92C7-2026E3522116}" type="presParOf" srcId="{8025804F-F8BF-4AB1-8335-3DE82F193EC4}" destId="{BDF6E157-A098-4512-8B16-63B134822DF3}" srcOrd="0" destOrd="0" presId="urn:microsoft.com/office/officeart/2005/8/layout/orgChart1"/>
    <dgm:cxn modelId="{BAE74FAD-2D1E-44BF-A2A8-508AF9BA758F}" type="presParOf" srcId="{BDF6E157-A098-4512-8B16-63B134822DF3}" destId="{A55C2F54-9115-404E-8D35-7F42D511DC7C}" srcOrd="0" destOrd="0" presId="urn:microsoft.com/office/officeart/2005/8/layout/orgChart1"/>
    <dgm:cxn modelId="{F974B19B-D719-4A93-88E3-E15EEA5BAC4D}" type="presParOf" srcId="{BDF6E157-A098-4512-8B16-63B134822DF3}" destId="{73C19C36-3105-4449-ADA8-A9C80641E193}" srcOrd="1" destOrd="0" presId="urn:microsoft.com/office/officeart/2005/8/layout/orgChart1"/>
    <dgm:cxn modelId="{EB9B077D-E93D-40BF-83D3-4261B0A4C4E6}" type="presParOf" srcId="{8025804F-F8BF-4AB1-8335-3DE82F193EC4}" destId="{14D1D58A-A393-46BA-A218-6AC784BDE7FA}" srcOrd="1" destOrd="0" presId="urn:microsoft.com/office/officeart/2005/8/layout/orgChart1"/>
    <dgm:cxn modelId="{E726BF7E-286A-4F07-9CA4-97B2A659949C}" type="presParOf" srcId="{14D1D58A-A393-46BA-A218-6AC784BDE7FA}" destId="{C5DDC2B2-BAF4-42B9-9BF8-32A627CD9E5E}" srcOrd="0" destOrd="0" presId="urn:microsoft.com/office/officeart/2005/8/layout/orgChart1"/>
    <dgm:cxn modelId="{0699C345-CF78-4072-99CB-1A93A479A267}" type="presParOf" srcId="{14D1D58A-A393-46BA-A218-6AC784BDE7FA}" destId="{3AD4FF9E-AA36-43C3-95B6-669648286025}" srcOrd="1" destOrd="0" presId="urn:microsoft.com/office/officeart/2005/8/layout/orgChart1"/>
    <dgm:cxn modelId="{C1F81EEA-378D-426C-B947-BD9BAA12BC12}" type="presParOf" srcId="{3AD4FF9E-AA36-43C3-95B6-669648286025}" destId="{DD50FDE5-C679-4EC1-BBFC-2E604E8DC807}" srcOrd="0" destOrd="0" presId="urn:microsoft.com/office/officeart/2005/8/layout/orgChart1"/>
    <dgm:cxn modelId="{FB798ECF-4658-4655-9E9D-5F6EFF29A95F}" type="presParOf" srcId="{DD50FDE5-C679-4EC1-BBFC-2E604E8DC807}" destId="{BA17AD85-5529-47E8-81F0-E73BDE2A924A}" srcOrd="0" destOrd="0" presId="urn:microsoft.com/office/officeart/2005/8/layout/orgChart1"/>
    <dgm:cxn modelId="{D5B853F1-4EC7-461B-94E1-AB8318B86D9D}" type="presParOf" srcId="{DD50FDE5-C679-4EC1-BBFC-2E604E8DC807}" destId="{5EFFC401-C26D-4876-8F8F-A7442A7EA9FD}" srcOrd="1" destOrd="0" presId="urn:microsoft.com/office/officeart/2005/8/layout/orgChart1"/>
    <dgm:cxn modelId="{7E3D491F-F8BC-48D0-8A53-E08FF9C8FEF1}" type="presParOf" srcId="{3AD4FF9E-AA36-43C3-95B6-669648286025}" destId="{5F8689F6-8372-446C-AC4B-9408CFEF4CD9}" srcOrd="1" destOrd="0" presId="urn:microsoft.com/office/officeart/2005/8/layout/orgChart1"/>
    <dgm:cxn modelId="{D8E654F0-FE66-49CF-B189-9B021170DA87}" type="presParOf" srcId="{3AD4FF9E-AA36-43C3-95B6-669648286025}" destId="{72E58038-8E79-40B4-8E78-175302C863FF}" srcOrd="2" destOrd="0" presId="urn:microsoft.com/office/officeart/2005/8/layout/orgChart1"/>
    <dgm:cxn modelId="{C43A17D0-7500-4036-9299-2EC8D632A578}" type="presParOf" srcId="{14D1D58A-A393-46BA-A218-6AC784BDE7FA}" destId="{96CBCDF1-FE68-4906-926C-24302124ADC6}" srcOrd="2" destOrd="0" presId="urn:microsoft.com/office/officeart/2005/8/layout/orgChart1"/>
    <dgm:cxn modelId="{F790797E-4D82-4D62-9113-06765976E2F8}" type="presParOf" srcId="{14D1D58A-A393-46BA-A218-6AC784BDE7FA}" destId="{CAD4234A-74E0-40BE-A921-956D02D48E9D}" srcOrd="3" destOrd="0" presId="urn:microsoft.com/office/officeart/2005/8/layout/orgChart1"/>
    <dgm:cxn modelId="{40330C98-67FD-4AE6-97B1-7CFA2710A33B}" type="presParOf" srcId="{CAD4234A-74E0-40BE-A921-956D02D48E9D}" destId="{D3FAEDEA-3CCE-4EC9-A030-1729E92765FF}" srcOrd="0" destOrd="0" presId="urn:microsoft.com/office/officeart/2005/8/layout/orgChart1"/>
    <dgm:cxn modelId="{B525CF8F-D783-4185-B05A-DB3B1F6105CB}" type="presParOf" srcId="{D3FAEDEA-3CCE-4EC9-A030-1729E92765FF}" destId="{D4B1702B-0C16-4F0A-9A9D-C27D272BD18E}" srcOrd="0" destOrd="0" presId="urn:microsoft.com/office/officeart/2005/8/layout/orgChart1"/>
    <dgm:cxn modelId="{542B64EF-6292-4A6E-B003-EF1A6A28C5B6}" type="presParOf" srcId="{D3FAEDEA-3CCE-4EC9-A030-1729E92765FF}" destId="{7B28C40A-987B-45EE-A1AB-C3056BB679EB}" srcOrd="1" destOrd="0" presId="urn:microsoft.com/office/officeart/2005/8/layout/orgChart1"/>
    <dgm:cxn modelId="{B5E44902-11C8-42BF-A572-A3EEB9F246E8}" type="presParOf" srcId="{CAD4234A-74E0-40BE-A921-956D02D48E9D}" destId="{6F2798D0-8E92-4D28-A23F-DE23113B0F73}" srcOrd="1" destOrd="0" presId="urn:microsoft.com/office/officeart/2005/8/layout/orgChart1"/>
    <dgm:cxn modelId="{BC72014E-1401-4592-8BB0-585BD61A1971}" type="presParOf" srcId="{CAD4234A-74E0-40BE-A921-956D02D48E9D}" destId="{B5AC78E0-1C36-4C57-85D7-126D9177A613}" srcOrd="2" destOrd="0" presId="urn:microsoft.com/office/officeart/2005/8/layout/orgChart1"/>
    <dgm:cxn modelId="{01B9D9F1-EB73-4046-BD77-0FDC57109DD4}" type="presParOf" srcId="{14D1D58A-A393-46BA-A218-6AC784BDE7FA}" destId="{4EC7C6EF-6D21-4B97-B266-B3BB6F291583}" srcOrd="4" destOrd="0" presId="urn:microsoft.com/office/officeart/2005/8/layout/orgChart1"/>
    <dgm:cxn modelId="{B19B5069-D0C5-4EBE-AE2A-BDCCA5C8C512}" type="presParOf" srcId="{14D1D58A-A393-46BA-A218-6AC784BDE7FA}" destId="{D8EB88E9-CABD-4656-8E4D-B31AD853EB4B}" srcOrd="5" destOrd="0" presId="urn:microsoft.com/office/officeart/2005/8/layout/orgChart1"/>
    <dgm:cxn modelId="{1A46C9AF-6C90-4AE6-A720-FA09A06CACFB}" type="presParOf" srcId="{D8EB88E9-CABD-4656-8E4D-B31AD853EB4B}" destId="{ECF0D8B6-0AE9-44F2-927A-1704BB6FF862}" srcOrd="0" destOrd="0" presId="urn:microsoft.com/office/officeart/2005/8/layout/orgChart1"/>
    <dgm:cxn modelId="{C95061B5-CD02-4567-A6B4-C61C130E40C1}" type="presParOf" srcId="{ECF0D8B6-0AE9-44F2-927A-1704BB6FF862}" destId="{C5888468-3002-4EC6-92FB-470486DEE98E}" srcOrd="0" destOrd="0" presId="urn:microsoft.com/office/officeart/2005/8/layout/orgChart1"/>
    <dgm:cxn modelId="{66BF645A-B98E-4E80-8070-4AC760B64AFF}" type="presParOf" srcId="{ECF0D8B6-0AE9-44F2-927A-1704BB6FF862}" destId="{8F6E49DD-D8B8-4E95-BCD2-F37536D10715}" srcOrd="1" destOrd="0" presId="urn:microsoft.com/office/officeart/2005/8/layout/orgChart1"/>
    <dgm:cxn modelId="{A1FFAA65-10E1-4090-B4A9-4CEEBFF3E0BF}" type="presParOf" srcId="{D8EB88E9-CABD-4656-8E4D-B31AD853EB4B}" destId="{BD985A32-A5FD-4105-89C3-9886C502D319}" srcOrd="1" destOrd="0" presId="urn:microsoft.com/office/officeart/2005/8/layout/orgChart1"/>
    <dgm:cxn modelId="{602C9DF8-A2DD-45B8-947B-CA04748BB277}" type="presParOf" srcId="{D8EB88E9-CABD-4656-8E4D-B31AD853EB4B}" destId="{35557398-D660-43D2-8AAA-953688063988}" srcOrd="2" destOrd="0" presId="urn:microsoft.com/office/officeart/2005/8/layout/orgChart1"/>
    <dgm:cxn modelId="{149E4EE6-30B2-4A38-B1AE-0BD2882F55C0}" type="presParOf" srcId="{14D1D58A-A393-46BA-A218-6AC784BDE7FA}" destId="{FDD48223-2B56-4FDC-B4B9-235EEBC955BB}" srcOrd="6" destOrd="0" presId="urn:microsoft.com/office/officeart/2005/8/layout/orgChart1"/>
    <dgm:cxn modelId="{F6A76E0F-5E1A-4EA2-B74C-E0B98523FBD2}" type="presParOf" srcId="{14D1D58A-A393-46BA-A218-6AC784BDE7FA}" destId="{15197663-E461-4BE0-BBED-4B78D2C9AA41}" srcOrd="7" destOrd="0" presId="urn:microsoft.com/office/officeart/2005/8/layout/orgChart1"/>
    <dgm:cxn modelId="{80125D22-C0FA-4BD8-A751-1BC1ACE378B5}" type="presParOf" srcId="{15197663-E461-4BE0-BBED-4B78D2C9AA41}" destId="{F1AA048A-D7C0-4848-A65F-A09DC3B79391}" srcOrd="0" destOrd="0" presId="urn:microsoft.com/office/officeart/2005/8/layout/orgChart1"/>
    <dgm:cxn modelId="{6A3B763F-D427-416F-887D-A702C7CCDC8F}" type="presParOf" srcId="{F1AA048A-D7C0-4848-A65F-A09DC3B79391}" destId="{C058F686-6231-460E-8B7E-167B0961373C}" srcOrd="0" destOrd="0" presId="urn:microsoft.com/office/officeart/2005/8/layout/orgChart1"/>
    <dgm:cxn modelId="{56940185-53F2-4803-AD03-A0A0391032B0}" type="presParOf" srcId="{F1AA048A-D7C0-4848-A65F-A09DC3B79391}" destId="{75ED4E5B-9FC3-4311-860F-4B55E28EF728}" srcOrd="1" destOrd="0" presId="urn:microsoft.com/office/officeart/2005/8/layout/orgChart1"/>
    <dgm:cxn modelId="{448A96C3-CFEE-478C-9B09-9CEBF9206221}" type="presParOf" srcId="{15197663-E461-4BE0-BBED-4B78D2C9AA41}" destId="{E46D69C3-26C8-4524-9399-AABCECC71365}" srcOrd="1" destOrd="0" presId="urn:microsoft.com/office/officeart/2005/8/layout/orgChart1"/>
    <dgm:cxn modelId="{278043D9-13A9-4222-A5E6-042AC8B8955F}" type="presParOf" srcId="{15197663-E461-4BE0-BBED-4B78D2C9AA41}" destId="{042D1475-C01C-4388-846E-4D2E86FB8CC6}" srcOrd="2" destOrd="0" presId="urn:microsoft.com/office/officeart/2005/8/layout/orgChart1"/>
    <dgm:cxn modelId="{70FFFBD7-40ED-44B4-9B77-604DD47A3C5C}" type="presParOf" srcId="{14D1D58A-A393-46BA-A218-6AC784BDE7FA}" destId="{DB63838C-068E-4C46-8A70-721301092B93}" srcOrd="8" destOrd="0" presId="urn:microsoft.com/office/officeart/2005/8/layout/orgChart1"/>
    <dgm:cxn modelId="{232DE7B0-5F8B-4F7A-83BC-E9249839B3F6}" type="presParOf" srcId="{14D1D58A-A393-46BA-A218-6AC784BDE7FA}" destId="{F6D2EC68-0E25-44C1-80CB-AEAEBF339435}" srcOrd="9" destOrd="0" presId="urn:microsoft.com/office/officeart/2005/8/layout/orgChart1"/>
    <dgm:cxn modelId="{ED591E43-65F5-45DA-A2B8-5EC8BCBBDCC0}" type="presParOf" srcId="{F6D2EC68-0E25-44C1-80CB-AEAEBF339435}" destId="{B3F7BAD9-F385-42CE-90F5-93C46F571429}" srcOrd="0" destOrd="0" presId="urn:microsoft.com/office/officeart/2005/8/layout/orgChart1"/>
    <dgm:cxn modelId="{27A1CFB1-D7F3-419E-8B3E-ABD964E9A9DC}" type="presParOf" srcId="{B3F7BAD9-F385-42CE-90F5-93C46F571429}" destId="{CB33DEA9-ECF8-410D-8AE8-0F75A9F5D410}" srcOrd="0" destOrd="0" presId="urn:microsoft.com/office/officeart/2005/8/layout/orgChart1"/>
    <dgm:cxn modelId="{AD10B5FC-37EE-4AF4-B477-C236A4D7F269}" type="presParOf" srcId="{B3F7BAD9-F385-42CE-90F5-93C46F571429}" destId="{B00C8FCD-264D-4BDB-A32D-6D6A8A8FACAA}" srcOrd="1" destOrd="0" presId="urn:microsoft.com/office/officeart/2005/8/layout/orgChart1"/>
    <dgm:cxn modelId="{288547C6-5A70-420A-830A-6DA7838CF157}" type="presParOf" srcId="{F6D2EC68-0E25-44C1-80CB-AEAEBF339435}" destId="{71EFC9A2-09AF-442C-B44C-2314208891CD}" srcOrd="1" destOrd="0" presId="urn:microsoft.com/office/officeart/2005/8/layout/orgChart1"/>
    <dgm:cxn modelId="{93FD4FC9-EA0B-4010-95FE-F8B1389ACD9D}" type="presParOf" srcId="{F6D2EC68-0E25-44C1-80CB-AEAEBF339435}" destId="{467C9C24-6F81-4CD8-B385-AB2942141219}" srcOrd="2" destOrd="0" presId="urn:microsoft.com/office/officeart/2005/8/layout/orgChart1"/>
    <dgm:cxn modelId="{8C56AC40-8077-4BDA-A56B-EABF968665F9}" type="presParOf" srcId="{8025804F-F8BF-4AB1-8335-3DE82F193EC4}" destId="{9221592E-48C1-405A-818C-DCB4EF63756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CB26BD-090E-46D4-B204-4E6E33D4E80B}" type="doc">
      <dgm:prSet loTypeId="urn:microsoft.com/office/officeart/2005/8/layout/vList5" loCatId="list" qsTypeId="urn:microsoft.com/office/officeart/2005/8/quickstyle/simple2" qsCatId="simple" csTypeId="urn:microsoft.com/office/officeart/2005/8/colors/accent0_3" csCatId="mainScheme" phldr="1"/>
      <dgm:spPr/>
      <dgm:t>
        <a:bodyPr/>
        <a:lstStyle/>
        <a:p>
          <a:endParaRPr lang="en-IE"/>
        </a:p>
      </dgm:t>
    </dgm:pt>
    <dgm:pt modelId="{19884D8F-592F-4300-B470-A6A0BC784D9A}">
      <dgm:prSet phldrT="[Text]" custT="1"/>
      <dgm:spPr>
        <a:solidFill>
          <a:srgbClr val="23316B"/>
        </a:solidFill>
        <a:ln w="28575">
          <a:noFill/>
        </a:ln>
        <a:effectLst>
          <a:outerShdw blurRad="50800" dist="38100" dir="2700000" algn="tl" rotWithShape="0">
            <a:prstClr val="black">
              <a:alpha val="40000"/>
            </a:prstClr>
          </a:outerShdw>
        </a:effectLst>
        <a:scene3d>
          <a:camera prst="orthographicFront"/>
          <a:lightRig rig="threePt" dir="t"/>
        </a:scene3d>
        <a:sp3d>
          <a:bevelT w="165100" prst="coolSlant"/>
        </a:sp3d>
      </dgm:spPr>
      <dgm:t>
        <a:bodyPr/>
        <a:lstStyle/>
        <a:p>
          <a:r>
            <a:rPr lang="en-IE" sz="1400" b="1">
              <a:latin typeface="Tahoma" panose="020B0604030504040204" pitchFamily="34" charset="0"/>
              <a:ea typeface="Tahoma" panose="020B0604030504040204" pitchFamily="34" charset="0"/>
              <a:cs typeface="Tahoma" panose="020B0604030504040204" pitchFamily="34" charset="0"/>
            </a:rPr>
            <a:t>Outputs</a:t>
          </a:r>
        </a:p>
      </dgm:t>
    </dgm:pt>
    <dgm:pt modelId="{FF9322AD-5705-4100-84D9-808E8B0F404F}" type="parTrans" cxnId="{7E8968C4-9F64-436A-9A89-D1BE46C6D297}">
      <dgm:prSet/>
      <dgm:spPr/>
      <dgm:t>
        <a:bodyPr/>
        <a:lstStyle/>
        <a:p>
          <a:pPr algn="l"/>
          <a:endParaRPr lang="en-IE"/>
        </a:p>
      </dgm:t>
    </dgm:pt>
    <dgm:pt modelId="{D5A865F1-C666-4B17-A99D-F189F4D23B69}" type="sibTrans" cxnId="{7E8968C4-9F64-436A-9A89-D1BE46C6D297}">
      <dgm:prSet/>
      <dgm:spPr/>
      <dgm:t>
        <a:bodyPr/>
        <a:lstStyle/>
        <a:p>
          <a:pPr algn="l"/>
          <a:endParaRPr lang="en-IE"/>
        </a:p>
      </dgm:t>
    </dgm:pt>
    <dgm:pt modelId="{9EC936CA-EAC0-454E-94FD-D97379D4F344}">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baseline="0">
              <a:latin typeface="Tahoma" panose="020B0604030504040204" pitchFamily="34" charset="0"/>
              <a:ea typeface="Tahoma" panose="020B0604030504040204" pitchFamily="34" charset="0"/>
              <a:cs typeface="Tahoma" panose="020B0604030504040204" pitchFamily="34" charset="0"/>
            </a:rPr>
            <a:t>Tangible entitites produced from projects</a:t>
          </a:r>
        </a:p>
      </dgm:t>
    </dgm:pt>
    <dgm:pt modelId="{DD002EEE-A956-4504-9B7F-DA8751C0F724}" type="parTrans" cxnId="{79FD61A9-0497-4957-B792-CF599AAE7AEA}">
      <dgm:prSet/>
      <dgm:spPr/>
      <dgm:t>
        <a:bodyPr/>
        <a:lstStyle/>
        <a:p>
          <a:pPr algn="l"/>
          <a:endParaRPr lang="en-IE"/>
        </a:p>
      </dgm:t>
    </dgm:pt>
    <dgm:pt modelId="{54D7AB3F-896E-4C67-8BF7-37BA99F82A5C}" type="sibTrans" cxnId="{79FD61A9-0497-4957-B792-CF599AAE7AEA}">
      <dgm:prSet/>
      <dgm:spPr/>
      <dgm:t>
        <a:bodyPr/>
        <a:lstStyle/>
        <a:p>
          <a:pPr algn="l"/>
          <a:endParaRPr lang="en-IE"/>
        </a:p>
      </dgm:t>
    </dgm:pt>
    <dgm:pt modelId="{F96BA027-A8A5-49A6-9A71-878B2B7BB4C9}">
      <dgm:prSet phldrT="[Text]" custT="1"/>
      <dgm:spPr>
        <a:solidFill>
          <a:srgbClr val="23316B"/>
        </a:solidFill>
        <a:ln w="28575">
          <a:noFill/>
        </a:ln>
        <a:effectLst>
          <a:outerShdw blurRad="50800" dist="38100" dir="2700000" algn="tl" rotWithShape="0">
            <a:prstClr val="black">
              <a:alpha val="40000"/>
            </a:prstClr>
          </a:outerShdw>
        </a:effectLst>
        <a:scene3d>
          <a:camera prst="orthographicFront"/>
          <a:lightRig rig="threePt" dir="t"/>
        </a:scene3d>
        <a:sp3d>
          <a:bevelT w="165100" prst="coolSlant"/>
        </a:sp3d>
      </dgm:spPr>
      <dgm:t>
        <a:bodyPr/>
        <a:lstStyle/>
        <a:p>
          <a:r>
            <a:rPr lang="en-IE" sz="1400" b="1">
              <a:latin typeface="Tahoma" panose="020B0604030504040204" pitchFamily="34" charset="0"/>
              <a:ea typeface="Tahoma" panose="020B0604030504040204" pitchFamily="34" charset="0"/>
              <a:cs typeface="Tahoma" panose="020B0604030504040204" pitchFamily="34" charset="0"/>
            </a:rPr>
            <a:t>Reach</a:t>
          </a:r>
        </a:p>
      </dgm:t>
    </dgm:pt>
    <dgm:pt modelId="{A16001D8-626C-45FD-A3FA-B2E2929C4FDA}" type="parTrans" cxnId="{6D5BA032-165C-40E0-8034-E1E07121F022}">
      <dgm:prSet/>
      <dgm:spPr/>
      <dgm:t>
        <a:bodyPr/>
        <a:lstStyle/>
        <a:p>
          <a:pPr algn="l"/>
          <a:endParaRPr lang="en-IE"/>
        </a:p>
      </dgm:t>
    </dgm:pt>
    <dgm:pt modelId="{20DBA500-ECEF-406B-9048-27698576616E}" type="sibTrans" cxnId="{6D5BA032-165C-40E0-8034-E1E07121F022}">
      <dgm:prSet/>
      <dgm:spPr/>
      <dgm:t>
        <a:bodyPr/>
        <a:lstStyle/>
        <a:p>
          <a:pPr algn="l"/>
          <a:endParaRPr lang="en-IE"/>
        </a:p>
      </dgm:t>
    </dgm:pt>
    <dgm:pt modelId="{71A447A0-506E-4740-867D-A687E67FB04D}">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a:latin typeface="Tahoma" panose="020B0604030504040204" pitchFamily="34" charset="0"/>
              <a:ea typeface="Tahoma" panose="020B0604030504040204" pitchFamily="34" charset="0"/>
              <a:cs typeface="Tahoma" panose="020B0604030504040204" pitchFamily="34" charset="0"/>
            </a:rPr>
            <a:t> One-way communications about a project</a:t>
          </a:r>
        </a:p>
      </dgm:t>
    </dgm:pt>
    <dgm:pt modelId="{E1EC3203-9EDD-40C2-B919-564424A9EE7B}" type="parTrans" cxnId="{25E25FB4-5DB6-4007-8B85-FB9B74B63566}">
      <dgm:prSet/>
      <dgm:spPr/>
      <dgm:t>
        <a:bodyPr/>
        <a:lstStyle/>
        <a:p>
          <a:pPr algn="l"/>
          <a:endParaRPr lang="en-IE"/>
        </a:p>
      </dgm:t>
    </dgm:pt>
    <dgm:pt modelId="{2B40183A-D533-459B-AF50-13C3329153A8}" type="sibTrans" cxnId="{25E25FB4-5DB6-4007-8B85-FB9B74B63566}">
      <dgm:prSet/>
      <dgm:spPr/>
      <dgm:t>
        <a:bodyPr/>
        <a:lstStyle/>
        <a:p>
          <a:pPr algn="l"/>
          <a:endParaRPr lang="en-IE"/>
        </a:p>
      </dgm:t>
    </dgm:pt>
    <dgm:pt modelId="{7E689C84-650A-44DC-9B8D-1FA874DAD61F}">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a:latin typeface="Tahoma" panose="020B0604030504040204" pitchFamily="34" charset="0"/>
              <a:ea typeface="Tahoma" panose="020B0604030504040204" pitchFamily="34" charset="0"/>
              <a:cs typeface="Tahoma" panose="020B0604030504040204" pitchFamily="34" charset="0"/>
            </a:rPr>
            <a:t> Promotional material, information sessions</a:t>
          </a:r>
        </a:p>
      </dgm:t>
    </dgm:pt>
    <dgm:pt modelId="{C6DF427A-87B3-46FA-8EB7-808FBAB5ACB9}" type="parTrans" cxnId="{B5CAA9C8-FB39-47B2-8CC5-1096840B04AA}">
      <dgm:prSet/>
      <dgm:spPr/>
      <dgm:t>
        <a:bodyPr/>
        <a:lstStyle/>
        <a:p>
          <a:pPr algn="l"/>
          <a:endParaRPr lang="en-IE"/>
        </a:p>
      </dgm:t>
    </dgm:pt>
    <dgm:pt modelId="{E7CD24D6-C9CC-4D92-8047-039649E967EC}" type="sibTrans" cxnId="{B5CAA9C8-FB39-47B2-8CC5-1096840B04AA}">
      <dgm:prSet/>
      <dgm:spPr/>
      <dgm:t>
        <a:bodyPr/>
        <a:lstStyle/>
        <a:p>
          <a:pPr algn="l"/>
          <a:endParaRPr lang="en-IE"/>
        </a:p>
      </dgm:t>
    </dgm:pt>
    <dgm:pt modelId="{04148FDC-67D8-4EA5-ACE7-098F44509735}">
      <dgm:prSet phldrT="[Text]" custT="1"/>
      <dgm:spPr>
        <a:solidFill>
          <a:srgbClr val="23316B"/>
        </a:solidFill>
        <a:ln w="28575">
          <a:noFill/>
        </a:ln>
        <a:effectLst>
          <a:outerShdw blurRad="50800" dist="38100" dir="2700000" algn="tl" rotWithShape="0">
            <a:prstClr val="black">
              <a:alpha val="40000"/>
            </a:prstClr>
          </a:outerShdw>
        </a:effectLst>
        <a:scene3d>
          <a:camera prst="orthographicFront"/>
          <a:lightRig rig="threePt" dir="t"/>
        </a:scene3d>
        <a:sp3d>
          <a:bevelT w="165100" prst="coolSlant"/>
        </a:sp3d>
      </dgm:spPr>
      <dgm:t>
        <a:bodyPr/>
        <a:lstStyle/>
        <a:p>
          <a:r>
            <a:rPr lang="en-IE" sz="1400" b="1">
              <a:latin typeface="Tahoma" panose="020B0604030504040204" pitchFamily="34" charset="0"/>
              <a:ea typeface="Tahoma" panose="020B0604030504040204" pitchFamily="34" charset="0"/>
              <a:cs typeface="Tahoma" panose="020B0604030504040204" pitchFamily="34" charset="0"/>
            </a:rPr>
            <a:t>Engagement</a:t>
          </a:r>
        </a:p>
      </dgm:t>
    </dgm:pt>
    <dgm:pt modelId="{840FC88F-D7EB-4715-AD3C-6CE7CCF955B4}" type="parTrans" cxnId="{2752FD4E-4B84-4377-9DAF-97E9D7C78416}">
      <dgm:prSet/>
      <dgm:spPr/>
      <dgm:t>
        <a:bodyPr/>
        <a:lstStyle/>
        <a:p>
          <a:pPr algn="l"/>
          <a:endParaRPr lang="en-IE"/>
        </a:p>
      </dgm:t>
    </dgm:pt>
    <dgm:pt modelId="{488752A6-AC06-487E-818B-2CC94847332E}" type="sibTrans" cxnId="{2752FD4E-4B84-4377-9DAF-97E9D7C78416}">
      <dgm:prSet/>
      <dgm:spPr/>
      <dgm:t>
        <a:bodyPr/>
        <a:lstStyle/>
        <a:p>
          <a:pPr algn="l"/>
          <a:endParaRPr lang="en-IE"/>
        </a:p>
      </dgm:t>
    </dgm:pt>
    <dgm:pt modelId="{0AD44AAD-477A-4334-8C12-FA3C3F14137C}">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a:latin typeface="Tahoma" panose="020B0604030504040204" pitchFamily="34" charset="0"/>
              <a:ea typeface="Tahoma" panose="020B0604030504040204" pitchFamily="34" charset="0"/>
              <a:cs typeface="Tahoma" panose="020B0604030504040204" pitchFamily="34" charset="0"/>
            </a:rPr>
            <a:t>Two-way communication about a project</a:t>
          </a:r>
        </a:p>
      </dgm:t>
    </dgm:pt>
    <dgm:pt modelId="{F5DB2B4C-3CD5-44E4-A93A-C5F500597BA4}" type="parTrans" cxnId="{7EE45DD9-0EAE-45EF-BE01-19F2755D3B08}">
      <dgm:prSet/>
      <dgm:spPr/>
      <dgm:t>
        <a:bodyPr/>
        <a:lstStyle/>
        <a:p>
          <a:pPr algn="l"/>
          <a:endParaRPr lang="en-IE"/>
        </a:p>
      </dgm:t>
    </dgm:pt>
    <dgm:pt modelId="{402E1D80-3C68-454B-9F66-7C33B9A26C9F}" type="sibTrans" cxnId="{7EE45DD9-0EAE-45EF-BE01-19F2755D3B08}">
      <dgm:prSet/>
      <dgm:spPr/>
      <dgm:t>
        <a:bodyPr/>
        <a:lstStyle/>
        <a:p>
          <a:pPr algn="l"/>
          <a:endParaRPr lang="en-IE"/>
        </a:p>
      </dgm:t>
    </dgm:pt>
    <dgm:pt modelId="{F78CAC04-9D51-484D-9C97-3B67AFA13326}">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a:latin typeface="Tahoma" panose="020B0604030504040204" pitchFamily="34" charset="0"/>
              <a:ea typeface="Tahoma" panose="020B0604030504040204" pitchFamily="34" charset="0"/>
              <a:cs typeface="Tahoma" panose="020B0604030504040204" pitchFamily="34" charset="0"/>
            </a:rPr>
            <a:t>Conferences, training programmes</a:t>
          </a:r>
        </a:p>
      </dgm:t>
    </dgm:pt>
    <dgm:pt modelId="{9D8B5832-3C8E-4858-86F5-DE04E9AAE548}" type="parTrans" cxnId="{DCF277B4-FC91-43DF-8D8F-86E4071C1122}">
      <dgm:prSet/>
      <dgm:spPr/>
      <dgm:t>
        <a:bodyPr/>
        <a:lstStyle/>
        <a:p>
          <a:pPr algn="l"/>
          <a:endParaRPr lang="en-IE"/>
        </a:p>
      </dgm:t>
    </dgm:pt>
    <dgm:pt modelId="{6600D3E5-2D69-439B-B365-D44B11B1BA62}" type="sibTrans" cxnId="{DCF277B4-FC91-43DF-8D8F-86E4071C1122}">
      <dgm:prSet/>
      <dgm:spPr/>
      <dgm:t>
        <a:bodyPr/>
        <a:lstStyle/>
        <a:p>
          <a:pPr algn="l"/>
          <a:endParaRPr lang="en-IE"/>
        </a:p>
      </dgm:t>
    </dgm:pt>
    <dgm:pt modelId="{895DFA25-607F-41D3-9270-4E9ADCF92FFF}">
      <dgm:prSet custT="1"/>
      <dgm:spPr>
        <a:solidFill>
          <a:srgbClr val="23316B"/>
        </a:solidFill>
        <a:ln w="28575">
          <a:noFill/>
        </a:ln>
        <a:effectLst>
          <a:outerShdw blurRad="50800" dist="38100" dir="2700000" algn="tl" rotWithShape="0">
            <a:prstClr val="black">
              <a:alpha val="40000"/>
            </a:prstClr>
          </a:outerShdw>
        </a:effectLst>
        <a:scene3d>
          <a:camera prst="orthographicFront"/>
          <a:lightRig rig="threePt" dir="t"/>
        </a:scene3d>
        <a:sp3d>
          <a:bevelT w="165100" prst="coolSlant"/>
        </a:sp3d>
      </dgm:spPr>
      <dgm:t>
        <a:bodyPr/>
        <a:lstStyle/>
        <a:p>
          <a:r>
            <a:rPr lang="en-IE" sz="1400" b="1">
              <a:latin typeface="Tahoma" panose="020B0604030504040204" pitchFamily="34" charset="0"/>
              <a:ea typeface="Tahoma" panose="020B0604030504040204" pitchFamily="34" charset="0"/>
              <a:cs typeface="Tahoma" panose="020B0604030504040204" pitchFamily="34" charset="0"/>
            </a:rPr>
            <a:t>Change</a:t>
          </a:r>
        </a:p>
      </dgm:t>
    </dgm:pt>
    <dgm:pt modelId="{94BEE101-7C1F-4890-BE12-762C6EF5FC9D}" type="parTrans" cxnId="{7911E8FF-5994-4DAA-9842-4882279F7239}">
      <dgm:prSet/>
      <dgm:spPr/>
      <dgm:t>
        <a:bodyPr/>
        <a:lstStyle/>
        <a:p>
          <a:pPr algn="l"/>
          <a:endParaRPr lang="en-IE"/>
        </a:p>
      </dgm:t>
    </dgm:pt>
    <dgm:pt modelId="{BB714C09-7850-41D7-B04E-1D2B4037760B}" type="sibTrans" cxnId="{7911E8FF-5994-4DAA-9842-4882279F7239}">
      <dgm:prSet/>
      <dgm:spPr/>
      <dgm:t>
        <a:bodyPr/>
        <a:lstStyle/>
        <a:p>
          <a:pPr algn="l"/>
          <a:endParaRPr lang="en-IE"/>
        </a:p>
      </dgm:t>
    </dgm:pt>
    <dgm:pt modelId="{918E9249-DB14-4CD3-B84A-AE6CF7537C57}">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a:latin typeface="Tahoma" panose="020B0604030504040204" pitchFamily="34" charset="0"/>
              <a:ea typeface="Tahoma" panose="020B0604030504040204" pitchFamily="34" charset="0"/>
              <a:cs typeface="Tahoma" panose="020B0604030504040204" pitchFamily="34" charset="0"/>
            </a:rPr>
            <a:t>Changes in patient experience scores</a:t>
          </a:r>
        </a:p>
      </dgm:t>
    </dgm:pt>
    <dgm:pt modelId="{3FD06C4E-7EB7-4E72-A481-CBFB14500A25}" type="parTrans" cxnId="{3586C815-726F-48C9-8505-10FBC02680C8}">
      <dgm:prSet/>
      <dgm:spPr/>
      <dgm:t>
        <a:bodyPr/>
        <a:lstStyle/>
        <a:p>
          <a:pPr algn="l"/>
          <a:endParaRPr lang="en-IE"/>
        </a:p>
      </dgm:t>
    </dgm:pt>
    <dgm:pt modelId="{AE1FF726-08F8-4091-9C7F-4C207151BCB2}" type="sibTrans" cxnId="{3586C815-726F-48C9-8505-10FBC02680C8}">
      <dgm:prSet/>
      <dgm:spPr/>
      <dgm:t>
        <a:bodyPr/>
        <a:lstStyle/>
        <a:p>
          <a:pPr algn="l"/>
          <a:endParaRPr lang="en-IE"/>
        </a:p>
      </dgm:t>
    </dgm:pt>
    <dgm:pt modelId="{A7AB822D-D9E5-4E49-9763-7272A781A2F7}">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baseline="0">
              <a:latin typeface="Tahoma" panose="020B0604030504040204" pitchFamily="34" charset="0"/>
              <a:ea typeface="Tahoma" panose="020B0604030504040204" pitchFamily="34" charset="0"/>
              <a:cs typeface="Tahoma" panose="020B0604030504040204" pitchFamily="34" charset="0"/>
            </a:rPr>
            <a:t>Changes</a:t>
          </a:r>
          <a:r>
            <a:rPr lang="en-IE" sz="1200">
              <a:latin typeface="Tahoma" panose="020B0604030504040204" pitchFamily="34" charset="0"/>
              <a:ea typeface="Tahoma" panose="020B0604030504040204" pitchFamily="34" charset="0"/>
              <a:cs typeface="Tahoma" panose="020B0604030504040204" pitchFamily="34" charset="0"/>
            </a:rPr>
            <a:t> in practice/policy in response to the survey</a:t>
          </a:r>
        </a:p>
      </dgm:t>
    </dgm:pt>
    <dgm:pt modelId="{33E8A1F3-18A2-4836-BEFD-A34A4A53FA65}" type="parTrans" cxnId="{B7C868AA-D57A-443D-8D56-E263C110EF3A}">
      <dgm:prSet/>
      <dgm:spPr/>
      <dgm:t>
        <a:bodyPr/>
        <a:lstStyle/>
        <a:p>
          <a:pPr algn="l"/>
          <a:endParaRPr lang="en-IE"/>
        </a:p>
      </dgm:t>
    </dgm:pt>
    <dgm:pt modelId="{AD47582A-F87B-46A1-96B4-A1A148092206}" type="sibTrans" cxnId="{B7C868AA-D57A-443D-8D56-E263C110EF3A}">
      <dgm:prSet/>
      <dgm:spPr/>
      <dgm:t>
        <a:bodyPr/>
        <a:lstStyle/>
        <a:p>
          <a:pPr algn="l"/>
          <a:endParaRPr lang="en-IE"/>
        </a:p>
      </dgm:t>
    </dgm:pt>
    <dgm:pt modelId="{8A82A396-DD57-4194-BF2C-81EE6F1D83F3}">
      <dgm:prSet phldrT="[Text]" custT="1">
        <dgm:style>
          <a:lnRef idx="2">
            <a:schemeClr val="accent1"/>
          </a:lnRef>
          <a:fillRef idx="1">
            <a:schemeClr val="lt1"/>
          </a:fillRef>
          <a:effectRef idx="0">
            <a:schemeClr val="accent1"/>
          </a:effectRef>
          <a:fontRef idx="minor">
            <a:schemeClr val="dk1"/>
          </a:fontRef>
        </dgm:style>
      </dgm:prSet>
      <dgm:spPr>
        <a:ln>
          <a:solidFill>
            <a:srgbClr val="23316B"/>
          </a:solidFill>
        </a:ln>
        <a:effectLst>
          <a:outerShdw blurRad="50800" dist="38100" dir="2700000" algn="tl" rotWithShape="0">
            <a:prstClr val="black">
              <a:alpha val="40000"/>
            </a:prstClr>
          </a:outerShdw>
        </a:effectLst>
      </dgm:spPr>
      <dgm:t>
        <a:bodyPr/>
        <a:lstStyle/>
        <a:p>
          <a:pPr algn="l"/>
          <a:r>
            <a:rPr lang="en-IE" sz="1200" baseline="0">
              <a:latin typeface="Tahoma" panose="020B0604030504040204" pitchFamily="34" charset="0"/>
              <a:ea typeface="Tahoma" panose="020B0604030504040204" pitchFamily="34" charset="0"/>
              <a:cs typeface="Tahoma" panose="020B0604030504040204" pitchFamily="34" charset="0"/>
            </a:rPr>
            <a:t>Reports, policies, quality improvements</a:t>
          </a:r>
        </a:p>
      </dgm:t>
    </dgm:pt>
    <dgm:pt modelId="{A5878CCA-7D53-4639-A70A-6E66F578058F}" type="sibTrans" cxnId="{FA58C204-2F6B-4FC2-AB75-665BC64AEA90}">
      <dgm:prSet/>
      <dgm:spPr/>
      <dgm:t>
        <a:bodyPr/>
        <a:lstStyle/>
        <a:p>
          <a:pPr algn="l"/>
          <a:endParaRPr lang="en-IE"/>
        </a:p>
      </dgm:t>
    </dgm:pt>
    <dgm:pt modelId="{88E028A0-AE99-45BD-9902-2C61382F07DC}" type="parTrans" cxnId="{FA58C204-2F6B-4FC2-AB75-665BC64AEA90}">
      <dgm:prSet/>
      <dgm:spPr/>
      <dgm:t>
        <a:bodyPr/>
        <a:lstStyle/>
        <a:p>
          <a:pPr algn="l"/>
          <a:endParaRPr lang="en-IE"/>
        </a:p>
      </dgm:t>
    </dgm:pt>
    <dgm:pt modelId="{2ED61BC2-78A7-4906-B8E1-2F395BBE6F46}" type="pres">
      <dgm:prSet presAssocID="{5BCB26BD-090E-46D4-B204-4E6E33D4E80B}" presName="Name0" presStyleCnt="0">
        <dgm:presLayoutVars>
          <dgm:dir/>
          <dgm:animLvl val="lvl"/>
          <dgm:resizeHandles val="exact"/>
        </dgm:presLayoutVars>
      </dgm:prSet>
      <dgm:spPr/>
      <dgm:t>
        <a:bodyPr/>
        <a:lstStyle/>
        <a:p>
          <a:endParaRPr lang="en-IE"/>
        </a:p>
      </dgm:t>
    </dgm:pt>
    <dgm:pt modelId="{F2E05A7C-8A3F-4412-8821-C47AC76D62F7}" type="pres">
      <dgm:prSet presAssocID="{19884D8F-592F-4300-B470-A6A0BC784D9A}" presName="linNode" presStyleCnt="0"/>
      <dgm:spPr/>
    </dgm:pt>
    <dgm:pt modelId="{15D0D01D-F87A-464C-B412-EC6F7D95520E}" type="pres">
      <dgm:prSet presAssocID="{19884D8F-592F-4300-B470-A6A0BC784D9A}" presName="parentText" presStyleLbl="node1" presStyleIdx="0" presStyleCnt="4" custScaleX="64561" custLinFactNeighborX="-6757" custLinFactNeighborY="-208">
        <dgm:presLayoutVars>
          <dgm:chMax val="1"/>
          <dgm:bulletEnabled val="1"/>
        </dgm:presLayoutVars>
      </dgm:prSet>
      <dgm:spPr/>
      <dgm:t>
        <a:bodyPr/>
        <a:lstStyle/>
        <a:p>
          <a:endParaRPr lang="en-IE"/>
        </a:p>
      </dgm:t>
    </dgm:pt>
    <dgm:pt modelId="{4FE270AE-C2CE-4D34-9B79-651C5183EB4A}" type="pres">
      <dgm:prSet presAssocID="{19884D8F-592F-4300-B470-A6A0BC784D9A}" presName="descendantText" presStyleLbl="alignAccFollowNode1" presStyleIdx="0" presStyleCnt="4" custScaleX="109421" custScaleY="99963" custLinFactNeighborX="-748">
        <dgm:presLayoutVars>
          <dgm:bulletEnabled val="1"/>
        </dgm:presLayoutVars>
      </dgm:prSet>
      <dgm:spPr/>
      <dgm:t>
        <a:bodyPr/>
        <a:lstStyle/>
        <a:p>
          <a:endParaRPr lang="en-IE"/>
        </a:p>
      </dgm:t>
    </dgm:pt>
    <dgm:pt modelId="{4FD03680-5214-4BEC-9FB5-426DB30BE949}" type="pres">
      <dgm:prSet presAssocID="{D5A865F1-C666-4B17-A99D-F189F4D23B69}" presName="sp" presStyleCnt="0"/>
      <dgm:spPr/>
    </dgm:pt>
    <dgm:pt modelId="{C86FC4D6-D208-41E2-9CA5-AD68CD36F689}" type="pres">
      <dgm:prSet presAssocID="{F96BA027-A8A5-49A6-9A71-878B2B7BB4C9}" presName="linNode" presStyleCnt="0"/>
      <dgm:spPr/>
    </dgm:pt>
    <dgm:pt modelId="{C07C76E3-E0E2-4ABF-BCF6-F01DA2744B31}" type="pres">
      <dgm:prSet presAssocID="{F96BA027-A8A5-49A6-9A71-878B2B7BB4C9}" presName="parentText" presStyleLbl="node1" presStyleIdx="1" presStyleCnt="4" custScaleX="64852" custLinFactNeighborX="-6757" custLinFactNeighborY="-208">
        <dgm:presLayoutVars>
          <dgm:chMax val="1"/>
          <dgm:bulletEnabled val="1"/>
        </dgm:presLayoutVars>
      </dgm:prSet>
      <dgm:spPr/>
      <dgm:t>
        <a:bodyPr/>
        <a:lstStyle/>
        <a:p>
          <a:endParaRPr lang="en-IE"/>
        </a:p>
      </dgm:t>
    </dgm:pt>
    <dgm:pt modelId="{0CBA5A9B-4CCB-455B-A15E-41C649B2B0E1}" type="pres">
      <dgm:prSet presAssocID="{F96BA027-A8A5-49A6-9A71-878B2B7BB4C9}" presName="descendantText" presStyleLbl="alignAccFollowNode1" presStyleIdx="1" presStyleCnt="4" custScaleX="110717" custLinFactNeighborX="-1122">
        <dgm:presLayoutVars>
          <dgm:bulletEnabled val="1"/>
        </dgm:presLayoutVars>
      </dgm:prSet>
      <dgm:spPr/>
      <dgm:t>
        <a:bodyPr/>
        <a:lstStyle/>
        <a:p>
          <a:endParaRPr lang="en-IE"/>
        </a:p>
      </dgm:t>
    </dgm:pt>
    <dgm:pt modelId="{1055C0D3-A0FB-459E-B31B-2E9383F1CF20}" type="pres">
      <dgm:prSet presAssocID="{20DBA500-ECEF-406B-9048-27698576616E}" presName="sp" presStyleCnt="0"/>
      <dgm:spPr/>
    </dgm:pt>
    <dgm:pt modelId="{9787F481-B501-40D1-8D58-8D71D679F243}" type="pres">
      <dgm:prSet presAssocID="{04148FDC-67D8-4EA5-ACE7-098F44509735}" presName="linNode" presStyleCnt="0"/>
      <dgm:spPr/>
    </dgm:pt>
    <dgm:pt modelId="{6D6DD08C-A934-4BC7-9027-C329071F141F}" type="pres">
      <dgm:prSet presAssocID="{04148FDC-67D8-4EA5-ACE7-098F44509735}" presName="parentText" presStyleLbl="node1" presStyleIdx="2" presStyleCnt="4" custScaleX="64635" custLinFactNeighborX="-6757" custLinFactNeighborY="-208">
        <dgm:presLayoutVars>
          <dgm:chMax val="1"/>
          <dgm:bulletEnabled val="1"/>
        </dgm:presLayoutVars>
      </dgm:prSet>
      <dgm:spPr/>
      <dgm:t>
        <a:bodyPr/>
        <a:lstStyle/>
        <a:p>
          <a:endParaRPr lang="en-IE"/>
        </a:p>
      </dgm:t>
    </dgm:pt>
    <dgm:pt modelId="{E6BDD221-5BFB-4283-B645-B2831C693023}" type="pres">
      <dgm:prSet presAssocID="{04148FDC-67D8-4EA5-ACE7-098F44509735}" presName="descendantText" presStyleLbl="alignAccFollowNode1" presStyleIdx="2" presStyleCnt="4" custScaleX="110557" custLinFactNeighborX="-748">
        <dgm:presLayoutVars>
          <dgm:bulletEnabled val="1"/>
        </dgm:presLayoutVars>
      </dgm:prSet>
      <dgm:spPr/>
      <dgm:t>
        <a:bodyPr/>
        <a:lstStyle/>
        <a:p>
          <a:endParaRPr lang="en-IE"/>
        </a:p>
      </dgm:t>
    </dgm:pt>
    <dgm:pt modelId="{37940B99-303E-470F-A154-FD26A7CFE855}" type="pres">
      <dgm:prSet presAssocID="{488752A6-AC06-487E-818B-2CC94847332E}" presName="sp" presStyleCnt="0"/>
      <dgm:spPr/>
    </dgm:pt>
    <dgm:pt modelId="{2CAE5C1A-7721-48EE-A75E-75F2047CC60A}" type="pres">
      <dgm:prSet presAssocID="{895DFA25-607F-41D3-9270-4E9ADCF92FFF}" presName="linNode" presStyleCnt="0"/>
      <dgm:spPr/>
    </dgm:pt>
    <dgm:pt modelId="{B4043E51-AB01-4AB9-913F-17AB767F9E14}" type="pres">
      <dgm:prSet presAssocID="{895DFA25-607F-41D3-9270-4E9ADCF92FFF}" presName="parentText" presStyleLbl="node1" presStyleIdx="3" presStyleCnt="4" custScaleX="64691" custLinFactNeighborX="-6757" custLinFactNeighborY="-208">
        <dgm:presLayoutVars>
          <dgm:chMax val="1"/>
          <dgm:bulletEnabled val="1"/>
        </dgm:presLayoutVars>
      </dgm:prSet>
      <dgm:spPr/>
      <dgm:t>
        <a:bodyPr/>
        <a:lstStyle/>
        <a:p>
          <a:endParaRPr lang="en-IE"/>
        </a:p>
      </dgm:t>
    </dgm:pt>
    <dgm:pt modelId="{9AAEE371-AB90-4665-B1B5-180A380C9C93}" type="pres">
      <dgm:prSet presAssocID="{895DFA25-607F-41D3-9270-4E9ADCF92FFF}" presName="descendantText" presStyleLbl="alignAccFollowNode1" presStyleIdx="3" presStyleCnt="4" custScaleX="111154" custLinFactNeighborX="-748">
        <dgm:presLayoutVars>
          <dgm:bulletEnabled val="1"/>
        </dgm:presLayoutVars>
      </dgm:prSet>
      <dgm:spPr/>
      <dgm:t>
        <a:bodyPr/>
        <a:lstStyle/>
        <a:p>
          <a:endParaRPr lang="en-IE"/>
        </a:p>
      </dgm:t>
    </dgm:pt>
  </dgm:ptLst>
  <dgm:cxnLst>
    <dgm:cxn modelId="{DCF277B4-FC91-43DF-8D8F-86E4071C1122}" srcId="{04148FDC-67D8-4EA5-ACE7-098F44509735}" destId="{F78CAC04-9D51-484D-9C97-3B67AFA13326}" srcOrd="1" destOrd="0" parTransId="{9D8B5832-3C8E-4858-86F5-DE04E9AAE548}" sibTransId="{6600D3E5-2D69-439B-B365-D44B11B1BA62}"/>
    <dgm:cxn modelId="{3846BE55-BB24-499F-9E3F-3AA497F2F0C2}" type="presOf" srcId="{71A447A0-506E-4740-867D-A687E67FB04D}" destId="{0CBA5A9B-4CCB-455B-A15E-41C649B2B0E1}" srcOrd="0" destOrd="0" presId="urn:microsoft.com/office/officeart/2005/8/layout/vList5"/>
    <dgm:cxn modelId="{79FD61A9-0497-4957-B792-CF599AAE7AEA}" srcId="{19884D8F-592F-4300-B470-A6A0BC784D9A}" destId="{9EC936CA-EAC0-454E-94FD-D97379D4F344}" srcOrd="0" destOrd="0" parTransId="{DD002EEE-A956-4504-9B7F-DA8751C0F724}" sibTransId="{54D7AB3F-896E-4C67-8BF7-37BA99F82A5C}"/>
    <dgm:cxn modelId="{7911E8FF-5994-4DAA-9842-4882279F7239}" srcId="{5BCB26BD-090E-46D4-B204-4E6E33D4E80B}" destId="{895DFA25-607F-41D3-9270-4E9ADCF92FFF}" srcOrd="3" destOrd="0" parTransId="{94BEE101-7C1F-4890-BE12-762C6EF5FC9D}" sibTransId="{BB714C09-7850-41D7-B04E-1D2B4037760B}"/>
    <dgm:cxn modelId="{B7C868AA-D57A-443D-8D56-E263C110EF3A}" srcId="{895DFA25-607F-41D3-9270-4E9ADCF92FFF}" destId="{A7AB822D-D9E5-4E49-9763-7272A781A2F7}" srcOrd="1" destOrd="0" parTransId="{33E8A1F3-18A2-4836-BEFD-A34A4A53FA65}" sibTransId="{AD47582A-F87B-46A1-96B4-A1A148092206}"/>
    <dgm:cxn modelId="{B9C3E311-2A11-440A-BDCF-95402FFEDDD7}" type="presOf" srcId="{895DFA25-607F-41D3-9270-4E9ADCF92FFF}" destId="{B4043E51-AB01-4AB9-913F-17AB767F9E14}" srcOrd="0" destOrd="0" presId="urn:microsoft.com/office/officeart/2005/8/layout/vList5"/>
    <dgm:cxn modelId="{B5CAA9C8-FB39-47B2-8CC5-1096840B04AA}" srcId="{F96BA027-A8A5-49A6-9A71-878B2B7BB4C9}" destId="{7E689C84-650A-44DC-9B8D-1FA874DAD61F}" srcOrd="1" destOrd="0" parTransId="{C6DF427A-87B3-46FA-8EB7-808FBAB5ACB9}" sibTransId="{E7CD24D6-C9CC-4D92-8047-039649E967EC}"/>
    <dgm:cxn modelId="{53533609-7956-4B13-AC37-A16175DF8E21}" type="presOf" srcId="{918E9249-DB14-4CD3-B84A-AE6CF7537C57}" destId="{9AAEE371-AB90-4665-B1B5-180A380C9C93}" srcOrd="0" destOrd="0" presId="urn:microsoft.com/office/officeart/2005/8/layout/vList5"/>
    <dgm:cxn modelId="{3586C815-726F-48C9-8505-10FBC02680C8}" srcId="{895DFA25-607F-41D3-9270-4E9ADCF92FFF}" destId="{918E9249-DB14-4CD3-B84A-AE6CF7537C57}" srcOrd="0" destOrd="0" parTransId="{3FD06C4E-7EB7-4E72-A481-CBFB14500A25}" sibTransId="{AE1FF726-08F8-4091-9C7F-4C207151BCB2}"/>
    <dgm:cxn modelId="{7E8968C4-9F64-436A-9A89-D1BE46C6D297}" srcId="{5BCB26BD-090E-46D4-B204-4E6E33D4E80B}" destId="{19884D8F-592F-4300-B470-A6A0BC784D9A}" srcOrd="0" destOrd="0" parTransId="{FF9322AD-5705-4100-84D9-808E8B0F404F}" sibTransId="{D5A865F1-C666-4B17-A99D-F189F4D23B69}"/>
    <dgm:cxn modelId="{CF5C356A-84C9-4E05-9AC2-6C25D968E8F5}" type="presOf" srcId="{8A82A396-DD57-4194-BF2C-81EE6F1D83F3}" destId="{4FE270AE-C2CE-4D34-9B79-651C5183EB4A}" srcOrd="0" destOrd="1" presId="urn:microsoft.com/office/officeart/2005/8/layout/vList5"/>
    <dgm:cxn modelId="{2752FD4E-4B84-4377-9DAF-97E9D7C78416}" srcId="{5BCB26BD-090E-46D4-B204-4E6E33D4E80B}" destId="{04148FDC-67D8-4EA5-ACE7-098F44509735}" srcOrd="2" destOrd="0" parTransId="{840FC88F-D7EB-4715-AD3C-6CE7CCF955B4}" sibTransId="{488752A6-AC06-487E-818B-2CC94847332E}"/>
    <dgm:cxn modelId="{51AFE0DB-9C30-40A3-A83D-DEF2A7BE8B57}" type="presOf" srcId="{F96BA027-A8A5-49A6-9A71-878B2B7BB4C9}" destId="{C07C76E3-E0E2-4ABF-BCF6-F01DA2744B31}" srcOrd="0" destOrd="0" presId="urn:microsoft.com/office/officeart/2005/8/layout/vList5"/>
    <dgm:cxn modelId="{ED5589FA-4540-4D38-B415-C9A9A6FECE8B}" type="presOf" srcId="{0AD44AAD-477A-4334-8C12-FA3C3F14137C}" destId="{E6BDD221-5BFB-4283-B645-B2831C693023}" srcOrd="0" destOrd="0" presId="urn:microsoft.com/office/officeart/2005/8/layout/vList5"/>
    <dgm:cxn modelId="{A9402D2F-011F-4467-BB6D-33DDD2F8A01B}" type="presOf" srcId="{7E689C84-650A-44DC-9B8D-1FA874DAD61F}" destId="{0CBA5A9B-4CCB-455B-A15E-41C649B2B0E1}" srcOrd="0" destOrd="1" presId="urn:microsoft.com/office/officeart/2005/8/layout/vList5"/>
    <dgm:cxn modelId="{6D5BA032-165C-40E0-8034-E1E07121F022}" srcId="{5BCB26BD-090E-46D4-B204-4E6E33D4E80B}" destId="{F96BA027-A8A5-49A6-9A71-878B2B7BB4C9}" srcOrd="1" destOrd="0" parTransId="{A16001D8-626C-45FD-A3FA-B2E2929C4FDA}" sibTransId="{20DBA500-ECEF-406B-9048-27698576616E}"/>
    <dgm:cxn modelId="{FFE9250F-13F6-4ED7-9BDD-C0924DB459F5}" type="presOf" srcId="{A7AB822D-D9E5-4E49-9763-7272A781A2F7}" destId="{9AAEE371-AB90-4665-B1B5-180A380C9C93}" srcOrd="0" destOrd="1" presId="urn:microsoft.com/office/officeart/2005/8/layout/vList5"/>
    <dgm:cxn modelId="{7EE45DD9-0EAE-45EF-BE01-19F2755D3B08}" srcId="{04148FDC-67D8-4EA5-ACE7-098F44509735}" destId="{0AD44AAD-477A-4334-8C12-FA3C3F14137C}" srcOrd="0" destOrd="0" parTransId="{F5DB2B4C-3CD5-44E4-A93A-C5F500597BA4}" sibTransId="{402E1D80-3C68-454B-9F66-7C33B9A26C9F}"/>
    <dgm:cxn modelId="{A55B3E24-4377-460D-BBFF-2B57FD42673D}" type="presOf" srcId="{5BCB26BD-090E-46D4-B204-4E6E33D4E80B}" destId="{2ED61BC2-78A7-4906-B8E1-2F395BBE6F46}" srcOrd="0" destOrd="0" presId="urn:microsoft.com/office/officeart/2005/8/layout/vList5"/>
    <dgm:cxn modelId="{25E25FB4-5DB6-4007-8B85-FB9B74B63566}" srcId="{F96BA027-A8A5-49A6-9A71-878B2B7BB4C9}" destId="{71A447A0-506E-4740-867D-A687E67FB04D}" srcOrd="0" destOrd="0" parTransId="{E1EC3203-9EDD-40C2-B919-564424A9EE7B}" sibTransId="{2B40183A-D533-459B-AF50-13C3329153A8}"/>
    <dgm:cxn modelId="{A4E40A97-6CB4-446D-B0FD-E50AAF3B7FC8}" type="presOf" srcId="{F78CAC04-9D51-484D-9C97-3B67AFA13326}" destId="{E6BDD221-5BFB-4283-B645-B2831C693023}" srcOrd="0" destOrd="1" presId="urn:microsoft.com/office/officeart/2005/8/layout/vList5"/>
    <dgm:cxn modelId="{48AFBBB8-98B5-44F9-9310-220D9C241484}" type="presOf" srcId="{19884D8F-592F-4300-B470-A6A0BC784D9A}" destId="{15D0D01D-F87A-464C-B412-EC6F7D95520E}" srcOrd="0" destOrd="0" presId="urn:microsoft.com/office/officeart/2005/8/layout/vList5"/>
    <dgm:cxn modelId="{FA58C204-2F6B-4FC2-AB75-665BC64AEA90}" srcId="{19884D8F-592F-4300-B470-A6A0BC784D9A}" destId="{8A82A396-DD57-4194-BF2C-81EE6F1D83F3}" srcOrd="1" destOrd="0" parTransId="{88E028A0-AE99-45BD-9902-2C61382F07DC}" sibTransId="{A5878CCA-7D53-4639-A70A-6E66F578058F}"/>
    <dgm:cxn modelId="{621BD772-E3EA-4C3A-8529-D0088F97CAF2}" type="presOf" srcId="{9EC936CA-EAC0-454E-94FD-D97379D4F344}" destId="{4FE270AE-C2CE-4D34-9B79-651C5183EB4A}" srcOrd="0" destOrd="0" presId="urn:microsoft.com/office/officeart/2005/8/layout/vList5"/>
    <dgm:cxn modelId="{2B3C6213-60AD-4595-A12C-7862D967A3D4}" type="presOf" srcId="{04148FDC-67D8-4EA5-ACE7-098F44509735}" destId="{6D6DD08C-A934-4BC7-9027-C329071F141F}" srcOrd="0" destOrd="0" presId="urn:microsoft.com/office/officeart/2005/8/layout/vList5"/>
    <dgm:cxn modelId="{D91E028A-AB37-4312-9562-7EF777FA8066}" type="presParOf" srcId="{2ED61BC2-78A7-4906-B8E1-2F395BBE6F46}" destId="{F2E05A7C-8A3F-4412-8821-C47AC76D62F7}" srcOrd="0" destOrd="0" presId="urn:microsoft.com/office/officeart/2005/8/layout/vList5"/>
    <dgm:cxn modelId="{C3401FB3-741B-45CE-A175-FE0B214D6748}" type="presParOf" srcId="{F2E05A7C-8A3F-4412-8821-C47AC76D62F7}" destId="{15D0D01D-F87A-464C-B412-EC6F7D95520E}" srcOrd="0" destOrd="0" presId="urn:microsoft.com/office/officeart/2005/8/layout/vList5"/>
    <dgm:cxn modelId="{2DC880AD-A108-4DBF-9CA0-CFD1C8916B7D}" type="presParOf" srcId="{F2E05A7C-8A3F-4412-8821-C47AC76D62F7}" destId="{4FE270AE-C2CE-4D34-9B79-651C5183EB4A}" srcOrd="1" destOrd="0" presId="urn:microsoft.com/office/officeart/2005/8/layout/vList5"/>
    <dgm:cxn modelId="{E88B9E82-66AE-443E-BCFA-167DCD17F6DF}" type="presParOf" srcId="{2ED61BC2-78A7-4906-B8E1-2F395BBE6F46}" destId="{4FD03680-5214-4BEC-9FB5-426DB30BE949}" srcOrd="1" destOrd="0" presId="urn:microsoft.com/office/officeart/2005/8/layout/vList5"/>
    <dgm:cxn modelId="{07BA5C6C-359B-4ADF-869B-2F8DB067B452}" type="presParOf" srcId="{2ED61BC2-78A7-4906-B8E1-2F395BBE6F46}" destId="{C86FC4D6-D208-41E2-9CA5-AD68CD36F689}" srcOrd="2" destOrd="0" presId="urn:microsoft.com/office/officeart/2005/8/layout/vList5"/>
    <dgm:cxn modelId="{F8CC9B9F-8680-403B-A0B8-18C12E900D1A}" type="presParOf" srcId="{C86FC4D6-D208-41E2-9CA5-AD68CD36F689}" destId="{C07C76E3-E0E2-4ABF-BCF6-F01DA2744B31}" srcOrd="0" destOrd="0" presId="urn:microsoft.com/office/officeart/2005/8/layout/vList5"/>
    <dgm:cxn modelId="{1C8FA91C-41B2-4806-9C75-D1EB259198BA}" type="presParOf" srcId="{C86FC4D6-D208-41E2-9CA5-AD68CD36F689}" destId="{0CBA5A9B-4CCB-455B-A15E-41C649B2B0E1}" srcOrd="1" destOrd="0" presId="urn:microsoft.com/office/officeart/2005/8/layout/vList5"/>
    <dgm:cxn modelId="{803AEDCC-47E5-4507-A69E-293376727B9F}" type="presParOf" srcId="{2ED61BC2-78A7-4906-B8E1-2F395BBE6F46}" destId="{1055C0D3-A0FB-459E-B31B-2E9383F1CF20}" srcOrd="3" destOrd="0" presId="urn:microsoft.com/office/officeart/2005/8/layout/vList5"/>
    <dgm:cxn modelId="{9A0F4A98-2C49-407F-9518-CA616189823C}" type="presParOf" srcId="{2ED61BC2-78A7-4906-B8E1-2F395BBE6F46}" destId="{9787F481-B501-40D1-8D58-8D71D679F243}" srcOrd="4" destOrd="0" presId="urn:microsoft.com/office/officeart/2005/8/layout/vList5"/>
    <dgm:cxn modelId="{2CFF9F40-8D9A-4297-BA09-7D2219437C3D}" type="presParOf" srcId="{9787F481-B501-40D1-8D58-8D71D679F243}" destId="{6D6DD08C-A934-4BC7-9027-C329071F141F}" srcOrd="0" destOrd="0" presId="urn:microsoft.com/office/officeart/2005/8/layout/vList5"/>
    <dgm:cxn modelId="{0E95FEAC-FF80-41A7-935A-4D5EB075B3D1}" type="presParOf" srcId="{9787F481-B501-40D1-8D58-8D71D679F243}" destId="{E6BDD221-5BFB-4283-B645-B2831C693023}" srcOrd="1" destOrd="0" presId="urn:microsoft.com/office/officeart/2005/8/layout/vList5"/>
    <dgm:cxn modelId="{0B19B045-774E-4F0B-9125-92E35C70C2C6}" type="presParOf" srcId="{2ED61BC2-78A7-4906-B8E1-2F395BBE6F46}" destId="{37940B99-303E-470F-A154-FD26A7CFE855}" srcOrd="5" destOrd="0" presId="urn:microsoft.com/office/officeart/2005/8/layout/vList5"/>
    <dgm:cxn modelId="{93FE78B1-F2D6-4539-9CCA-F31CEF43BB33}" type="presParOf" srcId="{2ED61BC2-78A7-4906-B8E1-2F395BBE6F46}" destId="{2CAE5C1A-7721-48EE-A75E-75F2047CC60A}" srcOrd="6" destOrd="0" presId="urn:microsoft.com/office/officeart/2005/8/layout/vList5"/>
    <dgm:cxn modelId="{A3334466-B1B0-4D7A-A19C-B8CC0FFBCF59}" type="presParOf" srcId="{2CAE5C1A-7721-48EE-A75E-75F2047CC60A}" destId="{B4043E51-AB01-4AB9-913F-17AB767F9E14}" srcOrd="0" destOrd="0" presId="urn:microsoft.com/office/officeart/2005/8/layout/vList5"/>
    <dgm:cxn modelId="{849DF100-7ECF-4B21-B177-5528E88FE7ED}" type="presParOf" srcId="{2CAE5C1A-7721-48EE-A75E-75F2047CC60A}" destId="{9AAEE371-AB90-4665-B1B5-180A380C9C9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3838C-068E-4C46-8A70-721301092B93}">
      <dsp:nvSpPr>
        <dsp:cNvPr id="0" name=""/>
        <dsp:cNvSpPr/>
      </dsp:nvSpPr>
      <dsp:spPr>
        <a:xfrm>
          <a:off x="4303589" y="726842"/>
          <a:ext cx="3362651" cy="291800"/>
        </a:xfrm>
        <a:custGeom>
          <a:avLst/>
          <a:gdLst/>
          <a:ahLst/>
          <a:cxnLst/>
          <a:rect l="0" t="0" r="0" b="0"/>
          <a:pathLst>
            <a:path>
              <a:moveTo>
                <a:pt x="0" y="0"/>
              </a:moveTo>
              <a:lnTo>
                <a:pt x="0" y="145900"/>
              </a:lnTo>
              <a:lnTo>
                <a:pt x="3362651" y="145900"/>
              </a:lnTo>
              <a:lnTo>
                <a:pt x="3362651" y="291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D48223-2B56-4FDC-B4B9-235EEBC955BB}">
      <dsp:nvSpPr>
        <dsp:cNvPr id="0" name=""/>
        <dsp:cNvSpPr/>
      </dsp:nvSpPr>
      <dsp:spPr>
        <a:xfrm>
          <a:off x="4303589" y="726842"/>
          <a:ext cx="1681325" cy="291800"/>
        </a:xfrm>
        <a:custGeom>
          <a:avLst/>
          <a:gdLst/>
          <a:ahLst/>
          <a:cxnLst/>
          <a:rect l="0" t="0" r="0" b="0"/>
          <a:pathLst>
            <a:path>
              <a:moveTo>
                <a:pt x="0" y="0"/>
              </a:moveTo>
              <a:lnTo>
                <a:pt x="0" y="145900"/>
              </a:lnTo>
              <a:lnTo>
                <a:pt x="1681325" y="145900"/>
              </a:lnTo>
              <a:lnTo>
                <a:pt x="1681325" y="291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C7C6EF-6D21-4B97-B266-B3BB6F291583}">
      <dsp:nvSpPr>
        <dsp:cNvPr id="0" name=""/>
        <dsp:cNvSpPr/>
      </dsp:nvSpPr>
      <dsp:spPr>
        <a:xfrm>
          <a:off x="4257869" y="726842"/>
          <a:ext cx="91440" cy="291800"/>
        </a:xfrm>
        <a:custGeom>
          <a:avLst/>
          <a:gdLst/>
          <a:ahLst/>
          <a:cxnLst/>
          <a:rect l="0" t="0" r="0" b="0"/>
          <a:pathLst>
            <a:path>
              <a:moveTo>
                <a:pt x="45720" y="0"/>
              </a:moveTo>
              <a:lnTo>
                <a:pt x="45720" y="291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CBCDF1-FE68-4906-926C-24302124ADC6}">
      <dsp:nvSpPr>
        <dsp:cNvPr id="0" name=""/>
        <dsp:cNvSpPr/>
      </dsp:nvSpPr>
      <dsp:spPr>
        <a:xfrm>
          <a:off x="2622263" y="726842"/>
          <a:ext cx="1681325" cy="291800"/>
        </a:xfrm>
        <a:custGeom>
          <a:avLst/>
          <a:gdLst/>
          <a:ahLst/>
          <a:cxnLst/>
          <a:rect l="0" t="0" r="0" b="0"/>
          <a:pathLst>
            <a:path>
              <a:moveTo>
                <a:pt x="1681325" y="0"/>
              </a:moveTo>
              <a:lnTo>
                <a:pt x="1681325" y="145900"/>
              </a:lnTo>
              <a:lnTo>
                <a:pt x="0" y="145900"/>
              </a:lnTo>
              <a:lnTo>
                <a:pt x="0" y="291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DDC2B2-BAF4-42B9-9BF8-32A627CD9E5E}">
      <dsp:nvSpPr>
        <dsp:cNvPr id="0" name=""/>
        <dsp:cNvSpPr/>
      </dsp:nvSpPr>
      <dsp:spPr>
        <a:xfrm>
          <a:off x="940937" y="726842"/>
          <a:ext cx="3362651" cy="291800"/>
        </a:xfrm>
        <a:custGeom>
          <a:avLst/>
          <a:gdLst/>
          <a:ahLst/>
          <a:cxnLst/>
          <a:rect l="0" t="0" r="0" b="0"/>
          <a:pathLst>
            <a:path>
              <a:moveTo>
                <a:pt x="3362651" y="0"/>
              </a:moveTo>
              <a:lnTo>
                <a:pt x="3362651" y="145900"/>
              </a:lnTo>
              <a:lnTo>
                <a:pt x="0" y="145900"/>
              </a:lnTo>
              <a:lnTo>
                <a:pt x="0" y="291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5C2F54-9115-404E-8D35-7F42D511DC7C}">
      <dsp:nvSpPr>
        <dsp:cNvPr id="0" name=""/>
        <dsp:cNvSpPr/>
      </dsp:nvSpPr>
      <dsp:spPr>
        <a:xfrm>
          <a:off x="2969012" y="704"/>
          <a:ext cx="2669153" cy="726138"/>
        </a:xfrm>
        <a:prstGeom prst="rect">
          <a:avLst/>
        </a:prstGeom>
        <a:solidFill>
          <a:srgbClr val="2431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180000" lvl="0" algn="l" defTabSz="533400" rtl="0">
            <a:lnSpc>
              <a:spcPct val="114000"/>
            </a:lnSpc>
            <a:spcBef>
              <a:spcPct val="0"/>
            </a:spcBef>
            <a:spcAft>
              <a:spcPts val="1200"/>
            </a:spcAft>
          </a:pPr>
          <a:r>
            <a:rPr lang="en-IE" sz="1200" kern="1200" dirty="0" smtClean="0">
              <a:latin typeface="Tahoma" panose="020B0604030504040204" pitchFamily="34" charset="0"/>
              <a:ea typeface="Tahoma" panose="020B0604030504040204" pitchFamily="34" charset="0"/>
              <a:cs typeface="Tahoma" panose="020B0604030504040204" pitchFamily="34" charset="0"/>
            </a:rPr>
            <a:t>National Care </a:t>
          </a:r>
          <a:br>
            <a:rPr lang="en-IE" sz="1200" kern="1200" dirty="0" smtClean="0">
              <a:latin typeface="Tahoma" panose="020B0604030504040204" pitchFamily="34" charset="0"/>
              <a:ea typeface="Tahoma" panose="020B0604030504040204" pitchFamily="34" charset="0"/>
              <a:cs typeface="Tahoma" panose="020B0604030504040204" pitchFamily="34" charset="0"/>
            </a:rPr>
          </a:br>
          <a:r>
            <a:rPr lang="en-IE" sz="1200" kern="1200" dirty="0" smtClean="0">
              <a:latin typeface="Tahoma" panose="020B0604030504040204" pitchFamily="34" charset="0"/>
              <a:ea typeface="Tahoma" panose="020B0604030504040204" pitchFamily="34" charset="0"/>
              <a:cs typeface="Tahoma" panose="020B0604030504040204" pitchFamily="34" charset="0"/>
            </a:rPr>
            <a:t>Experience </a:t>
          </a:r>
          <a:br>
            <a:rPr lang="en-IE" sz="1200" kern="1200" dirty="0" smtClean="0">
              <a:latin typeface="Tahoma" panose="020B0604030504040204" pitchFamily="34" charset="0"/>
              <a:ea typeface="Tahoma" panose="020B0604030504040204" pitchFamily="34" charset="0"/>
              <a:cs typeface="Tahoma" panose="020B0604030504040204" pitchFamily="34" charset="0"/>
            </a:rPr>
          </a:br>
          <a:r>
            <a:rPr lang="en-IE" sz="1200" kern="1200" dirty="0" smtClean="0">
              <a:latin typeface="Tahoma" panose="020B0604030504040204" pitchFamily="34" charset="0"/>
              <a:ea typeface="Tahoma" panose="020B0604030504040204" pitchFamily="34" charset="0"/>
              <a:cs typeface="Tahoma" panose="020B0604030504040204" pitchFamily="34" charset="0"/>
            </a:rPr>
            <a:t>Programme</a:t>
          </a:r>
          <a:endParaRPr lang="en-IE" sz="1200" kern="1200" dirty="0">
            <a:latin typeface="Tahoma" panose="020B0604030504040204" pitchFamily="34" charset="0"/>
            <a:ea typeface="Tahoma" panose="020B0604030504040204" pitchFamily="34" charset="0"/>
            <a:cs typeface="Tahoma" panose="020B0604030504040204" pitchFamily="34" charset="0"/>
          </a:endParaRPr>
        </a:p>
      </dsp:txBody>
      <dsp:txXfrm>
        <a:off x="2969012" y="704"/>
        <a:ext cx="2669153" cy="726138"/>
      </dsp:txXfrm>
    </dsp:sp>
    <dsp:sp modelId="{BA17AD85-5529-47E8-81F0-E73BDE2A924A}">
      <dsp:nvSpPr>
        <dsp:cNvPr id="0" name=""/>
        <dsp:cNvSpPr/>
      </dsp:nvSpPr>
      <dsp:spPr>
        <a:xfrm>
          <a:off x="246174" y="1018642"/>
          <a:ext cx="1389525" cy="694762"/>
        </a:xfrm>
        <a:prstGeom prst="rect">
          <a:avLst/>
        </a:prstGeom>
        <a:solidFill>
          <a:srgbClr val="39819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IE" sz="1200" b="0" kern="1200" dirty="0" smtClean="0">
              <a:latin typeface="Tahoma" panose="020B0604030504040204" pitchFamily="34" charset="0"/>
              <a:ea typeface="Tahoma" panose="020B0604030504040204" pitchFamily="34" charset="0"/>
              <a:cs typeface="Tahoma" panose="020B0604030504040204" pitchFamily="34" charset="0"/>
            </a:rPr>
            <a:t>National Inpatient Experience Survey </a:t>
          </a:r>
          <a:endParaRPr lang="en-IE" sz="1200" b="0" kern="1200" dirty="0">
            <a:latin typeface="Tahoma" panose="020B0604030504040204" pitchFamily="34" charset="0"/>
            <a:ea typeface="Tahoma" panose="020B0604030504040204" pitchFamily="34" charset="0"/>
            <a:cs typeface="Tahoma" panose="020B0604030504040204" pitchFamily="34" charset="0"/>
          </a:endParaRPr>
        </a:p>
      </dsp:txBody>
      <dsp:txXfrm>
        <a:off x="246174" y="1018642"/>
        <a:ext cx="1389525" cy="694762"/>
      </dsp:txXfrm>
    </dsp:sp>
    <dsp:sp modelId="{D4B1702B-0C16-4F0A-9A9D-C27D272BD18E}">
      <dsp:nvSpPr>
        <dsp:cNvPr id="0" name=""/>
        <dsp:cNvSpPr/>
      </dsp:nvSpPr>
      <dsp:spPr>
        <a:xfrm>
          <a:off x="1927500" y="1018642"/>
          <a:ext cx="1389525" cy="694762"/>
        </a:xfrm>
        <a:prstGeom prst="rect">
          <a:avLst/>
        </a:prstGeom>
        <a:solidFill>
          <a:srgbClr val="592C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IE" sz="1200" b="0" kern="1200" dirty="0" smtClean="0">
              <a:latin typeface="Tahoma" panose="020B0604030504040204" pitchFamily="34" charset="0"/>
              <a:ea typeface="Tahoma" panose="020B0604030504040204" pitchFamily="34" charset="0"/>
              <a:cs typeface="Tahoma" panose="020B0604030504040204" pitchFamily="34" charset="0"/>
            </a:rPr>
            <a:t>National Maternity Experience Survey </a:t>
          </a:r>
          <a:endParaRPr lang="en-IE" sz="1200" b="0" kern="1200" dirty="0">
            <a:latin typeface="Tahoma" panose="020B0604030504040204" pitchFamily="34" charset="0"/>
            <a:ea typeface="Tahoma" panose="020B0604030504040204" pitchFamily="34" charset="0"/>
            <a:cs typeface="Tahoma" panose="020B0604030504040204" pitchFamily="34" charset="0"/>
          </a:endParaRPr>
        </a:p>
      </dsp:txBody>
      <dsp:txXfrm>
        <a:off x="1927500" y="1018642"/>
        <a:ext cx="1389525" cy="694762"/>
      </dsp:txXfrm>
    </dsp:sp>
    <dsp:sp modelId="{C5888468-3002-4EC6-92FB-470486DEE98E}">
      <dsp:nvSpPr>
        <dsp:cNvPr id="0" name=""/>
        <dsp:cNvSpPr/>
      </dsp:nvSpPr>
      <dsp:spPr>
        <a:xfrm>
          <a:off x="3608826" y="1018642"/>
          <a:ext cx="1389525" cy="694762"/>
        </a:xfrm>
        <a:prstGeom prst="rect">
          <a:avLst/>
        </a:prstGeom>
        <a:solidFill>
          <a:srgbClr val="3179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IE" sz="1200" b="0" kern="1200" dirty="0" smtClean="0">
              <a:latin typeface="Tahoma" panose="020B0604030504040204" pitchFamily="34" charset="0"/>
              <a:ea typeface="Tahoma" panose="020B0604030504040204" pitchFamily="34" charset="0"/>
              <a:cs typeface="Tahoma" panose="020B0604030504040204" pitchFamily="34" charset="0"/>
            </a:rPr>
            <a:t>National Maternity Bereavement Experience Survey</a:t>
          </a:r>
          <a:endParaRPr lang="en-IE" sz="1200" b="0" kern="1200" dirty="0">
            <a:latin typeface="Tahoma" panose="020B0604030504040204" pitchFamily="34" charset="0"/>
            <a:ea typeface="Tahoma" panose="020B0604030504040204" pitchFamily="34" charset="0"/>
            <a:cs typeface="Tahoma" panose="020B0604030504040204" pitchFamily="34" charset="0"/>
          </a:endParaRPr>
        </a:p>
      </dsp:txBody>
      <dsp:txXfrm>
        <a:off x="3608826" y="1018642"/>
        <a:ext cx="1389525" cy="694762"/>
      </dsp:txXfrm>
    </dsp:sp>
    <dsp:sp modelId="{C058F686-6231-460E-8B7E-167B0961373C}">
      <dsp:nvSpPr>
        <dsp:cNvPr id="0" name=""/>
        <dsp:cNvSpPr/>
      </dsp:nvSpPr>
      <dsp:spPr>
        <a:xfrm>
          <a:off x="5290152" y="1018642"/>
          <a:ext cx="1389525" cy="694762"/>
        </a:xfrm>
        <a:prstGeom prst="rect">
          <a:avLst/>
        </a:prstGeom>
        <a:solidFill>
          <a:srgbClr val="2342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IE" sz="1200" b="0" kern="1200" dirty="0" smtClean="0">
              <a:latin typeface="Tahoma" panose="020B0604030504040204" pitchFamily="34" charset="0"/>
              <a:ea typeface="Tahoma" panose="020B0604030504040204" pitchFamily="34" charset="0"/>
              <a:cs typeface="Tahoma" panose="020B0604030504040204" pitchFamily="34" charset="0"/>
            </a:rPr>
            <a:t>National Nursing Home Survey</a:t>
          </a:r>
          <a:endParaRPr lang="en-IE" sz="1200" b="0" kern="1200" dirty="0">
            <a:latin typeface="Tahoma" panose="020B0604030504040204" pitchFamily="34" charset="0"/>
            <a:ea typeface="Tahoma" panose="020B0604030504040204" pitchFamily="34" charset="0"/>
            <a:cs typeface="Tahoma" panose="020B0604030504040204" pitchFamily="34" charset="0"/>
          </a:endParaRPr>
        </a:p>
      </dsp:txBody>
      <dsp:txXfrm>
        <a:off x="5290152" y="1018642"/>
        <a:ext cx="1389525" cy="694762"/>
      </dsp:txXfrm>
    </dsp:sp>
    <dsp:sp modelId="{CB33DEA9-ECF8-410D-8AE8-0F75A9F5D410}">
      <dsp:nvSpPr>
        <dsp:cNvPr id="0" name=""/>
        <dsp:cNvSpPr/>
      </dsp:nvSpPr>
      <dsp:spPr>
        <a:xfrm>
          <a:off x="6971477" y="1018642"/>
          <a:ext cx="1389525" cy="694762"/>
        </a:xfrm>
        <a:prstGeom prst="rect">
          <a:avLst/>
        </a:prstGeom>
        <a:solidFill>
          <a:srgbClr val="392B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IE" sz="1200" b="0" kern="1200" dirty="0" smtClean="0">
              <a:latin typeface="Tahoma" panose="020B0604030504040204" pitchFamily="34" charset="0"/>
              <a:ea typeface="Tahoma" panose="020B0604030504040204" pitchFamily="34" charset="0"/>
              <a:cs typeface="Tahoma" panose="020B0604030504040204" pitchFamily="34" charset="0"/>
            </a:rPr>
            <a:t>National End of Life Survey</a:t>
          </a:r>
          <a:endParaRPr lang="en-IE" sz="1200" b="0" kern="1200" dirty="0">
            <a:latin typeface="Tahoma" panose="020B0604030504040204" pitchFamily="34" charset="0"/>
            <a:ea typeface="Tahoma" panose="020B0604030504040204" pitchFamily="34" charset="0"/>
            <a:cs typeface="Tahoma" panose="020B0604030504040204" pitchFamily="34" charset="0"/>
          </a:endParaRPr>
        </a:p>
      </dsp:txBody>
      <dsp:txXfrm>
        <a:off x="6971477" y="1018642"/>
        <a:ext cx="1389525" cy="6947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0.06068</cdr:x>
      <cdr:y>0.14931</cdr:y>
    </cdr:from>
    <cdr:to>
      <cdr:x>0.32039</cdr:x>
      <cdr:y>0.96181</cdr:y>
    </cdr:to>
    <cdr:sp macro="" textlink="">
      <cdr:nvSpPr>
        <cdr:cNvPr id="3" name="TextBox 2"/>
        <cdr:cNvSpPr txBox="1"/>
      </cdr:nvSpPr>
      <cdr:spPr>
        <a:xfrm xmlns:a="http://schemas.openxmlformats.org/drawingml/2006/main">
          <a:off x="381001" y="655321"/>
          <a:ext cx="1630680" cy="35661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E" sz="1400" dirty="0">
              <a:latin typeface="Tahoma" panose="020B0604030504040204" pitchFamily="34" charset="0"/>
              <a:ea typeface="Tahoma" panose="020B0604030504040204" pitchFamily="34" charset="0"/>
              <a:cs typeface="Tahoma" panose="020B0604030504040204" pitchFamily="34" charset="0"/>
            </a:rPr>
            <a:t>Admissions</a:t>
          </a:r>
        </a:p>
        <a:p xmlns:a="http://schemas.openxmlformats.org/drawingml/2006/main">
          <a:endParaRPr lang="en-IE" sz="1800" dirty="0">
            <a:latin typeface="Tahoma" panose="020B0604030504040204" pitchFamily="34" charset="0"/>
            <a:ea typeface="Tahoma" panose="020B0604030504040204" pitchFamily="34" charset="0"/>
            <a:cs typeface="Tahoma" panose="020B0604030504040204" pitchFamily="34" charset="0"/>
          </a:endParaRPr>
        </a:p>
        <a:p xmlns:a="http://schemas.openxmlformats.org/drawingml/2006/main">
          <a:r>
            <a:rPr lang="en-IE" sz="1400" dirty="0">
              <a:latin typeface="Tahoma" panose="020B0604030504040204" pitchFamily="34" charset="0"/>
              <a:ea typeface="Tahoma" panose="020B0604030504040204" pitchFamily="34" charset="0"/>
              <a:cs typeface="Tahoma" panose="020B0604030504040204" pitchFamily="34" charset="0"/>
            </a:rPr>
            <a:t>Care</a:t>
          </a:r>
          <a:r>
            <a:rPr lang="en-IE" sz="1400" baseline="0" dirty="0">
              <a:latin typeface="Tahoma" panose="020B0604030504040204" pitchFamily="34" charset="0"/>
              <a:ea typeface="Tahoma" panose="020B0604030504040204" pitchFamily="34" charset="0"/>
              <a:cs typeface="Tahoma" panose="020B0604030504040204" pitchFamily="34" charset="0"/>
            </a:rPr>
            <a:t> on the </a:t>
          </a:r>
          <a:r>
            <a:rPr lang="en-IE" sz="1400" baseline="0" dirty="0" smtClean="0">
              <a:latin typeface="Tahoma" panose="020B0604030504040204" pitchFamily="34" charset="0"/>
              <a:ea typeface="Tahoma" panose="020B0604030504040204" pitchFamily="34" charset="0"/>
              <a:cs typeface="Tahoma" panose="020B0604030504040204" pitchFamily="34" charset="0"/>
            </a:rPr>
            <a:t/>
          </a:r>
          <a:br>
            <a:rPr lang="en-IE" sz="1400" baseline="0" dirty="0" smtClean="0">
              <a:latin typeface="Tahoma" panose="020B0604030504040204" pitchFamily="34" charset="0"/>
              <a:ea typeface="Tahoma" panose="020B0604030504040204" pitchFamily="34" charset="0"/>
              <a:cs typeface="Tahoma" panose="020B0604030504040204" pitchFamily="34" charset="0"/>
            </a:rPr>
          </a:br>
          <a:r>
            <a:rPr lang="en-IE" sz="1400" baseline="0" dirty="0" smtClean="0">
              <a:latin typeface="Tahoma" panose="020B0604030504040204" pitchFamily="34" charset="0"/>
              <a:ea typeface="Tahoma" panose="020B0604030504040204" pitchFamily="34" charset="0"/>
              <a:cs typeface="Tahoma" panose="020B0604030504040204" pitchFamily="34" charset="0"/>
            </a:rPr>
            <a:t>ward</a:t>
          </a:r>
          <a:endParaRPr lang="en-IE" sz="1400" baseline="0" dirty="0">
            <a:latin typeface="Tahoma" panose="020B0604030504040204" pitchFamily="34" charset="0"/>
            <a:ea typeface="Tahoma" panose="020B0604030504040204" pitchFamily="34" charset="0"/>
            <a:cs typeface="Tahoma" panose="020B0604030504040204" pitchFamily="34" charset="0"/>
          </a:endParaRPr>
        </a:p>
        <a:p xmlns:a="http://schemas.openxmlformats.org/drawingml/2006/main">
          <a:endParaRPr lang="en-IE" sz="1400" baseline="0" dirty="0">
            <a:latin typeface="Tahoma" panose="020B0604030504040204" pitchFamily="34" charset="0"/>
            <a:ea typeface="Tahoma" panose="020B0604030504040204" pitchFamily="34" charset="0"/>
            <a:cs typeface="Tahoma" panose="020B0604030504040204" pitchFamily="34" charset="0"/>
          </a:endParaRPr>
        </a:p>
        <a:p xmlns:a="http://schemas.openxmlformats.org/drawingml/2006/main">
          <a:r>
            <a:rPr lang="en-IE" sz="1400" baseline="0" dirty="0">
              <a:latin typeface="Tahoma" panose="020B0604030504040204" pitchFamily="34" charset="0"/>
              <a:ea typeface="Tahoma" panose="020B0604030504040204" pitchFamily="34" charset="0"/>
              <a:cs typeface="Tahoma" panose="020B0604030504040204" pitchFamily="34" charset="0"/>
            </a:rPr>
            <a:t>Examinations, diagnosis and treatment</a:t>
          </a:r>
        </a:p>
        <a:p xmlns:a="http://schemas.openxmlformats.org/drawingml/2006/main">
          <a:endParaRPr lang="en-IE" sz="2000" baseline="0" dirty="0">
            <a:latin typeface="Tahoma" panose="020B0604030504040204" pitchFamily="34" charset="0"/>
            <a:ea typeface="Tahoma" panose="020B0604030504040204" pitchFamily="34" charset="0"/>
            <a:cs typeface="Tahoma" panose="020B0604030504040204" pitchFamily="34" charset="0"/>
          </a:endParaRPr>
        </a:p>
        <a:p xmlns:a="http://schemas.openxmlformats.org/drawingml/2006/main">
          <a:r>
            <a:rPr lang="en-IE" sz="1400" baseline="0" dirty="0">
              <a:latin typeface="Tahoma" panose="020B0604030504040204" pitchFamily="34" charset="0"/>
              <a:ea typeface="Tahoma" panose="020B0604030504040204" pitchFamily="34" charset="0"/>
              <a:cs typeface="Tahoma" panose="020B0604030504040204" pitchFamily="34" charset="0"/>
            </a:rPr>
            <a:t>Discharge or transfer</a:t>
          </a:r>
        </a:p>
        <a:p xmlns:a="http://schemas.openxmlformats.org/drawingml/2006/main">
          <a:endParaRPr lang="en-IE" sz="1800" baseline="0" dirty="0">
            <a:latin typeface="Tahoma" panose="020B0604030504040204" pitchFamily="34" charset="0"/>
            <a:ea typeface="Tahoma" panose="020B0604030504040204" pitchFamily="34" charset="0"/>
            <a:cs typeface="Tahoma" panose="020B0604030504040204" pitchFamily="34" charset="0"/>
          </a:endParaRPr>
        </a:p>
        <a:p xmlns:a="http://schemas.openxmlformats.org/drawingml/2006/main">
          <a:r>
            <a:rPr lang="en-IE" sz="1400" baseline="0" dirty="0">
              <a:latin typeface="Tahoma" panose="020B0604030504040204" pitchFamily="34" charset="0"/>
              <a:ea typeface="Tahoma" panose="020B0604030504040204" pitchFamily="34" charset="0"/>
              <a:cs typeface="Tahoma" panose="020B0604030504040204" pitchFamily="34" charset="0"/>
            </a:rPr>
            <a:t>Overall </a:t>
          </a:r>
          <a:r>
            <a:rPr lang="en-IE" sz="1400" baseline="0" dirty="0" smtClean="0">
              <a:latin typeface="Tahoma" panose="020B0604030504040204" pitchFamily="34" charset="0"/>
              <a:ea typeface="Tahoma" panose="020B0604030504040204" pitchFamily="34" charset="0"/>
              <a:cs typeface="Tahoma" panose="020B0604030504040204" pitchFamily="34" charset="0"/>
            </a:rPr>
            <a:t/>
          </a:r>
          <a:br>
            <a:rPr lang="en-IE" sz="1400" baseline="0" dirty="0" smtClean="0">
              <a:latin typeface="Tahoma" panose="020B0604030504040204" pitchFamily="34" charset="0"/>
              <a:ea typeface="Tahoma" panose="020B0604030504040204" pitchFamily="34" charset="0"/>
              <a:cs typeface="Tahoma" panose="020B0604030504040204" pitchFamily="34" charset="0"/>
            </a:rPr>
          </a:br>
          <a:r>
            <a:rPr lang="en-IE" sz="1400" baseline="0" dirty="0" smtClean="0">
              <a:latin typeface="Tahoma" panose="020B0604030504040204" pitchFamily="34" charset="0"/>
              <a:ea typeface="Tahoma" panose="020B0604030504040204" pitchFamily="34" charset="0"/>
              <a:cs typeface="Tahoma" panose="020B0604030504040204" pitchFamily="34" charset="0"/>
            </a:rPr>
            <a:t>experience</a:t>
          </a:r>
          <a:endParaRPr lang="en-IE" sz="1400"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B3B6A-82D3-45B5-8C5C-E57139062A59}" type="datetimeFigureOut">
              <a:rPr lang="en-IE" smtClean="0"/>
              <a:t>08/08/2022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5AA13-0A83-418F-A11B-01B668D7B15D}" type="slidenum">
              <a:rPr lang="en-IE" smtClean="0"/>
              <a:t>‹#›</a:t>
            </a:fld>
            <a:endParaRPr lang="en-IE"/>
          </a:p>
        </p:txBody>
      </p:sp>
    </p:spTree>
    <p:extLst>
      <p:ext uri="{BB962C8B-B14F-4D97-AF65-F5344CB8AC3E}">
        <p14:creationId xmlns:p14="http://schemas.microsoft.com/office/powerpoint/2010/main" val="1351069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solidFill>
                  <a:prstClr val="black"/>
                </a:solidFill>
              </a:rPr>
              <a:pPr/>
              <a:t>15</a:t>
            </a:fld>
            <a:endParaRPr lang="en-IE">
              <a:solidFill>
                <a:prstClr val="black"/>
              </a:solidFill>
            </a:endParaRPr>
          </a:p>
        </p:txBody>
      </p:sp>
    </p:spTree>
    <p:extLst>
      <p:ext uri="{BB962C8B-B14F-4D97-AF65-F5344CB8AC3E}">
        <p14:creationId xmlns:p14="http://schemas.microsoft.com/office/powerpoint/2010/main" val="4162767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31</a:t>
            </a:fld>
            <a:endParaRPr lang="en-IE"/>
          </a:p>
        </p:txBody>
      </p:sp>
    </p:spTree>
    <p:extLst>
      <p:ext uri="{BB962C8B-B14F-4D97-AF65-F5344CB8AC3E}">
        <p14:creationId xmlns:p14="http://schemas.microsoft.com/office/powerpoint/2010/main" val="406729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32</a:t>
            </a:fld>
            <a:endParaRPr lang="en-IE"/>
          </a:p>
        </p:txBody>
      </p:sp>
    </p:spTree>
    <p:extLst>
      <p:ext uri="{BB962C8B-B14F-4D97-AF65-F5344CB8AC3E}">
        <p14:creationId xmlns:p14="http://schemas.microsoft.com/office/powerpoint/2010/main" val="6141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33</a:t>
            </a:fld>
            <a:endParaRPr lang="en-IE"/>
          </a:p>
        </p:txBody>
      </p:sp>
    </p:spTree>
    <p:extLst>
      <p:ext uri="{BB962C8B-B14F-4D97-AF65-F5344CB8AC3E}">
        <p14:creationId xmlns:p14="http://schemas.microsoft.com/office/powerpoint/2010/main" val="3124444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35</a:t>
            </a:fld>
            <a:endParaRPr lang="en-IE"/>
          </a:p>
        </p:txBody>
      </p:sp>
    </p:spTree>
    <p:extLst>
      <p:ext uri="{BB962C8B-B14F-4D97-AF65-F5344CB8AC3E}">
        <p14:creationId xmlns:p14="http://schemas.microsoft.com/office/powerpoint/2010/main" val="2288125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37</a:t>
            </a:fld>
            <a:endParaRPr lang="en-IE"/>
          </a:p>
        </p:txBody>
      </p:sp>
    </p:spTree>
    <p:extLst>
      <p:ext uri="{BB962C8B-B14F-4D97-AF65-F5344CB8AC3E}">
        <p14:creationId xmlns:p14="http://schemas.microsoft.com/office/powerpoint/2010/main" val="383647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38</a:t>
            </a:fld>
            <a:endParaRPr lang="en-IE"/>
          </a:p>
        </p:txBody>
      </p:sp>
    </p:spTree>
    <p:extLst>
      <p:ext uri="{BB962C8B-B14F-4D97-AF65-F5344CB8AC3E}">
        <p14:creationId xmlns:p14="http://schemas.microsoft.com/office/powerpoint/2010/main" val="941479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39</a:t>
            </a:fld>
            <a:endParaRPr lang="en-IE"/>
          </a:p>
        </p:txBody>
      </p:sp>
    </p:spTree>
    <p:extLst>
      <p:ext uri="{BB962C8B-B14F-4D97-AF65-F5344CB8AC3E}">
        <p14:creationId xmlns:p14="http://schemas.microsoft.com/office/powerpoint/2010/main" val="3123360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40</a:t>
            </a:fld>
            <a:endParaRPr lang="en-IE"/>
          </a:p>
        </p:txBody>
      </p:sp>
    </p:spTree>
    <p:extLst>
      <p:ext uri="{BB962C8B-B14F-4D97-AF65-F5344CB8AC3E}">
        <p14:creationId xmlns:p14="http://schemas.microsoft.com/office/powerpoint/2010/main" val="2488173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41</a:t>
            </a:fld>
            <a:endParaRPr lang="en-IE"/>
          </a:p>
        </p:txBody>
      </p:sp>
    </p:spTree>
    <p:extLst>
      <p:ext uri="{BB962C8B-B14F-4D97-AF65-F5344CB8AC3E}">
        <p14:creationId xmlns:p14="http://schemas.microsoft.com/office/powerpoint/2010/main" val="356114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42</a:t>
            </a:fld>
            <a:endParaRPr lang="en-IE"/>
          </a:p>
        </p:txBody>
      </p:sp>
    </p:spTree>
    <p:extLst>
      <p:ext uri="{BB962C8B-B14F-4D97-AF65-F5344CB8AC3E}">
        <p14:creationId xmlns:p14="http://schemas.microsoft.com/office/powerpoint/2010/main" val="895111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solidFill>
                  <a:prstClr val="black"/>
                </a:solidFill>
              </a:rPr>
              <a:pPr/>
              <a:t>16</a:t>
            </a:fld>
            <a:endParaRPr lang="en-IE">
              <a:solidFill>
                <a:prstClr val="black"/>
              </a:solidFill>
            </a:endParaRPr>
          </a:p>
        </p:txBody>
      </p:sp>
    </p:spTree>
    <p:extLst>
      <p:ext uri="{BB962C8B-B14F-4D97-AF65-F5344CB8AC3E}">
        <p14:creationId xmlns:p14="http://schemas.microsoft.com/office/powerpoint/2010/main" val="969299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solidFill>
                  <a:prstClr val="black"/>
                </a:solidFill>
              </a:rPr>
              <a:pPr/>
              <a:t>43</a:t>
            </a:fld>
            <a:endParaRPr lang="en-IE">
              <a:solidFill>
                <a:prstClr val="black"/>
              </a:solidFill>
            </a:endParaRPr>
          </a:p>
        </p:txBody>
      </p:sp>
    </p:spTree>
    <p:extLst>
      <p:ext uri="{BB962C8B-B14F-4D97-AF65-F5344CB8AC3E}">
        <p14:creationId xmlns:p14="http://schemas.microsoft.com/office/powerpoint/2010/main" val="3067806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solidFill>
                  <a:prstClr val="black"/>
                </a:solidFill>
              </a:rPr>
              <a:pPr/>
              <a:t>45</a:t>
            </a:fld>
            <a:endParaRPr lang="en-IE">
              <a:solidFill>
                <a:prstClr val="black"/>
              </a:solidFill>
            </a:endParaRPr>
          </a:p>
        </p:txBody>
      </p:sp>
    </p:spTree>
    <p:extLst>
      <p:ext uri="{BB962C8B-B14F-4D97-AF65-F5344CB8AC3E}">
        <p14:creationId xmlns:p14="http://schemas.microsoft.com/office/powerpoint/2010/main" val="428255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48</a:t>
            </a:fld>
            <a:endParaRPr lang="en-IE"/>
          </a:p>
        </p:txBody>
      </p:sp>
    </p:spTree>
    <p:extLst>
      <p:ext uri="{BB962C8B-B14F-4D97-AF65-F5344CB8AC3E}">
        <p14:creationId xmlns:p14="http://schemas.microsoft.com/office/powerpoint/2010/main" val="3117643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49</a:t>
            </a:fld>
            <a:endParaRPr lang="en-IE"/>
          </a:p>
        </p:txBody>
      </p:sp>
    </p:spTree>
    <p:extLst>
      <p:ext uri="{BB962C8B-B14F-4D97-AF65-F5344CB8AC3E}">
        <p14:creationId xmlns:p14="http://schemas.microsoft.com/office/powerpoint/2010/main" val="1591191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50</a:t>
            </a:fld>
            <a:endParaRPr lang="en-IE"/>
          </a:p>
        </p:txBody>
      </p:sp>
    </p:spTree>
    <p:extLst>
      <p:ext uri="{BB962C8B-B14F-4D97-AF65-F5344CB8AC3E}">
        <p14:creationId xmlns:p14="http://schemas.microsoft.com/office/powerpoint/2010/main" val="3842002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51</a:t>
            </a:fld>
            <a:endParaRPr lang="en-IE"/>
          </a:p>
        </p:txBody>
      </p:sp>
    </p:spTree>
    <p:extLst>
      <p:ext uri="{BB962C8B-B14F-4D97-AF65-F5344CB8AC3E}">
        <p14:creationId xmlns:p14="http://schemas.microsoft.com/office/powerpoint/2010/main" val="93695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53</a:t>
            </a:fld>
            <a:endParaRPr lang="en-IE"/>
          </a:p>
        </p:txBody>
      </p:sp>
    </p:spTree>
    <p:extLst>
      <p:ext uri="{BB962C8B-B14F-4D97-AF65-F5344CB8AC3E}">
        <p14:creationId xmlns:p14="http://schemas.microsoft.com/office/powerpoint/2010/main" val="131355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54</a:t>
            </a:fld>
            <a:endParaRPr lang="en-IE"/>
          </a:p>
        </p:txBody>
      </p:sp>
    </p:spTree>
    <p:extLst>
      <p:ext uri="{BB962C8B-B14F-4D97-AF65-F5344CB8AC3E}">
        <p14:creationId xmlns:p14="http://schemas.microsoft.com/office/powerpoint/2010/main" val="3487430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59</a:t>
            </a:fld>
            <a:endParaRPr lang="en-IE"/>
          </a:p>
        </p:txBody>
      </p:sp>
    </p:spTree>
    <p:extLst>
      <p:ext uri="{BB962C8B-B14F-4D97-AF65-F5344CB8AC3E}">
        <p14:creationId xmlns:p14="http://schemas.microsoft.com/office/powerpoint/2010/main" val="4126611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60</a:t>
            </a:fld>
            <a:endParaRPr lang="en-IE"/>
          </a:p>
        </p:txBody>
      </p:sp>
    </p:spTree>
    <p:extLst>
      <p:ext uri="{BB962C8B-B14F-4D97-AF65-F5344CB8AC3E}">
        <p14:creationId xmlns:p14="http://schemas.microsoft.com/office/powerpoint/2010/main" val="2259085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17</a:t>
            </a:fld>
            <a:endParaRPr lang="en-IE"/>
          </a:p>
        </p:txBody>
      </p:sp>
    </p:spTree>
    <p:extLst>
      <p:ext uri="{BB962C8B-B14F-4D97-AF65-F5344CB8AC3E}">
        <p14:creationId xmlns:p14="http://schemas.microsoft.com/office/powerpoint/2010/main" val="894286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63</a:t>
            </a:fld>
            <a:endParaRPr lang="en-IE"/>
          </a:p>
        </p:txBody>
      </p:sp>
    </p:spTree>
    <p:extLst>
      <p:ext uri="{BB962C8B-B14F-4D97-AF65-F5344CB8AC3E}">
        <p14:creationId xmlns:p14="http://schemas.microsoft.com/office/powerpoint/2010/main" val="2825584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64</a:t>
            </a:fld>
            <a:endParaRPr lang="en-IE"/>
          </a:p>
        </p:txBody>
      </p:sp>
    </p:spTree>
    <p:extLst>
      <p:ext uri="{BB962C8B-B14F-4D97-AF65-F5344CB8AC3E}">
        <p14:creationId xmlns:p14="http://schemas.microsoft.com/office/powerpoint/2010/main" val="1481549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67</a:t>
            </a:fld>
            <a:endParaRPr lang="en-IE"/>
          </a:p>
        </p:txBody>
      </p:sp>
    </p:spTree>
    <p:extLst>
      <p:ext uri="{BB962C8B-B14F-4D97-AF65-F5344CB8AC3E}">
        <p14:creationId xmlns:p14="http://schemas.microsoft.com/office/powerpoint/2010/main" val="3921111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9205A5-73B9-44BC-ADA9-F81DBE3F3D71}" type="slidenum">
              <a:rPr lang="en-IE" smtClean="0">
                <a:solidFill>
                  <a:prstClr val="black"/>
                </a:solidFill>
              </a:rPr>
              <a:pPr/>
              <a:t>71</a:t>
            </a:fld>
            <a:endParaRPr lang="en-IE">
              <a:solidFill>
                <a:prstClr val="black"/>
              </a:solidFill>
            </a:endParaRPr>
          </a:p>
        </p:txBody>
      </p:sp>
    </p:spTree>
    <p:extLst>
      <p:ext uri="{BB962C8B-B14F-4D97-AF65-F5344CB8AC3E}">
        <p14:creationId xmlns:p14="http://schemas.microsoft.com/office/powerpoint/2010/main" val="267282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B09205A5-73B9-44BC-ADA9-F81DBE3F3D71}" type="slidenum">
              <a:rPr lang="en-IE" smtClean="0">
                <a:solidFill>
                  <a:prstClr val="black"/>
                </a:solidFill>
              </a:rPr>
              <a:pPr/>
              <a:t>72</a:t>
            </a:fld>
            <a:endParaRPr lang="en-IE">
              <a:solidFill>
                <a:prstClr val="black"/>
              </a:solidFill>
            </a:endParaRPr>
          </a:p>
        </p:txBody>
      </p:sp>
    </p:spTree>
    <p:extLst>
      <p:ext uri="{BB962C8B-B14F-4D97-AF65-F5344CB8AC3E}">
        <p14:creationId xmlns:p14="http://schemas.microsoft.com/office/powerpoint/2010/main" val="1050280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10"/>
          </p:nvPr>
        </p:nvSpPr>
        <p:spPr/>
        <p:txBody>
          <a:bodyPr/>
          <a:lstStyle/>
          <a:p>
            <a:fld id="{62704FC2-A0F1-4C05-AFB4-D826FF2D1B7D}" type="slidenum">
              <a:rPr lang="en-IE" smtClean="0">
                <a:solidFill>
                  <a:prstClr val="black"/>
                </a:solidFill>
              </a:rPr>
              <a:pPr/>
              <a:t>74</a:t>
            </a:fld>
            <a:endParaRPr lang="en-IE">
              <a:solidFill>
                <a:prstClr val="black"/>
              </a:solidFill>
            </a:endParaRPr>
          </a:p>
        </p:txBody>
      </p:sp>
    </p:spTree>
    <p:extLst>
      <p:ext uri="{BB962C8B-B14F-4D97-AF65-F5344CB8AC3E}">
        <p14:creationId xmlns:p14="http://schemas.microsoft.com/office/powerpoint/2010/main" val="1377373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5D47636-3E8D-4CA5-B6A6-6D74427FB654}" type="slidenum">
              <a:rPr lang="en-IE" smtClean="0">
                <a:solidFill>
                  <a:prstClr val="black"/>
                </a:solidFill>
              </a:rPr>
              <a:pPr/>
              <a:t>77</a:t>
            </a:fld>
            <a:endParaRPr lang="en-IE" dirty="0">
              <a:solidFill>
                <a:prstClr val="black"/>
              </a:solidFill>
            </a:endParaRPr>
          </a:p>
        </p:txBody>
      </p:sp>
    </p:spTree>
    <p:extLst>
      <p:ext uri="{BB962C8B-B14F-4D97-AF65-F5344CB8AC3E}">
        <p14:creationId xmlns:p14="http://schemas.microsoft.com/office/powerpoint/2010/main" val="297365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5D47636-3E8D-4CA5-B6A6-6D74427FB654}" type="slidenum">
              <a:rPr lang="en-IE" smtClean="0">
                <a:solidFill>
                  <a:prstClr val="black"/>
                </a:solidFill>
              </a:rPr>
              <a:pPr/>
              <a:t>78</a:t>
            </a:fld>
            <a:endParaRPr lang="en-IE" dirty="0">
              <a:solidFill>
                <a:prstClr val="black"/>
              </a:solidFill>
            </a:endParaRPr>
          </a:p>
        </p:txBody>
      </p:sp>
    </p:spTree>
    <p:extLst>
      <p:ext uri="{BB962C8B-B14F-4D97-AF65-F5344CB8AC3E}">
        <p14:creationId xmlns:p14="http://schemas.microsoft.com/office/powerpoint/2010/main" val="3256511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solidFill>
                  <a:prstClr val="black"/>
                </a:solidFill>
              </a:rPr>
              <a:pPr/>
              <a:t>83</a:t>
            </a:fld>
            <a:endParaRPr lang="en-IE">
              <a:solidFill>
                <a:prstClr val="black"/>
              </a:solidFill>
            </a:endParaRPr>
          </a:p>
        </p:txBody>
      </p:sp>
    </p:spTree>
    <p:extLst>
      <p:ext uri="{BB962C8B-B14F-4D97-AF65-F5344CB8AC3E}">
        <p14:creationId xmlns:p14="http://schemas.microsoft.com/office/powerpoint/2010/main" val="3623905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84</a:t>
            </a:fld>
            <a:endParaRPr lang="en-IE"/>
          </a:p>
        </p:txBody>
      </p:sp>
    </p:spTree>
    <p:extLst>
      <p:ext uri="{BB962C8B-B14F-4D97-AF65-F5344CB8AC3E}">
        <p14:creationId xmlns:p14="http://schemas.microsoft.com/office/powerpoint/2010/main" val="3604818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20</a:t>
            </a:fld>
            <a:endParaRPr lang="en-IE" dirty="0"/>
          </a:p>
        </p:txBody>
      </p:sp>
    </p:spTree>
    <p:extLst>
      <p:ext uri="{BB962C8B-B14F-4D97-AF65-F5344CB8AC3E}">
        <p14:creationId xmlns:p14="http://schemas.microsoft.com/office/powerpoint/2010/main" val="3620942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85</a:t>
            </a:fld>
            <a:endParaRPr lang="en-IE"/>
          </a:p>
        </p:txBody>
      </p:sp>
    </p:spTree>
    <p:extLst>
      <p:ext uri="{BB962C8B-B14F-4D97-AF65-F5344CB8AC3E}">
        <p14:creationId xmlns:p14="http://schemas.microsoft.com/office/powerpoint/2010/main" val="1057902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t>86</a:t>
            </a:fld>
            <a:endParaRPr lang="en-IE"/>
          </a:p>
        </p:txBody>
      </p:sp>
    </p:spTree>
    <p:extLst>
      <p:ext uri="{BB962C8B-B14F-4D97-AF65-F5344CB8AC3E}">
        <p14:creationId xmlns:p14="http://schemas.microsoft.com/office/powerpoint/2010/main" val="1096272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Based out of the response</a:t>
            </a:r>
            <a:r>
              <a:rPr lang="en-IE" baseline="0" dirty="0" smtClean="0"/>
              <a:t> – each tick box is given </a:t>
            </a:r>
            <a:endParaRPr lang="en-IE" dirty="0" smtClean="0"/>
          </a:p>
          <a:p>
            <a:r>
              <a:rPr lang="en-IE" dirty="0" smtClean="0"/>
              <a:t>No – gets zero – yes </a:t>
            </a:r>
            <a:r>
              <a:rPr lang="en-IE" dirty="0" err="1" smtClean="0"/>
              <a:t>fiently</a:t>
            </a:r>
            <a:r>
              <a:rPr lang="en-IE" dirty="0" smtClean="0"/>
              <a:t> – 9 out 10  - divided </a:t>
            </a:r>
          </a:p>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solidFill>
                  <a:prstClr val="black"/>
                </a:solidFill>
              </a:rPr>
              <a:pPr/>
              <a:t>87</a:t>
            </a:fld>
            <a:endParaRPr lang="en-IE">
              <a:solidFill>
                <a:prstClr val="black"/>
              </a:solidFill>
            </a:endParaRPr>
          </a:p>
        </p:txBody>
      </p:sp>
    </p:spTree>
    <p:extLst>
      <p:ext uri="{BB962C8B-B14F-4D97-AF65-F5344CB8AC3E}">
        <p14:creationId xmlns:p14="http://schemas.microsoft.com/office/powerpoint/2010/main" val="2274265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95</a:t>
            </a:fld>
            <a:endParaRPr lang="en-IE"/>
          </a:p>
        </p:txBody>
      </p:sp>
    </p:spTree>
    <p:extLst>
      <p:ext uri="{BB962C8B-B14F-4D97-AF65-F5344CB8AC3E}">
        <p14:creationId xmlns:p14="http://schemas.microsoft.com/office/powerpoint/2010/main" val="150797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PESTLE – Political, economic,</a:t>
            </a:r>
            <a:r>
              <a:rPr lang="en-US" baseline="0" dirty="0" smtClean="0"/>
              <a:t> social, technological, legal, environmental </a:t>
            </a:r>
          </a:p>
          <a:p>
            <a:endParaRPr lang="en-IE" dirty="0"/>
          </a:p>
        </p:txBody>
      </p:sp>
      <p:sp>
        <p:nvSpPr>
          <p:cNvPr id="4" name="Slide Number Placeholder 3"/>
          <p:cNvSpPr>
            <a:spLocks noGrp="1"/>
          </p:cNvSpPr>
          <p:nvPr>
            <p:ph type="sldNum" sz="quarter" idx="10"/>
          </p:nvPr>
        </p:nvSpPr>
        <p:spPr/>
        <p:txBody>
          <a:bodyPr/>
          <a:lstStyle/>
          <a:p>
            <a:fld id="{32DEDF7F-09E4-4213-B730-8F0FE9F88234}" type="slidenum">
              <a:rPr lang="en-IE" smtClean="0"/>
              <a:t>22</a:t>
            </a:fld>
            <a:endParaRPr lang="en-IE" dirty="0"/>
          </a:p>
        </p:txBody>
      </p:sp>
    </p:spTree>
    <p:extLst>
      <p:ext uri="{BB962C8B-B14F-4D97-AF65-F5344CB8AC3E}">
        <p14:creationId xmlns:p14="http://schemas.microsoft.com/office/powerpoint/2010/main" val="120349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715AA13-0A83-418F-A11B-01B668D7B15D}" type="slidenum">
              <a:rPr lang="en-IE" smtClean="0"/>
              <a:t>23</a:t>
            </a:fld>
            <a:endParaRPr lang="en-IE"/>
          </a:p>
        </p:txBody>
      </p:sp>
    </p:spTree>
    <p:extLst>
      <p:ext uri="{BB962C8B-B14F-4D97-AF65-F5344CB8AC3E}">
        <p14:creationId xmlns:p14="http://schemas.microsoft.com/office/powerpoint/2010/main" val="1464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solidFill>
                  <a:prstClr val="black"/>
                </a:solidFill>
              </a:rPr>
              <a:pPr/>
              <a:t>27</a:t>
            </a:fld>
            <a:endParaRPr lang="en-IE">
              <a:solidFill>
                <a:prstClr val="black"/>
              </a:solidFill>
            </a:endParaRPr>
          </a:p>
        </p:txBody>
      </p:sp>
    </p:spTree>
    <p:extLst>
      <p:ext uri="{BB962C8B-B14F-4D97-AF65-F5344CB8AC3E}">
        <p14:creationId xmlns:p14="http://schemas.microsoft.com/office/powerpoint/2010/main" val="3730406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solidFill>
                  <a:prstClr val="black"/>
                </a:solidFill>
              </a:rPr>
              <a:pPr/>
              <a:t>29</a:t>
            </a:fld>
            <a:endParaRPr lang="en-IE">
              <a:solidFill>
                <a:prstClr val="black"/>
              </a:solidFill>
            </a:endParaRPr>
          </a:p>
        </p:txBody>
      </p:sp>
    </p:spTree>
    <p:extLst>
      <p:ext uri="{BB962C8B-B14F-4D97-AF65-F5344CB8AC3E}">
        <p14:creationId xmlns:p14="http://schemas.microsoft.com/office/powerpoint/2010/main" val="3222438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2F0BF55-3D64-410D-BED4-0F34250A817B}" type="slidenum">
              <a:rPr lang="en-IE" smtClean="0">
                <a:solidFill>
                  <a:prstClr val="black"/>
                </a:solidFill>
              </a:rPr>
              <a:pPr/>
              <a:t>30</a:t>
            </a:fld>
            <a:endParaRPr lang="en-IE">
              <a:solidFill>
                <a:prstClr val="black"/>
              </a:solidFill>
            </a:endParaRPr>
          </a:p>
        </p:txBody>
      </p:sp>
    </p:spTree>
    <p:extLst>
      <p:ext uri="{BB962C8B-B14F-4D97-AF65-F5344CB8AC3E}">
        <p14:creationId xmlns:p14="http://schemas.microsoft.com/office/powerpoint/2010/main" val="3735568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cid:image001.jpg@01D70475.3ACEB8F0" TargetMode="External"/><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1204F362-6420-4571-AC78-44C6309080BB}" type="datetimeFigureOut">
              <a:rPr lang="en-IE" smtClean="0"/>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4CD9268-07DF-4126-963B-B199D6A7F141}" type="slidenum">
              <a:rPr lang="en-IE" smtClean="0"/>
              <a:t>‹#›</a:t>
            </a:fld>
            <a:endParaRPr lang="en-IE"/>
          </a:p>
        </p:txBody>
      </p:sp>
    </p:spTree>
    <p:extLst>
      <p:ext uri="{BB962C8B-B14F-4D97-AF65-F5344CB8AC3E}">
        <p14:creationId xmlns:p14="http://schemas.microsoft.com/office/powerpoint/2010/main" val="2236841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1204F362-6420-4571-AC78-44C6309080BB}" type="datetimeFigureOut">
              <a:rPr lang="en-IE" smtClean="0"/>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4CD9268-07DF-4126-963B-B199D6A7F141}" type="slidenum">
              <a:rPr lang="en-IE" smtClean="0"/>
              <a:t>‹#›</a:t>
            </a:fld>
            <a:endParaRPr lang="en-IE"/>
          </a:p>
        </p:txBody>
      </p:sp>
    </p:spTree>
    <p:extLst>
      <p:ext uri="{BB962C8B-B14F-4D97-AF65-F5344CB8AC3E}">
        <p14:creationId xmlns:p14="http://schemas.microsoft.com/office/powerpoint/2010/main" val="4216154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1204F362-6420-4571-AC78-44C6309080BB}" type="datetimeFigureOut">
              <a:rPr lang="en-IE" smtClean="0"/>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4CD9268-07DF-4126-963B-B199D6A7F141}" type="slidenum">
              <a:rPr lang="en-IE" smtClean="0"/>
              <a:t>‹#›</a:t>
            </a:fld>
            <a:endParaRPr lang="en-IE"/>
          </a:p>
        </p:txBody>
      </p:sp>
    </p:spTree>
    <p:extLst>
      <p:ext uri="{BB962C8B-B14F-4D97-AF65-F5344CB8AC3E}">
        <p14:creationId xmlns:p14="http://schemas.microsoft.com/office/powerpoint/2010/main" val="3163687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219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47472"/>
            <a:ext cx="10972800" cy="1176528"/>
          </a:xfrm>
        </p:spPr>
        <p:txBody>
          <a:bodyPr>
            <a:normAutofit/>
          </a:bodyPr>
          <a:lstStyle>
            <a:lvl1pPr algn="ctr">
              <a:defRPr sz="32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853184"/>
            <a:ext cx="10972800" cy="4623816"/>
          </a:xfrm>
        </p:spPr>
        <p:txBody>
          <a:bodyPr/>
          <a:lstStyle>
            <a:lvl1pPr marL="444500" indent="-269875">
              <a:lnSpc>
                <a:spcPct val="114000"/>
              </a:lnSpc>
              <a:buFont typeface="Wingdings" panose="05000000000000000000" pitchFamily="2" charset="2"/>
              <a:buChar char="§"/>
              <a:defRPr sz="220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12788" indent="-268288">
              <a:lnSpc>
                <a:spcPct val="114000"/>
              </a:lnSpc>
              <a:buFont typeface="Wingdings" panose="05000000000000000000" pitchFamily="2" charset="2"/>
              <a:buChar char="§"/>
              <a:defRPr>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981075" indent="-268288" defTabSz="981075">
              <a:lnSpc>
                <a:spcPct val="114000"/>
              </a:lnSpc>
              <a:buFont typeface="Wingdings" panose="05000000000000000000" pitchFamily="2" charset="2"/>
              <a:buChar char="§"/>
              <a:defRPr>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1005840" indent="-182880">
              <a:lnSpc>
                <a:spcPct val="114000"/>
              </a:lnSpc>
              <a:buFont typeface="Wingdings" panose="05000000000000000000" pitchFamily="2" charset="2"/>
              <a:buChar char="§"/>
              <a:defRPr>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1188720" indent="-137160">
              <a:lnSpc>
                <a:spcPct val="114000"/>
              </a:lnSpc>
              <a:buFont typeface="Wingdings" panose="05000000000000000000" pitchFamily="2" charset="2"/>
              <a:buChar char="§"/>
              <a:defRPr>
                <a:solidFill>
                  <a:srgbClr val="000000"/>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a:p>
        </p:txBody>
      </p:sp>
      <p:pic>
        <p:nvPicPr>
          <p:cNvPr id="7" name="D5CBF718-FBBA-4480-BED3-7C0492D562C2" descr="A391B2D4-7200-4E7F-BA3F-A31590A76CB6@Hom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49" t="8413" r="6643" b="8403"/>
          <a:stretch/>
        </p:blipFill>
        <p:spPr bwMode="auto">
          <a:xfrm>
            <a:off x="109181" y="423672"/>
            <a:ext cx="1817207" cy="11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021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8050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2682590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5C7118DD-6568-4315-ADFE-76428D865396}" type="slidenum">
              <a:rPr lang="en-IE" smtClean="0"/>
              <a:pPr/>
              <a:t>‹#›</a:t>
            </a:fld>
            <a:endParaRPr lang="en-IE"/>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31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1542268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1969076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279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86989"/>
            <a:ext cx="10515600" cy="4389974"/>
          </a:xfrm>
        </p:spPr>
        <p:txBody>
          <a:bodyPr/>
          <a:lstStyle>
            <a:lvl1pPr marL="228600" indent="-228600">
              <a:buClr>
                <a:srgbClr val="234265"/>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234265"/>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234265"/>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234265"/>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234265"/>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1204F362-6420-4571-AC78-44C6309080BB}" type="datetimeFigureOut">
              <a:rPr lang="en-IE" smtClean="0"/>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4CD9268-07DF-4126-963B-B199D6A7F141}" type="slidenum">
              <a:rPr lang="en-IE" smtClean="0"/>
              <a:t>‹#›</a:t>
            </a:fld>
            <a:endParaRPr lang="en-IE"/>
          </a:p>
        </p:txBody>
      </p:sp>
      <p:sp>
        <p:nvSpPr>
          <p:cNvPr id="10" name="Title 1"/>
          <p:cNvSpPr>
            <a:spLocks noGrp="1"/>
          </p:cNvSpPr>
          <p:nvPr>
            <p:ph type="title"/>
          </p:nvPr>
        </p:nvSpPr>
        <p:spPr>
          <a:xfrm>
            <a:off x="838200" y="365125"/>
            <a:ext cx="10515600" cy="1325563"/>
          </a:xfrm>
        </p:spPr>
        <p:txBody>
          <a:bodyPr>
            <a:normAutofit/>
          </a:bodyPr>
          <a:lstStyle>
            <a:lvl1pPr algn="ctr">
              <a:defRPr sz="3200">
                <a:solidFill>
                  <a:srgbClr val="234265"/>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11" name="Rectangle 10"/>
          <p:cNvSpPr/>
          <p:nvPr userDrawn="1"/>
        </p:nvSpPr>
        <p:spPr>
          <a:xfrm>
            <a:off x="0" y="0"/>
            <a:ext cx="12192000" cy="365125"/>
          </a:xfrm>
          <a:prstGeom prst="rect">
            <a:avLst/>
          </a:prstGeom>
          <a:solidFill>
            <a:srgbClr val="1A4669"/>
          </a:solidFill>
          <a:ln>
            <a:solidFill>
              <a:srgbClr val="1A4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a:extLst>
              <a:ext uri="{FF2B5EF4-FFF2-40B4-BE49-F238E27FC236}">
                <a16:creationId xmlns:a16="http://schemas.microsoft.com/office/drawing/2014/main" xmlns="" id="{4FF36343-7B18-497D-A96E-9050073AED48}"/>
              </a:ext>
            </a:extLst>
          </p:cNvPr>
          <p:cNvPicPr>
            <a:picLocks noChangeAspect="1"/>
          </p:cNvPicPr>
          <p:nvPr userDrawn="1"/>
        </p:nvPicPr>
        <p:blipFill>
          <a:blip r:embed="rId2"/>
          <a:stretch>
            <a:fillRect/>
          </a:stretch>
        </p:blipFill>
        <p:spPr>
          <a:xfrm>
            <a:off x="109183" y="461426"/>
            <a:ext cx="1733266" cy="1072332"/>
          </a:xfrm>
          <a:prstGeom prst="rect">
            <a:avLst/>
          </a:prstGeom>
        </p:spPr>
      </p:pic>
    </p:spTree>
    <p:extLst>
      <p:ext uri="{BB962C8B-B14F-4D97-AF65-F5344CB8AC3E}">
        <p14:creationId xmlns:p14="http://schemas.microsoft.com/office/powerpoint/2010/main" val="3429972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231270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3971282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225411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405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4047"/>
            <a:ext cx="10972800" cy="1148917"/>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815353"/>
            <a:ext cx="10972800" cy="46616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620643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09661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97CF72-6886-4DF0-B3FF-D52856E9BCBB}" type="datetimeFigureOut">
              <a:rPr lang="en-IE" smtClean="0"/>
              <a:pPr/>
              <a:t>08/08/2022</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1044899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97CF72-6886-4DF0-B3FF-D52856E9BCBB}" type="datetimeFigureOut">
              <a:rPr lang="en-IE" smtClean="0"/>
              <a:pPr/>
              <a:t>08/08/2022</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700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7CF72-6886-4DF0-B3FF-D52856E9BCBB}" type="datetimeFigureOut">
              <a:rPr lang="en-IE" smtClean="0"/>
              <a:pPr/>
              <a:t>08/08/2022</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4239384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7CF72-6886-4DF0-B3FF-D52856E9BCBB}" type="datetimeFigureOut">
              <a:rPr lang="en-IE" smtClean="0"/>
              <a:pPr/>
              <a:t>08/08/2022</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3582022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04F362-6420-4571-AC78-44C6309080BB}" type="datetimeFigureOut">
              <a:rPr lang="en-IE" smtClean="0"/>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4CD9268-07DF-4126-963B-B199D6A7F141}" type="slidenum">
              <a:rPr lang="en-IE" smtClean="0"/>
              <a:t>‹#›</a:t>
            </a:fld>
            <a:endParaRPr lang="en-IE"/>
          </a:p>
        </p:txBody>
      </p:sp>
    </p:spTree>
    <p:extLst>
      <p:ext uri="{BB962C8B-B14F-4D97-AF65-F5344CB8AC3E}">
        <p14:creationId xmlns:p14="http://schemas.microsoft.com/office/powerpoint/2010/main" val="2397821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CF72-6886-4DF0-B3FF-D52856E9BCBB}" type="datetimeFigureOut">
              <a:rPr lang="en-IE" smtClean="0"/>
              <a:pPr/>
              <a:t>08/08/2022</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969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CF72-6886-4DF0-B3FF-D52856E9BCBB}" type="datetimeFigureOut">
              <a:rPr lang="en-IE" smtClean="0"/>
              <a:pPr/>
              <a:t>08/08/2022</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3313008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8416"/>
            <a:ext cx="10972800" cy="1176528"/>
          </a:xfrm>
        </p:spPr>
        <p:txBody>
          <a:bodyPr>
            <a:normAutofit/>
          </a:bodyPr>
          <a:lstStyle>
            <a:lvl1pPr algn="ctr">
              <a:defRPr sz="3200">
                <a:solidFill>
                  <a:srgbClr val="592C82"/>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pic>
        <p:nvPicPr>
          <p:cNvPr id="7" name="Picture 6" descr="C:\Users\ldrummond\Desktop\About HIQA &amp; NCEP\NMS logo.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534" y="423672"/>
            <a:ext cx="1581125" cy="1176528"/>
          </a:xfrm>
          <a:prstGeom prst="rect">
            <a:avLst/>
          </a:prstGeom>
          <a:noFill/>
          <a:ln>
            <a:noFill/>
          </a:ln>
        </p:spPr>
      </p:pic>
    </p:spTree>
    <p:extLst>
      <p:ext uri="{BB962C8B-B14F-4D97-AF65-F5344CB8AC3E}">
        <p14:creationId xmlns:p14="http://schemas.microsoft.com/office/powerpoint/2010/main" val="2967713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dirty="0"/>
          </a:p>
        </p:txBody>
      </p:sp>
    </p:spTree>
    <p:extLst>
      <p:ext uri="{BB962C8B-B14F-4D97-AF65-F5344CB8AC3E}">
        <p14:creationId xmlns:p14="http://schemas.microsoft.com/office/powerpoint/2010/main" val="761413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0492" y="2250339"/>
            <a:ext cx="9144000" cy="2387600"/>
          </a:xfrm>
        </p:spPr>
        <p:txBody>
          <a:bodyPr anchor="b"/>
          <a:lstStyle>
            <a:lvl1pPr algn="ctr">
              <a:defRPr sz="60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524000" y="4536758"/>
            <a:ext cx="9144000"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7" name="Rectangle 6"/>
          <p:cNvSpPr/>
          <p:nvPr userDrawn="1"/>
        </p:nvSpPr>
        <p:spPr>
          <a:xfrm>
            <a:off x="0" y="1"/>
            <a:ext cx="12192000" cy="330199"/>
          </a:xfrm>
          <a:prstGeom prst="rect">
            <a:avLst/>
          </a:prstGeom>
          <a:solidFill>
            <a:srgbClr val="3179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spTree>
    <p:extLst>
      <p:ext uri="{BB962C8B-B14F-4D97-AF65-F5344CB8AC3E}">
        <p14:creationId xmlns:p14="http://schemas.microsoft.com/office/powerpoint/2010/main" val="4046915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3697" y="450377"/>
            <a:ext cx="11096367" cy="1082587"/>
          </a:xfrm>
        </p:spPr>
        <p:txBody>
          <a:bodyPr>
            <a:normAutofit/>
          </a:bodyPr>
          <a:lstStyle>
            <a:lvl1pPr algn="ctr">
              <a:defRPr sz="3200">
                <a:solidFill>
                  <a:srgbClr val="317965"/>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543697" y="1815353"/>
            <a:ext cx="11096367" cy="4361610"/>
          </a:xfrm>
        </p:spPr>
        <p:txBody>
          <a:bodyPr>
            <a:normAutofit/>
          </a:bodyPr>
          <a:lstStyle>
            <a:lvl1pPr marL="444500" indent="-269875">
              <a:lnSpc>
                <a:spcPct val="114000"/>
              </a:lnSpc>
              <a:buClr>
                <a:srgbClr val="317965"/>
              </a:buClr>
              <a:buFont typeface="Wingdings" panose="05000000000000000000" pitchFamily="2" charset="2"/>
              <a:buChar char="§"/>
              <a:defRPr sz="2200">
                <a:latin typeface="Tahoma" panose="020B0604030504040204" pitchFamily="34" charset="0"/>
                <a:ea typeface="Tahoma" panose="020B0604030504040204" pitchFamily="34" charset="0"/>
                <a:cs typeface="Tahoma" panose="020B0604030504040204" pitchFamily="34" charset="0"/>
              </a:defRPr>
            </a:lvl1pPr>
            <a:lvl2pPr marL="712788" indent="-269875">
              <a:lnSpc>
                <a:spcPct val="114000"/>
              </a:lnSpc>
              <a:buClr>
                <a:srgbClr val="317965"/>
              </a:buClr>
              <a:buFont typeface="Wingdings" panose="05000000000000000000" pitchFamily="2" charset="2"/>
              <a:buChar char="§"/>
              <a:defRPr sz="2000">
                <a:latin typeface="Tahoma" panose="020B0604030504040204" pitchFamily="34" charset="0"/>
                <a:ea typeface="Tahoma" panose="020B0604030504040204" pitchFamily="34" charset="0"/>
                <a:cs typeface="Tahoma" panose="020B0604030504040204" pitchFamily="34" charset="0"/>
              </a:defRPr>
            </a:lvl2pPr>
            <a:lvl3pPr marL="981075" indent="-269875">
              <a:lnSpc>
                <a:spcPct val="114000"/>
              </a:lnSpc>
              <a:buClr>
                <a:srgbClr val="317965"/>
              </a:buClr>
              <a:buFont typeface="Wingdings" panose="05000000000000000000" pitchFamily="2" charset="2"/>
              <a:buChar char="§"/>
              <a:defRPr sz="1800">
                <a:latin typeface="Tahoma" panose="020B0604030504040204" pitchFamily="34" charset="0"/>
                <a:ea typeface="Tahoma" panose="020B0604030504040204" pitchFamily="34" charset="0"/>
                <a:cs typeface="Tahoma" panose="020B0604030504040204" pitchFamily="34" charset="0"/>
              </a:defRPr>
            </a:lvl3pPr>
            <a:lvl4pPr marL="444500" indent="-269875">
              <a:buClr>
                <a:srgbClr val="317965"/>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4pPr>
            <a:lvl5pPr marL="444500" indent="-269875">
              <a:buClr>
                <a:srgbClr val="317965"/>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7" name="Rectangle 6"/>
          <p:cNvSpPr/>
          <p:nvPr userDrawn="1"/>
        </p:nvSpPr>
        <p:spPr>
          <a:xfrm>
            <a:off x="0" y="1"/>
            <a:ext cx="12192000" cy="450376"/>
          </a:xfrm>
          <a:prstGeom prst="rect">
            <a:avLst/>
          </a:prstGeom>
          <a:solidFill>
            <a:srgbClr val="3179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pic>
        <p:nvPicPr>
          <p:cNvPr id="9" name="Picture 8" descr="cid:image001.jpg@01D70475.3ACEB8F0"/>
          <p:cNvPicPr/>
          <p:nvPr userDrawn="1"/>
        </p:nvPicPr>
        <p:blipFill rotWithShape="1">
          <a:blip r:embed="rId2" r:link="rId3" cstate="print">
            <a:extLst>
              <a:ext uri="{28A0092B-C50C-407E-A947-70E740481C1C}">
                <a14:useLocalDpi xmlns:a14="http://schemas.microsoft.com/office/drawing/2010/main" val="0"/>
              </a:ext>
            </a:extLst>
          </a:blip>
          <a:srcRect l="8552" r="7241" b="6530"/>
          <a:stretch/>
        </p:blipFill>
        <p:spPr bwMode="auto">
          <a:xfrm>
            <a:off x="94129" y="465554"/>
            <a:ext cx="1721223" cy="1225134"/>
          </a:xfrm>
          <a:prstGeom prst="rect">
            <a:avLst/>
          </a:prstGeom>
          <a:noFill/>
          <a:ln>
            <a:noFill/>
          </a:ln>
        </p:spPr>
      </p:pic>
    </p:spTree>
    <p:extLst>
      <p:ext uri="{BB962C8B-B14F-4D97-AF65-F5344CB8AC3E}">
        <p14:creationId xmlns:p14="http://schemas.microsoft.com/office/powerpoint/2010/main" val="370665909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7" name="Rectangle 6"/>
          <p:cNvSpPr/>
          <p:nvPr userDrawn="1"/>
        </p:nvSpPr>
        <p:spPr>
          <a:xfrm>
            <a:off x="0" y="1"/>
            <a:ext cx="12192000" cy="450376"/>
          </a:xfrm>
          <a:prstGeom prst="rect">
            <a:avLst/>
          </a:prstGeom>
          <a:solidFill>
            <a:srgbClr val="3179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spTree>
    <p:extLst>
      <p:ext uri="{BB962C8B-B14F-4D97-AF65-F5344CB8AC3E}">
        <p14:creationId xmlns:p14="http://schemas.microsoft.com/office/powerpoint/2010/main" val="335795563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4202837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8020863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4" name="Footer Placeholder 3"/>
          <p:cNvSpPr>
            <a:spLocks noGrp="1"/>
          </p:cNvSpPr>
          <p:nvPr>
            <p:ph type="ftr" sz="quarter" idx="11"/>
          </p:nvPr>
        </p:nvSpPr>
        <p:spPr/>
        <p:txBody>
          <a:bodyPr/>
          <a:lstStyle/>
          <a:p>
            <a:endParaRPr lang="en-IE">
              <a:solidFill>
                <a:prstClr val="black">
                  <a:tint val="75000"/>
                </a:prstClr>
              </a:solidFill>
            </a:endParaRPr>
          </a:p>
        </p:txBody>
      </p:sp>
      <p:sp>
        <p:nvSpPr>
          <p:cNvPr id="5" name="Slide Number Placeholder 4"/>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64513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1204F362-6420-4571-AC78-44C6309080BB}" type="datetimeFigureOut">
              <a:rPr lang="en-IE" smtClean="0"/>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4CD9268-07DF-4126-963B-B199D6A7F141}" type="slidenum">
              <a:rPr lang="en-IE" smtClean="0"/>
              <a:t>‹#›</a:t>
            </a:fld>
            <a:endParaRPr lang="en-IE"/>
          </a:p>
        </p:txBody>
      </p:sp>
    </p:spTree>
    <p:extLst>
      <p:ext uri="{BB962C8B-B14F-4D97-AF65-F5344CB8AC3E}">
        <p14:creationId xmlns:p14="http://schemas.microsoft.com/office/powerpoint/2010/main" val="3805367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5" name="Rectangle 4"/>
          <p:cNvSpPr/>
          <p:nvPr userDrawn="1"/>
        </p:nvSpPr>
        <p:spPr>
          <a:xfrm>
            <a:off x="0" y="0"/>
            <a:ext cx="12192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808561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374878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024092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421002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607344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01623"/>
            <a:ext cx="8493870" cy="1792288"/>
          </a:xfrm>
        </p:spPr>
        <p:txBody>
          <a:bodyPr anchor="b"/>
          <a:lstStyle>
            <a:lvl1pPr algn="ctr">
              <a:defRPr sz="60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524000" y="4536758"/>
            <a:ext cx="9144000"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pic>
        <p:nvPicPr>
          <p:cNvPr id="9" name="Picture 8"/>
          <p:cNvPicPr/>
          <p:nvPr userDrawn="1"/>
        </p:nvPicPr>
        <p:blipFill>
          <a:blip r:embed="rId2"/>
          <a:stretch>
            <a:fillRect/>
          </a:stretch>
        </p:blipFill>
        <p:spPr>
          <a:xfrm>
            <a:off x="246872" y="684847"/>
            <a:ext cx="3908568" cy="2424113"/>
          </a:xfrm>
          <a:prstGeom prst="rect">
            <a:avLst/>
          </a:prstGeom>
        </p:spPr>
      </p:pic>
    </p:spTree>
    <p:extLst>
      <p:ext uri="{BB962C8B-B14F-4D97-AF65-F5344CB8AC3E}">
        <p14:creationId xmlns:p14="http://schemas.microsoft.com/office/powerpoint/2010/main" val="150601251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8411" y="450377"/>
            <a:ext cx="11071653" cy="1240311"/>
          </a:xfrm>
        </p:spPr>
        <p:txBody>
          <a:bodyPr>
            <a:normAutofit/>
          </a:bodyPr>
          <a:lstStyle>
            <a:lvl1pPr algn="ctr">
              <a:defRPr sz="3200">
                <a:solidFill>
                  <a:srgbClr val="243168"/>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568411" y="1929283"/>
            <a:ext cx="11071653" cy="4247679"/>
          </a:xfrm>
        </p:spPr>
        <p:txBody>
          <a:bodyPr>
            <a:normAutofit/>
          </a:bodyPr>
          <a:lstStyle>
            <a:lvl1pPr marL="358775" indent="-358775">
              <a:lnSpc>
                <a:spcPct val="114000"/>
              </a:lnSpc>
              <a:buClr>
                <a:srgbClr val="243168"/>
              </a:buClr>
              <a:buFont typeface="Wingdings" panose="05000000000000000000" pitchFamily="2" charset="2"/>
              <a:buChar char="§"/>
              <a:defRPr sz="2200">
                <a:latin typeface="Tahoma" panose="020B0604030504040204" pitchFamily="34" charset="0"/>
                <a:ea typeface="Tahoma" panose="020B0604030504040204" pitchFamily="34" charset="0"/>
                <a:cs typeface="Tahoma" panose="020B0604030504040204" pitchFamily="34" charset="0"/>
              </a:defRPr>
            </a:lvl1pPr>
            <a:lvl2pPr marL="803275" indent="-346075">
              <a:lnSpc>
                <a:spcPct val="114000"/>
              </a:lnSpc>
              <a:buClr>
                <a:srgbClr val="243168"/>
              </a:buClr>
              <a:buFont typeface="Wingdings" panose="05000000000000000000" pitchFamily="2" charset="2"/>
              <a:buChar char="§"/>
              <a:defRPr sz="2000">
                <a:latin typeface="Tahoma" panose="020B0604030504040204" pitchFamily="34" charset="0"/>
                <a:ea typeface="Tahoma" panose="020B0604030504040204" pitchFamily="34" charset="0"/>
                <a:cs typeface="Tahoma" panose="020B0604030504040204" pitchFamily="34" charset="0"/>
              </a:defRPr>
            </a:lvl2pPr>
            <a:lvl3pPr marL="1260475" indent="-358775">
              <a:lnSpc>
                <a:spcPct val="114000"/>
              </a:lnSpc>
              <a:buClr>
                <a:srgbClr val="243168"/>
              </a:buClr>
              <a:buFont typeface="Wingdings" panose="05000000000000000000" pitchFamily="2" charset="2"/>
              <a:buChar char="§"/>
              <a:defRPr sz="1800">
                <a:latin typeface="Tahoma" panose="020B0604030504040204" pitchFamily="34" charset="0"/>
                <a:ea typeface="Tahoma" panose="020B0604030504040204" pitchFamily="34" charset="0"/>
                <a:cs typeface="Tahoma" panose="020B0604030504040204" pitchFamily="34" charset="0"/>
              </a:defRPr>
            </a:lvl3pPr>
            <a:lvl4pPr marL="1704975" indent="-358775">
              <a:lnSpc>
                <a:spcPct val="114000"/>
              </a:lnSpc>
              <a:buClr>
                <a:srgbClr val="243168"/>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4pPr>
            <a:lvl5pPr marL="2149475" indent="-271463">
              <a:lnSpc>
                <a:spcPct val="114000"/>
              </a:lnSpc>
              <a:buClr>
                <a:srgbClr val="243168"/>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pic>
        <p:nvPicPr>
          <p:cNvPr id="9" name="Picture 8"/>
          <p:cNvPicPr>
            <a:picLocks noChangeAspect="1"/>
          </p:cNvPicPr>
          <p:nvPr userDrawn="1"/>
        </p:nvPicPr>
        <p:blipFill>
          <a:blip r:embed="rId2"/>
          <a:stretch>
            <a:fillRect/>
          </a:stretch>
        </p:blipFill>
        <p:spPr>
          <a:xfrm>
            <a:off x="16475" y="475056"/>
            <a:ext cx="1786518" cy="1106834"/>
          </a:xfrm>
          <a:prstGeom prst="rect">
            <a:avLst/>
          </a:prstGeom>
        </p:spPr>
      </p:pic>
    </p:spTree>
    <p:extLst>
      <p:ext uri="{BB962C8B-B14F-4D97-AF65-F5344CB8AC3E}">
        <p14:creationId xmlns:p14="http://schemas.microsoft.com/office/powerpoint/2010/main" val="177583935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spTree>
    <p:extLst>
      <p:ext uri="{BB962C8B-B14F-4D97-AF65-F5344CB8AC3E}">
        <p14:creationId xmlns:p14="http://schemas.microsoft.com/office/powerpoint/2010/main" val="318101761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8412" y="2005011"/>
            <a:ext cx="5384520" cy="4171952"/>
          </a:xfrm>
        </p:spPr>
        <p:txBody>
          <a:bodyPr/>
          <a:lstStyle>
            <a:lvl1pPr marL="2286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Content Placeholder 3"/>
          <p:cNvSpPr>
            <a:spLocks noGrp="1"/>
          </p:cNvSpPr>
          <p:nvPr>
            <p:ph sz="half" idx="2"/>
          </p:nvPr>
        </p:nvSpPr>
        <p:spPr>
          <a:xfrm>
            <a:off x="6270172" y="2005011"/>
            <a:ext cx="5369892" cy="4171952"/>
          </a:xfrm>
        </p:spPr>
        <p:txBody>
          <a:bodyPr/>
          <a:lstStyle>
            <a:lvl1pPr marL="2286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8" name="Rectangle 7"/>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sp>
        <p:nvSpPr>
          <p:cNvPr id="10" name="Title 1"/>
          <p:cNvSpPr>
            <a:spLocks noGrp="1"/>
          </p:cNvSpPr>
          <p:nvPr>
            <p:ph type="title"/>
          </p:nvPr>
        </p:nvSpPr>
        <p:spPr>
          <a:xfrm>
            <a:off x="568411" y="450377"/>
            <a:ext cx="11071653" cy="1240311"/>
          </a:xfrm>
        </p:spPr>
        <p:txBody>
          <a:bodyPr>
            <a:normAutofit/>
          </a:bodyPr>
          <a:lstStyle>
            <a:lvl1pPr algn="ctr">
              <a:defRPr sz="3200">
                <a:solidFill>
                  <a:srgbClr val="243168"/>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pic>
        <p:nvPicPr>
          <p:cNvPr id="11" name="Picture 10"/>
          <p:cNvPicPr>
            <a:picLocks noChangeAspect="1"/>
          </p:cNvPicPr>
          <p:nvPr userDrawn="1"/>
        </p:nvPicPr>
        <p:blipFill>
          <a:blip r:embed="rId2"/>
          <a:stretch>
            <a:fillRect/>
          </a:stretch>
        </p:blipFill>
        <p:spPr>
          <a:xfrm>
            <a:off x="16475" y="475056"/>
            <a:ext cx="1786518" cy="1106834"/>
          </a:xfrm>
          <a:prstGeom prst="rect">
            <a:avLst/>
          </a:prstGeom>
        </p:spPr>
      </p:pic>
    </p:spTree>
    <p:extLst>
      <p:ext uri="{BB962C8B-B14F-4D97-AF65-F5344CB8AC3E}">
        <p14:creationId xmlns:p14="http://schemas.microsoft.com/office/powerpoint/2010/main" val="342042238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8412" y="1929283"/>
            <a:ext cx="5429164" cy="575791"/>
          </a:xfrm>
        </p:spPr>
        <p:txBody>
          <a:bodyPr anchor="b"/>
          <a:lstStyle>
            <a:lvl1pPr marL="0" indent="0">
              <a:buNone/>
              <a:defRPr sz="2400" b="0">
                <a:solidFill>
                  <a:srgbClr val="243168"/>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68412" y="2671761"/>
            <a:ext cx="5429164" cy="3517902"/>
          </a:xfrm>
        </p:spPr>
        <p:txBody>
          <a:bodyPr/>
          <a:lstStyle>
            <a:lvl1pPr marL="2286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5" name="Text Placeholder 4"/>
          <p:cNvSpPr>
            <a:spLocks noGrp="1"/>
          </p:cNvSpPr>
          <p:nvPr>
            <p:ph type="body" sz="quarter" idx="3"/>
          </p:nvPr>
        </p:nvSpPr>
        <p:spPr>
          <a:xfrm>
            <a:off x="6172200" y="1929283"/>
            <a:ext cx="5467864" cy="575792"/>
          </a:xfrm>
        </p:spPr>
        <p:txBody>
          <a:bodyPr anchor="b"/>
          <a:lstStyle>
            <a:lvl1pPr marL="0" indent="0">
              <a:buNone/>
              <a:defRPr sz="2400" b="0">
                <a:solidFill>
                  <a:srgbClr val="243168"/>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671761"/>
            <a:ext cx="5467864" cy="3517902"/>
          </a:xfrm>
        </p:spPr>
        <p:txBody>
          <a:bodyPr/>
          <a:lstStyle>
            <a:lvl1pPr marL="2286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2057400" indent="-228600">
              <a:buClr>
                <a:srgbClr val="243168"/>
              </a:buClr>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7" name="Date Placeholder 6"/>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10" name="Rectangle 9"/>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sp>
        <p:nvSpPr>
          <p:cNvPr id="12" name="Title 1"/>
          <p:cNvSpPr>
            <a:spLocks noGrp="1"/>
          </p:cNvSpPr>
          <p:nvPr>
            <p:ph type="title"/>
          </p:nvPr>
        </p:nvSpPr>
        <p:spPr>
          <a:xfrm>
            <a:off x="568411" y="475056"/>
            <a:ext cx="11071653" cy="1215632"/>
          </a:xfrm>
        </p:spPr>
        <p:txBody>
          <a:bodyPr>
            <a:normAutofit/>
          </a:bodyPr>
          <a:lstStyle>
            <a:lvl1pPr algn="ctr">
              <a:defRPr sz="3200">
                <a:solidFill>
                  <a:srgbClr val="243168"/>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pic>
        <p:nvPicPr>
          <p:cNvPr id="13" name="Picture 12"/>
          <p:cNvPicPr>
            <a:picLocks noChangeAspect="1"/>
          </p:cNvPicPr>
          <p:nvPr userDrawn="1"/>
        </p:nvPicPr>
        <p:blipFill>
          <a:blip r:embed="rId2"/>
          <a:stretch>
            <a:fillRect/>
          </a:stretch>
        </p:blipFill>
        <p:spPr>
          <a:xfrm>
            <a:off x="16475" y="475056"/>
            <a:ext cx="1786518" cy="1106834"/>
          </a:xfrm>
          <a:prstGeom prst="rect">
            <a:avLst/>
          </a:prstGeom>
        </p:spPr>
      </p:pic>
    </p:spTree>
    <p:extLst>
      <p:ext uri="{BB962C8B-B14F-4D97-AF65-F5344CB8AC3E}">
        <p14:creationId xmlns:p14="http://schemas.microsoft.com/office/powerpoint/2010/main" val="180752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1204F362-6420-4571-AC78-44C6309080BB}" type="datetimeFigureOut">
              <a:rPr lang="en-IE" smtClean="0"/>
              <a:t>08/08/2022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B4CD9268-07DF-4126-963B-B199D6A7F141}" type="slidenum">
              <a:rPr lang="en-IE" smtClean="0"/>
              <a:t>‹#›</a:t>
            </a:fld>
            <a:endParaRPr lang="en-IE"/>
          </a:p>
        </p:txBody>
      </p:sp>
    </p:spTree>
    <p:extLst>
      <p:ext uri="{BB962C8B-B14F-4D97-AF65-F5344CB8AC3E}">
        <p14:creationId xmlns:p14="http://schemas.microsoft.com/office/powerpoint/2010/main" val="33212909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4" name="Footer Placeholder 3"/>
          <p:cNvSpPr>
            <a:spLocks noGrp="1"/>
          </p:cNvSpPr>
          <p:nvPr>
            <p:ph type="ftr" sz="quarter" idx="11"/>
          </p:nvPr>
        </p:nvSpPr>
        <p:spPr/>
        <p:txBody>
          <a:bodyPr/>
          <a:lstStyle/>
          <a:p>
            <a:endParaRPr lang="en-IE">
              <a:solidFill>
                <a:prstClr val="black">
                  <a:tint val="75000"/>
                </a:prstClr>
              </a:solidFill>
            </a:endParaRPr>
          </a:p>
        </p:txBody>
      </p:sp>
      <p:sp>
        <p:nvSpPr>
          <p:cNvPr id="5" name="Slide Number Placeholder 4"/>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609277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999360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933208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900818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523372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556656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01623"/>
            <a:ext cx="8493870" cy="1792288"/>
          </a:xfrm>
        </p:spPr>
        <p:txBody>
          <a:bodyPr anchor="b"/>
          <a:lstStyle>
            <a:lvl1pPr algn="ctr">
              <a:defRPr sz="60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Subtitle 2"/>
          <p:cNvSpPr>
            <a:spLocks noGrp="1"/>
          </p:cNvSpPr>
          <p:nvPr>
            <p:ph type="subTitle" idx="1"/>
          </p:nvPr>
        </p:nvSpPr>
        <p:spPr>
          <a:xfrm>
            <a:off x="1524000" y="4536758"/>
            <a:ext cx="9144000"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pic>
        <p:nvPicPr>
          <p:cNvPr id="9" name="Picture 8"/>
          <p:cNvPicPr/>
          <p:nvPr userDrawn="1"/>
        </p:nvPicPr>
        <p:blipFill>
          <a:blip r:embed="rId2"/>
          <a:stretch>
            <a:fillRect/>
          </a:stretch>
        </p:blipFill>
        <p:spPr>
          <a:xfrm>
            <a:off x="246872" y="684847"/>
            <a:ext cx="3908568" cy="2424113"/>
          </a:xfrm>
          <a:prstGeom prst="rect">
            <a:avLst/>
          </a:prstGeom>
        </p:spPr>
      </p:pic>
    </p:spTree>
    <p:extLst>
      <p:ext uri="{BB962C8B-B14F-4D97-AF65-F5344CB8AC3E}">
        <p14:creationId xmlns:p14="http://schemas.microsoft.com/office/powerpoint/2010/main" val="396134638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48560" y="554037"/>
            <a:ext cx="9179148" cy="1136651"/>
          </a:xfrm>
        </p:spPr>
        <p:txBody>
          <a:bodyPr>
            <a:normAutofit/>
          </a:bodyPr>
          <a:lstStyle>
            <a:lvl1pPr>
              <a:defRPr sz="32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Content Placeholder 2"/>
          <p:cNvSpPr>
            <a:spLocks noGrp="1"/>
          </p:cNvSpPr>
          <p:nvPr>
            <p:ph idx="1"/>
          </p:nvPr>
        </p:nvSpPr>
        <p:spPr>
          <a:xfrm>
            <a:off x="481914" y="2038865"/>
            <a:ext cx="11145794" cy="4138098"/>
          </a:xfrm>
        </p:spPr>
        <p:txBody>
          <a:bodyPr>
            <a:normAutofit/>
          </a:bodyPr>
          <a:lstStyle>
            <a:lvl1pPr marL="444500" indent="-358775">
              <a:lnSpc>
                <a:spcPct val="114000"/>
              </a:lnSpc>
              <a:buClr>
                <a:srgbClr val="243168"/>
              </a:buClr>
              <a:buFont typeface="Wingdings" panose="05000000000000000000" pitchFamily="2" charset="2"/>
              <a:buChar char="§"/>
              <a:defRPr sz="2400">
                <a:latin typeface="Tahoma" panose="020B0604030504040204" pitchFamily="34" charset="0"/>
                <a:ea typeface="Tahoma" panose="020B0604030504040204" pitchFamily="34" charset="0"/>
                <a:cs typeface="Tahoma" panose="020B0604030504040204" pitchFamily="34" charset="0"/>
              </a:defRPr>
            </a:lvl1pPr>
            <a:lvl2pPr marL="803275" indent="-358775">
              <a:lnSpc>
                <a:spcPct val="114000"/>
              </a:lnSpc>
              <a:buClr>
                <a:srgbClr val="243168"/>
              </a:buClr>
              <a:buFont typeface="Wingdings" panose="05000000000000000000" pitchFamily="2" charset="2"/>
              <a:buChar char="§"/>
              <a:defRPr sz="2000">
                <a:latin typeface="Tahoma" panose="020B0604030504040204" pitchFamily="34" charset="0"/>
                <a:ea typeface="Tahoma" panose="020B0604030504040204" pitchFamily="34" charset="0"/>
                <a:cs typeface="Tahoma" panose="020B0604030504040204" pitchFamily="34" charset="0"/>
              </a:defRPr>
            </a:lvl2pPr>
            <a:lvl3pPr marL="1260475" indent="-358775">
              <a:lnSpc>
                <a:spcPct val="114000"/>
              </a:lnSpc>
              <a:buClr>
                <a:srgbClr val="243168"/>
              </a:buClr>
              <a:buFont typeface="Wingdings" panose="05000000000000000000" pitchFamily="2" charset="2"/>
              <a:buChar char="§"/>
              <a:defRPr sz="1800">
                <a:latin typeface="Tahoma" panose="020B0604030504040204" pitchFamily="34" charset="0"/>
                <a:ea typeface="Tahoma" panose="020B0604030504040204" pitchFamily="34" charset="0"/>
                <a:cs typeface="Tahoma" panose="020B0604030504040204" pitchFamily="34" charset="0"/>
              </a:defRPr>
            </a:lvl3pPr>
            <a:lvl4pPr marL="1704975" indent="-358775">
              <a:lnSpc>
                <a:spcPct val="114000"/>
              </a:lnSpc>
              <a:buClr>
                <a:srgbClr val="243168"/>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4pPr>
            <a:lvl5pPr marL="2149475" indent="-357188">
              <a:lnSpc>
                <a:spcPct val="114000"/>
              </a:lnSpc>
              <a:buClr>
                <a:srgbClr val="243168"/>
              </a:buClr>
              <a:buFont typeface="Wingdings" panose="05000000000000000000" pitchFamily="2" charset="2"/>
              <a:buChar cha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pic>
        <p:nvPicPr>
          <p:cNvPr id="10" name="Picture 9"/>
          <p:cNvPicPr>
            <a:picLocks noChangeAspect="1"/>
          </p:cNvPicPr>
          <p:nvPr userDrawn="1"/>
        </p:nvPicPr>
        <p:blipFill>
          <a:blip r:embed="rId2"/>
          <a:stretch>
            <a:fillRect/>
          </a:stretch>
        </p:blipFill>
        <p:spPr>
          <a:xfrm>
            <a:off x="16475" y="476534"/>
            <a:ext cx="1786518" cy="1106834"/>
          </a:xfrm>
          <a:prstGeom prst="rect">
            <a:avLst/>
          </a:prstGeom>
        </p:spPr>
      </p:pic>
    </p:spTree>
    <p:extLst>
      <p:ext uri="{BB962C8B-B14F-4D97-AF65-F5344CB8AC3E}">
        <p14:creationId xmlns:p14="http://schemas.microsoft.com/office/powerpoint/2010/main" val="386215595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
        <p:nvSpPr>
          <p:cNvPr id="7" name="Rectangle 6"/>
          <p:cNvSpPr/>
          <p:nvPr userDrawn="1"/>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spTree>
    <p:extLst>
      <p:ext uri="{BB962C8B-B14F-4D97-AF65-F5344CB8AC3E}">
        <p14:creationId xmlns:p14="http://schemas.microsoft.com/office/powerpoint/2010/main" val="248017724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4399132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a:solidFill>
                  <a:srgbClr val="234265"/>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IE" dirty="0"/>
          </a:p>
        </p:txBody>
      </p:sp>
      <p:sp>
        <p:nvSpPr>
          <p:cNvPr id="3" name="Date Placeholder 2"/>
          <p:cNvSpPr>
            <a:spLocks noGrp="1"/>
          </p:cNvSpPr>
          <p:nvPr>
            <p:ph type="dt" sz="half" idx="10"/>
          </p:nvPr>
        </p:nvSpPr>
        <p:spPr/>
        <p:txBody>
          <a:bodyPr/>
          <a:lstStyle/>
          <a:p>
            <a:fld id="{1204F362-6420-4571-AC78-44C6309080BB}" type="datetimeFigureOut">
              <a:rPr lang="en-IE" smtClean="0"/>
              <a:t>08/08/2022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B4CD9268-07DF-4126-963B-B199D6A7F141}" type="slidenum">
              <a:rPr lang="en-IE" smtClean="0"/>
              <a:t>‹#›</a:t>
            </a:fld>
            <a:endParaRPr lang="en-IE"/>
          </a:p>
        </p:txBody>
      </p:sp>
      <p:sp>
        <p:nvSpPr>
          <p:cNvPr id="6" name="Rectangle 5"/>
          <p:cNvSpPr/>
          <p:nvPr userDrawn="1"/>
        </p:nvSpPr>
        <p:spPr>
          <a:xfrm>
            <a:off x="0" y="0"/>
            <a:ext cx="12192000" cy="365125"/>
          </a:xfrm>
          <a:prstGeom prst="rect">
            <a:avLst/>
          </a:prstGeom>
          <a:solidFill>
            <a:srgbClr val="1A4669"/>
          </a:solidFill>
          <a:ln>
            <a:solidFill>
              <a:srgbClr val="1A46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a:extLst>
              <a:ext uri="{FF2B5EF4-FFF2-40B4-BE49-F238E27FC236}">
                <a16:creationId xmlns:a16="http://schemas.microsoft.com/office/drawing/2014/main" xmlns="" id="{4FF36343-7B18-497D-A96E-9050073AED48}"/>
              </a:ext>
            </a:extLst>
          </p:cNvPr>
          <p:cNvPicPr>
            <a:picLocks noChangeAspect="1"/>
          </p:cNvPicPr>
          <p:nvPr userDrawn="1"/>
        </p:nvPicPr>
        <p:blipFill>
          <a:blip r:embed="rId2"/>
          <a:stretch>
            <a:fillRect/>
          </a:stretch>
        </p:blipFill>
        <p:spPr>
          <a:xfrm>
            <a:off x="109183" y="461426"/>
            <a:ext cx="1733266" cy="1072332"/>
          </a:xfrm>
          <a:prstGeom prst="rect">
            <a:avLst/>
          </a:prstGeom>
        </p:spPr>
      </p:pic>
    </p:spTree>
    <p:extLst>
      <p:ext uri="{BB962C8B-B14F-4D97-AF65-F5344CB8AC3E}">
        <p14:creationId xmlns:p14="http://schemas.microsoft.com/office/powerpoint/2010/main" val="2396494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8" name="Footer Placeholder 7"/>
          <p:cNvSpPr>
            <a:spLocks noGrp="1"/>
          </p:cNvSpPr>
          <p:nvPr>
            <p:ph type="ftr" sz="quarter" idx="11"/>
          </p:nvPr>
        </p:nvSpPr>
        <p:spPr/>
        <p:txBody>
          <a:bodyPr/>
          <a:lstStyle/>
          <a:p>
            <a:endParaRPr lang="en-IE">
              <a:solidFill>
                <a:prstClr val="black">
                  <a:tint val="75000"/>
                </a:prstClr>
              </a:solidFill>
            </a:endParaRPr>
          </a:p>
        </p:txBody>
      </p:sp>
      <p:sp>
        <p:nvSpPr>
          <p:cNvPr id="9" name="Slide Number Placeholder 8"/>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3177998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4" name="Footer Placeholder 3"/>
          <p:cNvSpPr>
            <a:spLocks noGrp="1"/>
          </p:cNvSpPr>
          <p:nvPr>
            <p:ph type="ftr" sz="quarter" idx="11"/>
          </p:nvPr>
        </p:nvSpPr>
        <p:spPr/>
        <p:txBody>
          <a:bodyPr/>
          <a:lstStyle/>
          <a:p>
            <a:endParaRPr lang="en-IE">
              <a:solidFill>
                <a:prstClr val="black">
                  <a:tint val="75000"/>
                </a:prstClr>
              </a:solidFill>
            </a:endParaRPr>
          </a:p>
        </p:txBody>
      </p:sp>
      <p:sp>
        <p:nvSpPr>
          <p:cNvPr id="5" name="Slide Number Placeholder 4"/>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202692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3" name="Footer Placeholder 2"/>
          <p:cNvSpPr>
            <a:spLocks noGrp="1"/>
          </p:cNvSpPr>
          <p:nvPr>
            <p:ph type="ftr" sz="quarter" idx="11"/>
          </p:nvPr>
        </p:nvSpPr>
        <p:spPr/>
        <p:txBody>
          <a:bodyPr/>
          <a:lstStyle/>
          <a:p>
            <a:endParaRPr lang="en-IE">
              <a:solidFill>
                <a:prstClr val="black">
                  <a:tint val="75000"/>
                </a:prstClr>
              </a:solidFill>
            </a:endParaRPr>
          </a:p>
        </p:txBody>
      </p:sp>
      <p:sp>
        <p:nvSpPr>
          <p:cNvPr id="4" name="Slide Number Placeholder 3"/>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2039435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3986664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6" name="Footer Placeholder 5"/>
          <p:cNvSpPr>
            <a:spLocks noGrp="1"/>
          </p:cNvSpPr>
          <p:nvPr>
            <p:ph type="ftr" sz="quarter" idx="11"/>
          </p:nvPr>
        </p:nvSpPr>
        <p:spPr/>
        <p:txBody>
          <a:bodyPr/>
          <a:lstStyle/>
          <a:p>
            <a:endParaRPr lang="en-IE">
              <a:solidFill>
                <a:prstClr val="black">
                  <a:tint val="75000"/>
                </a:prstClr>
              </a:solidFill>
            </a:endParaRPr>
          </a:p>
        </p:txBody>
      </p:sp>
      <p:sp>
        <p:nvSpPr>
          <p:cNvPr id="7" name="Slide Number Placeholder 6"/>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064481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5346305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20ADD10-F5AB-4434-9759-94FB53F72BDC}"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11"/>
          </p:nvPr>
        </p:nvSpPr>
        <p:spPr/>
        <p:txBody>
          <a:bodyPr/>
          <a:lstStyle/>
          <a:p>
            <a:endParaRPr lang="en-IE">
              <a:solidFill>
                <a:prstClr val="black">
                  <a:tint val="75000"/>
                </a:prstClr>
              </a:solidFill>
            </a:endParaRPr>
          </a:p>
        </p:txBody>
      </p:sp>
      <p:sp>
        <p:nvSpPr>
          <p:cNvPr id="6" name="Slide Number Placeholder 5"/>
          <p:cNvSpPr>
            <a:spLocks noGrp="1"/>
          </p:cNvSpPr>
          <p:nvPr>
            <p:ph type="sldNum" sz="quarter" idx="12"/>
          </p:nvPr>
        </p:nvSpPr>
        <p:spPr/>
        <p:txBody>
          <a:bodyPr/>
          <a:lstStyle/>
          <a:p>
            <a:fld id="{58ADECE1-0337-4DE2-B6E9-67BB1C31D0C9}"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40586359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269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47472"/>
            <a:ext cx="10972799" cy="1176528"/>
          </a:xfrm>
        </p:spPr>
        <p:txBody>
          <a:bodyPr>
            <a:normAutofit/>
          </a:bodyPr>
          <a:lstStyle>
            <a:lvl1pPr algn="ctr">
              <a:defRPr sz="32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747270"/>
            <a:ext cx="10972800" cy="4729730"/>
          </a:xfrm>
        </p:spPr>
        <p:txBody>
          <a:bodyPr/>
          <a:lstStyle>
            <a:lvl1pPr marL="265113" indent="-265113">
              <a:lnSpc>
                <a:spcPct val="114000"/>
              </a:lnSpc>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1pPr>
            <a:lvl2pPr marL="541338" indent="-266700">
              <a:lnSpc>
                <a:spcPct val="114000"/>
              </a:lnSpc>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2pPr>
            <a:lvl3pPr marL="806450" indent="-258763">
              <a:lnSpc>
                <a:spcPct val="114000"/>
              </a:lnSpc>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3pPr>
            <a:lvl4pPr marL="1071563" indent="-249238">
              <a:lnSpc>
                <a:spcPct val="114000"/>
              </a:lnSpc>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4pPr>
            <a:lvl5pPr marL="1250950" indent="-200025">
              <a:lnSpc>
                <a:spcPct val="114000"/>
              </a:lnSpc>
              <a:buFont typeface="Wingdings" panose="05000000000000000000" pitchFamily="2" charset="2"/>
              <a:buChar cha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89" t="13540" r="14759" b="17331"/>
          <a:stretch/>
        </p:blipFill>
        <p:spPr>
          <a:xfrm>
            <a:off x="151142" y="423672"/>
            <a:ext cx="1653594" cy="1137670"/>
          </a:xfrm>
          <a:prstGeom prst="rect">
            <a:avLst/>
          </a:prstGeom>
        </p:spPr>
      </p:pic>
    </p:spTree>
    <p:extLst>
      <p:ext uri="{BB962C8B-B14F-4D97-AF65-F5344CB8AC3E}">
        <p14:creationId xmlns:p14="http://schemas.microsoft.com/office/powerpoint/2010/main" val="1473799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62112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4F362-6420-4571-AC78-44C6309080BB}" type="datetimeFigureOut">
              <a:rPr lang="en-IE" smtClean="0"/>
              <a:t>08/08/2022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B4CD9268-07DF-4126-963B-B199D6A7F141}" type="slidenum">
              <a:rPr lang="en-IE" smtClean="0"/>
              <a:t>‹#›</a:t>
            </a:fld>
            <a:endParaRPr lang="en-IE"/>
          </a:p>
        </p:txBody>
      </p:sp>
    </p:spTree>
    <p:extLst>
      <p:ext uri="{BB962C8B-B14F-4D97-AF65-F5344CB8AC3E}">
        <p14:creationId xmlns:p14="http://schemas.microsoft.com/office/powerpoint/2010/main" val="27803414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5128710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5C7118DD-6568-4315-ADFE-76428D865396}" type="slidenum">
              <a:rPr lang="en-IE" smtClean="0"/>
              <a:pPr/>
              <a:t>‹#›</a:t>
            </a:fld>
            <a:endParaRPr lang="en-IE"/>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083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34855023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28529272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2384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497998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8391249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97CF72-6886-4DF0-B3FF-D52856E9BCBB}" type="datetimeFigureOut">
              <a:rPr lang="en-IE" smtClean="0"/>
              <a:pPr/>
              <a:t>08/08/2022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C7118DD-6568-4315-ADFE-76428D865396}" type="slidenum">
              <a:rPr lang="en-IE" smtClean="0"/>
              <a:pPr/>
              <a:t>‹#›</a:t>
            </a:fld>
            <a:endParaRPr lang="en-IE"/>
          </a:p>
        </p:txBody>
      </p:sp>
    </p:spTree>
    <p:extLst>
      <p:ext uri="{BB962C8B-B14F-4D97-AF65-F5344CB8AC3E}">
        <p14:creationId xmlns:p14="http://schemas.microsoft.com/office/powerpoint/2010/main" val="420069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04F362-6420-4571-AC78-44C6309080BB}" type="datetimeFigureOut">
              <a:rPr lang="en-IE" smtClean="0"/>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4CD9268-07DF-4126-963B-B199D6A7F141}" type="slidenum">
              <a:rPr lang="en-IE" smtClean="0"/>
              <a:t>‹#›</a:t>
            </a:fld>
            <a:endParaRPr lang="en-IE"/>
          </a:p>
        </p:txBody>
      </p:sp>
    </p:spTree>
    <p:extLst>
      <p:ext uri="{BB962C8B-B14F-4D97-AF65-F5344CB8AC3E}">
        <p14:creationId xmlns:p14="http://schemas.microsoft.com/office/powerpoint/2010/main" val="254950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04F362-6420-4571-AC78-44C6309080BB}" type="datetimeFigureOut">
              <a:rPr lang="en-IE" smtClean="0"/>
              <a:t>08/08/2022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4CD9268-07DF-4126-963B-B199D6A7F141}" type="slidenum">
              <a:rPr lang="en-IE" smtClean="0"/>
              <a:t>‹#›</a:t>
            </a:fld>
            <a:endParaRPr lang="en-IE"/>
          </a:p>
        </p:txBody>
      </p:sp>
    </p:spTree>
    <p:extLst>
      <p:ext uri="{BB962C8B-B14F-4D97-AF65-F5344CB8AC3E}">
        <p14:creationId xmlns:p14="http://schemas.microsoft.com/office/powerpoint/2010/main" val="517592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4F362-6420-4571-AC78-44C6309080BB}" type="datetimeFigureOut">
              <a:rPr lang="en-IE" smtClean="0"/>
              <a:t>08/08/2022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D9268-07DF-4126-963B-B199D6A7F141}" type="slidenum">
              <a:rPr lang="en-IE" smtClean="0"/>
              <a:t>‹#›</a:t>
            </a:fld>
            <a:endParaRPr lang="en-IE"/>
          </a:p>
        </p:txBody>
      </p:sp>
    </p:spTree>
    <p:extLst>
      <p:ext uri="{BB962C8B-B14F-4D97-AF65-F5344CB8AC3E}">
        <p14:creationId xmlns:p14="http://schemas.microsoft.com/office/powerpoint/2010/main" val="2252751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A097CF72-6886-4DF0-B3FF-D52856E9BCBB}" type="datetimeFigureOut">
              <a:rPr lang="en-IE" smtClean="0"/>
              <a:pPr/>
              <a:t>08/08/2022</a:t>
            </a:fld>
            <a:endParaRPr lang="en-IE"/>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IE"/>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5C7118DD-6568-4315-ADFE-76428D865396}" type="slidenum">
              <a:rPr lang="en-IE" smtClean="0"/>
              <a:pPr/>
              <a:t>‹#›</a:t>
            </a:fld>
            <a:endParaRPr lang="en-IE"/>
          </a:p>
        </p:txBody>
      </p:sp>
    </p:spTree>
    <p:extLst>
      <p:ext uri="{BB962C8B-B14F-4D97-AF65-F5344CB8AC3E}">
        <p14:creationId xmlns:p14="http://schemas.microsoft.com/office/powerpoint/2010/main" val="13833527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609600" y="384048"/>
            <a:ext cx="10972800" cy="113995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787856"/>
            <a:ext cx="10972800" cy="468914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A097CF72-6886-4DF0-B3FF-D52856E9BCBB}" type="datetimeFigureOut">
              <a:rPr lang="en-IE" smtClean="0"/>
              <a:pPr/>
              <a:t>08/08/2022</a:t>
            </a:fld>
            <a:endParaRPr lang="en-IE"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IE"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5C7118DD-6568-4315-ADFE-76428D865396}" type="slidenum">
              <a:rPr lang="en-IE" smtClean="0"/>
              <a:pPr/>
              <a:t>‹#›</a:t>
            </a:fld>
            <a:endParaRPr lang="en-IE" dirty="0"/>
          </a:p>
        </p:txBody>
      </p:sp>
      <p:pic>
        <p:nvPicPr>
          <p:cNvPr id="9" name="Picture 8" descr="C:\Users\ldrummond\Desktop\About HIQA &amp; NCEP\NMS logo.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2047" y="410978"/>
            <a:ext cx="1495780" cy="1113022"/>
          </a:xfrm>
          <a:prstGeom prst="rect">
            <a:avLst/>
          </a:prstGeom>
          <a:noFill/>
          <a:ln>
            <a:noFill/>
          </a:ln>
        </p:spPr>
      </p:pic>
    </p:spTree>
    <p:extLst>
      <p:ext uri="{BB962C8B-B14F-4D97-AF65-F5344CB8AC3E}">
        <p14:creationId xmlns:p14="http://schemas.microsoft.com/office/powerpoint/2010/main" val="3736411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200" kern="1200" spc="-100" baseline="0">
          <a:solidFill>
            <a:srgbClr val="592C82"/>
          </a:solidFill>
          <a:latin typeface="Tahoma" panose="020B0604030504040204" pitchFamily="34" charset="0"/>
          <a:ea typeface="Tahoma" panose="020B0604030504040204" pitchFamily="34" charset="0"/>
          <a:cs typeface="Tahoma" panose="020B0604030504040204" pitchFamily="34" charset="0"/>
        </a:defRPr>
      </a:lvl1pPr>
    </p:titleStyle>
    <p:bodyStyle>
      <a:lvl1pPr marL="182880" indent="-182880" algn="l" defTabSz="914400" rtl="0" eaLnBrk="1" latinLnBrk="0" hangingPunct="1">
        <a:lnSpc>
          <a:spcPct val="114000"/>
        </a:lnSpc>
        <a:spcBef>
          <a:spcPts val="0"/>
        </a:spcBef>
        <a:buClr>
          <a:schemeClr val="accent1"/>
        </a:buClr>
        <a:buSzPct val="85000"/>
        <a:buFont typeface="Wingdings" panose="05000000000000000000"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182880" algn="l" defTabSz="914400" rtl="0" eaLnBrk="1" latinLnBrk="0" hangingPunct="1">
        <a:lnSpc>
          <a:spcPct val="114000"/>
        </a:lnSpc>
        <a:spcBef>
          <a:spcPts val="0"/>
        </a:spcBef>
        <a:buClr>
          <a:schemeClr val="accent1"/>
        </a:buClr>
        <a:buSzPct val="85000"/>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731520" indent="-182880" algn="l" defTabSz="914400" rtl="0" eaLnBrk="1" latinLnBrk="0" hangingPunct="1">
        <a:lnSpc>
          <a:spcPct val="114000"/>
        </a:lnSpc>
        <a:spcBef>
          <a:spcPts val="0"/>
        </a:spcBef>
        <a:buClr>
          <a:schemeClr val="accent1"/>
        </a:buClr>
        <a:buSzPct val="90000"/>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lnSpc>
          <a:spcPct val="114000"/>
        </a:lnSpc>
        <a:spcBef>
          <a:spcPts val="0"/>
        </a:spcBef>
        <a:buClr>
          <a:schemeClr val="accent1"/>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188720" indent="-137160" algn="l" defTabSz="914400" rtl="0" eaLnBrk="1" latinLnBrk="0" hangingPunct="1">
        <a:lnSpc>
          <a:spcPct val="114000"/>
        </a:lnSpc>
        <a:spcBef>
          <a:spcPts val="0"/>
        </a:spcBef>
        <a:buClr>
          <a:schemeClr val="accent1"/>
        </a:buClr>
        <a:buSzPct val="100000"/>
        <a:buFont typeface="Wingdings" panose="05000000000000000000" pitchFamily="2" charset="2"/>
        <a:buChar char="§"/>
        <a:defRPr sz="14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62ED4-12A1-4FCE-9025-E55C8D4B315D}"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64A6D-88D2-4A3B-9351-B8E3136F83D7}"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5410386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62ED4-12A1-4FCE-9025-E55C8D4B315D}"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64A6D-88D2-4A3B-9351-B8E3136F83D7}"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0220861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62ED4-12A1-4FCE-9025-E55C8D4B315D}" type="datetimeFigureOut">
              <a:rPr lang="en-IE" smtClean="0">
                <a:solidFill>
                  <a:prstClr val="black">
                    <a:tint val="75000"/>
                  </a:prstClr>
                </a:solidFill>
              </a:rPr>
              <a:pPr/>
              <a:t>08/08/2022</a:t>
            </a:fld>
            <a:endParaRPr lang="en-IE">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64A6D-88D2-4A3B-9351-B8E3136F83D7}" type="slidenum">
              <a:rPr lang="en-IE" smtClean="0">
                <a:solidFill>
                  <a:prstClr val="black">
                    <a:tint val="75000"/>
                  </a:prstClr>
                </a:solidFill>
              </a:rPr>
              <a:pPr/>
              <a:t>‹#›</a:t>
            </a:fld>
            <a:endParaRPr lang="en-IE">
              <a:solidFill>
                <a:prstClr val="black">
                  <a:tint val="75000"/>
                </a:prstClr>
              </a:solidFill>
            </a:endParaRPr>
          </a:p>
        </p:txBody>
      </p:sp>
    </p:spTree>
    <p:extLst>
      <p:ext uri="{BB962C8B-B14F-4D97-AF65-F5344CB8AC3E}">
        <p14:creationId xmlns:p14="http://schemas.microsoft.com/office/powerpoint/2010/main" val="19014606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A097CF72-6886-4DF0-B3FF-D52856E9BCBB}" type="datetimeFigureOut">
              <a:rPr lang="en-IE" smtClean="0"/>
              <a:pPr/>
              <a:t>08/08/2022</a:t>
            </a:fld>
            <a:endParaRPr lang="en-IE"/>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IE"/>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5C7118DD-6568-4315-ADFE-76428D865396}" type="slidenum">
              <a:rPr lang="en-IE" smtClean="0"/>
              <a:pPr/>
              <a:t>‹#›</a:t>
            </a:fld>
            <a:endParaRPr lang="en-IE"/>
          </a:p>
        </p:txBody>
      </p:sp>
    </p:spTree>
    <p:extLst>
      <p:ext uri="{BB962C8B-B14F-4D97-AF65-F5344CB8AC3E}">
        <p14:creationId xmlns:p14="http://schemas.microsoft.com/office/powerpoint/2010/main" val="13752237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fo@yourexperience.ie" TargetMode="External"/><Relationship Id="rId2" Type="http://schemas.openxmlformats.org/officeDocument/2006/relationships/hyperlink" Target="https://yourexperience.ie/about/about-the-programme/#academic_slide_deck" TargetMode="External"/><Relationship Id="rId1" Type="http://schemas.openxmlformats.org/officeDocument/2006/relationships/slideLayout" Target="../slideLayouts/slideLayout45.xml"/><Relationship Id="rId5" Type="http://schemas.openxmlformats.org/officeDocument/2006/relationships/image" Target="cid:BC3318DC-108A-4FBE-B921-D765AD83EDBA@Home" TargetMode="Externa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6.xml"/><Relationship Id="rId1" Type="http://schemas.openxmlformats.org/officeDocument/2006/relationships/tags" Target="../tags/tag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https://www.youtube.com/embed/cXGqCoxD8l4" TargetMode="External"/><Relationship Id="rId1" Type="http://schemas.openxmlformats.org/officeDocument/2006/relationships/tags" Target="../tags/tag2.xml"/><Relationship Id="rId6" Type="http://schemas.openxmlformats.org/officeDocument/2006/relationships/hyperlink" Target="https://youtu.be/cXGqCoxD8l4" TargetMode="External"/><Relationship Id="rId5" Type="http://schemas.openxmlformats.org/officeDocument/2006/relationships/image" Target="../media/image13.jpe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6.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6.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yourexperience.ie/wp-content/uploads/2022/01/NCEP_Strategy_2022_2024-1.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cid:image002.jpg@01D70475.3ACEB8F0" TargetMode="External"/><Relationship Id="rId3" Type="http://schemas.openxmlformats.org/officeDocument/2006/relationships/diagramLayout" Target="../diagrams/layout6.xml"/><Relationship Id="rId7" Type="http://schemas.openxmlformats.org/officeDocument/2006/relationships/image" Target="../media/image6.png"/><Relationship Id="rId12" Type="http://schemas.openxmlformats.org/officeDocument/2006/relationships/image" Target="../media/image21.jpeg"/><Relationship Id="rId2" Type="http://schemas.openxmlformats.org/officeDocument/2006/relationships/diagramData" Target="../diagrams/data6.xml"/><Relationship Id="rId1" Type="http://schemas.openxmlformats.org/officeDocument/2006/relationships/slideLayout" Target="../slideLayouts/slideLayout46.xml"/><Relationship Id="rId6" Type="http://schemas.microsoft.com/office/2007/relationships/diagramDrawing" Target="../diagrams/drawing6.xml"/><Relationship Id="rId11" Type="http://schemas.openxmlformats.org/officeDocument/2006/relationships/image" Target="../media/image20.png"/><Relationship Id="rId5" Type="http://schemas.openxmlformats.org/officeDocument/2006/relationships/diagramColors" Target="../diagrams/colors6.xml"/><Relationship Id="rId10" Type="http://schemas.openxmlformats.org/officeDocument/2006/relationships/image" Target="cid:image001.jpg@01D70475.3ACEB8F0" TargetMode="External"/><Relationship Id="rId4" Type="http://schemas.openxmlformats.org/officeDocument/2006/relationships/diagramQuickStyle" Target="../diagrams/quickStyle6.xml"/><Relationship Id="rId9" Type="http://schemas.openxmlformats.org/officeDocument/2006/relationships/image" Target="../media/image19.jpeg"/><Relationship Id="rId1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40.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RPN7FXSjVZw" TargetMode="External"/><Relationship Id="rId2" Type="http://schemas.openxmlformats.org/officeDocument/2006/relationships/slideLayout" Target="../slideLayouts/slideLayout68.xml"/><Relationship Id="rId1" Type="http://schemas.openxmlformats.org/officeDocument/2006/relationships/video" Target="https://www.youtube.com/embed/RPN7FXSjVZw" TargetMode="Externa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8.xml"/><Relationship Id="rId1" Type="http://schemas.openxmlformats.org/officeDocument/2006/relationships/tags" Target="../tags/tag6.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8.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8.xml"/><Relationship Id="rId1" Type="http://schemas.openxmlformats.org/officeDocument/2006/relationships/tags" Target="../tags/tag7.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8.xml"/><Relationship Id="rId1" Type="http://schemas.openxmlformats.org/officeDocument/2006/relationships/tags" Target="../tags/tag8.xml"/><Relationship Id="rId5" Type="http://schemas.openxmlformats.org/officeDocument/2006/relationships/image" Target="../media/image31.png"/><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8.xml"/><Relationship Id="rId5" Type="http://schemas.openxmlformats.org/officeDocument/2006/relationships/image" Target="../media/image33.png"/><Relationship Id="rId4" Type="http://schemas.openxmlformats.org/officeDocument/2006/relationships/chart" Target="../charts/chart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8.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8.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8.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yourexperience.ie/inpatient/interactive-charts/" TargetMode="External"/><Relationship Id="rId1" Type="http://schemas.openxmlformats.org/officeDocument/2006/relationships/slideLayout" Target="../slideLayouts/slideLayout68.xml"/><Relationship Id="rId5" Type="http://schemas.openxmlformats.org/officeDocument/2006/relationships/image" Target="../media/image42.png"/><Relationship Id="rId4" Type="http://schemas.openxmlformats.org/officeDocument/2006/relationships/hyperlink" Target="https://public.tableau.com/app/profile/ncepireland/viz/StagesofCareFINAL_15743337199370/StagesofCare"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8.xml"/><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hyperlink" Target="https://yourexperience.ie/inpatient/human-rights-based-care/" TargetMode="Externa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68.xml"/><Relationship Id="rId1" Type="http://schemas.openxmlformats.org/officeDocument/2006/relationships/video" Target="https://www.youtube.com/embed/Lcrdy7T41f8" TargetMode="External"/><Relationship Id="rId4" Type="http://schemas.openxmlformats.org/officeDocument/2006/relationships/hyperlink" Target="https://youtu.be/Lcrdy7T41f8"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4.xml"/><Relationship Id="rId1" Type="http://schemas.openxmlformats.org/officeDocument/2006/relationships/video" Target="https://www.youtube.com/embed/C92v2lqAfUU" TargetMode="External"/><Relationship Id="rId4" Type="http://schemas.openxmlformats.org/officeDocument/2006/relationships/hyperlink" Target="https://youtu.be/C92v2lqAfUU"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hyperlink" Target="https://yourexperience.ie/maternity/interactive-charts/" TargetMode="External"/><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hyperlink" Target="https://public.tableau.com/app/profile/ncepireland/viz/NMES2020InteractiveResults/Information" TargetMode="Externa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video" Target="https://www.youtube.com/embed/mVSFZ7FwNLo" TargetMode="External"/><Relationship Id="rId4" Type="http://schemas.openxmlformats.org/officeDocument/2006/relationships/hyperlink" Target="https://youtu.be/mVSFZ7FwNLo"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yourexperience.ie/nursing-homes/about-the-survey/"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image" Target="cid:image001.jpg@01D70475.3ACEB8F0" TargetMode="External"/><Relationship Id="rId2" Type="http://schemas.openxmlformats.org/officeDocument/2006/relationships/image" Target="../media/image5.jpeg"/><Relationship Id="rId1" Type="http://schemas.openxmlformats.org/officeDocument/2006/relationships/slideLayout" Target="../slideLayouts/slideLayout34.xml"/><Relationship Id="rId5" Type="http://schemas.openxmlformats.org/officeDocument/2006/relationships/image" Target="../media/image9.pn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3" Type="http://schemas.openxmlformats.org/officeDocument/2006/relationships/hyperlink" Target="https://yourexperience.ie/maternity-bereavement/about-the-survey/" TargetMode="External"/><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cid:image002.jpg@01D70475.3ACEB8F0" TargetMode="External"/><Relationship Id="rId2" Type="http://schemas.openxmlformats.org/officeDocument/2006/relationships/image" Target="../media/image77.jpeg"/><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9.png"/><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46.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6.xml"/><Relationship Id="rId1" Type="http://schemas.openxmlformats.org/officeDocument/2006/relationships/tags" Target="../tags/tag1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46.xml"/><Relationship Id="rId4" Type="http://schemas.openxmlformats.org/officeDocument/2006/relationships/hyperlink" Target="https://www.hse.ie/eng/services/publications/national-inpatient-experience-survey-2019.pdf"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46.xml"/><Relationship Id="rId5" Type="http://schemas.openxmlformats.org/officeDocument/2006/relationships/image" Target="../media/image98.png"/><Relationship Id="rId4" Type="http://schemas.openxmlformats.org/officeDocument/2006/relationships/hyperlink" Target="https://www.hse.ie/eng/about/our-health-service/healthcare-communication/"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scanner.topsec.com/?t=49022408acfbf6ca0aa8fe7d4d3638f3df59d879&amp;u=https://www2.hse.ie/conditions/medicines/&amp;d=1987&amp;r=show" TargetMode="Externa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3" Type="http://schemas.openxmlformats.org/officeDocument/2006/relationships/hyperlink" Target="https://yourexperience.ie/inpatient/interactive-charts/" TargetMode="External"/><Relationship Id="rId2" Type="http://schemas.openxmlformats.org/officeDocument/2006/relationships/hyperlink" Target="http://www.yourexperience.ie/" TargetMode="External"/><Relationship Id="rId1" Type="http://schemas.openxmlformats.org/officeDocument/2006/relationships/slideLayout" Target="../slideLayouts/slideLayout46.xml"/><Relationship Id="rId6" Type="http://schemas.openxmlformats.org/officeDocument/2006/relationships/image" Target="../media/image102.png"/><Relationship Id="rId5" Type="http://schemas.openxmlformats.org/officeDocument/2006/relationships/hyperlink" Target="https://yourexperience.ie/" TargetMode="External"/><Relationship Id="rId4" Type="http://schemas.openxmlformats.org/officeDocument/2006/relationships/image" Target="../media/image101.png"/></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yourexperience.ie/survey-hub/" TargetMode="External"/><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8" Type="http://schemas.openxmlformats.org/officeDocument/2006/relationships/hyperlink" Target="https://yourexperience.ie/survey-hub/national-care-experience-programme-interactive-dashboards/" TargetMode="External"/><Relationship Id="rId3" Type="http://schemas.openxmlformats.org/officeDocument/2006/relationships/hyperlink" Target="https://yourexperience.ie/survey-hub/educational-resources/introduction-to-survey-design/" TargetMode="External"/><Relationship Id="rId7" Type="http://schemas.openxmlformats.org/officeDocument/2006/relationships/hyperlink" Target="https://yourexperience.ie/survey-hub/educational-resources/analysing-and-presenting-survey-findings/" TargetMode="External"/><Relationship Id="rId2" Type="http://schemas.openxmlformats.org/officeDocument/2006/relationships/notesSlide" Target="../notesSlides/notesSlide43.xml"/><Relationship Id="rId1" Type="http://schemas.openxmlformats.org/officeDocument/2006/relationships/slideLayout" Target="../slideLayouts/slideLayout46.xml"/><Relationship Id="rId6" Type="http://schemas.openxmlformats.org/officeDocument/2006/relationships/hyperlink" Target="https://yourexperience.ie/survey-hub/survey-data/" TargetMode="External"/><Relationship Id="rId5" Type="http://schemas.openxmlformats.org/officeDocument/2006/relationships/hyperlink" Target="https://yourexperience.ie/survey-hub/survey-administration/" TargetMode="External"/><Relationship Id="rId4" Type="http://schemas.openxmlformats.org/officeDocument/2006/relationships/hyperlink" Target="https://yourexperience.ie/survey-hub/questionnaire-design/" TargetMode="External"/><Relationship Id="rId9" Type="http://schemas.openxmlformats.org/officeDocument/2006/relationships/image" Target="../media/image103.png"/></Relationships>
</file>

<file path=ppt/slides/_rels/slide96.xml.rels><?xml version="1.0" encoding="UTF-8" standalone="yes"?>
<Relationships xmlns="http://schemas.openxmlformats.org/package/2006/relationships"><Relationship Id="rId8" Type="http://schemas.openxmlformats.org/officeDocument/2006/relationships/hyperlink" Target="https://yourexperience.ie/about/news/episode-1-patient-experience-the-importance-of-listening-to-the-voice-of-patients/" TargetMode="External"/><Relationship Id="rId3" Type="http://schemas.openxmlformats.org/officeDocument/2006/relationships/hyperlink" Target="https://open.spotify.com/show/375wVXltennX4cU8AXQMhm" TargetMode="External"/><Relationship Id="rId7" Type="http://schemas.openxmlformats.org/officeDocument/2006/relationships/image" Target="../media/image105.png"/><Relationship Id="rId2" Type="http://schemas.openxmlformats.org/officeDocument/2006/relationships/hyperlink" Target="https://podcasts.apple.com/us/podcast/lets-talk-care-experience/id1595638638" TargetMode="External"/><Relationship Id="rId1" Type="http://schemas.openxmlformats.org/officeDocument/2006/relationships/slideLayout" Target="../slideLayouts/slideLayout46.xml"/><Relationship Id="rId6" Type="http://schemas.openxmlformats.org/officeDocument/2006/relationships/hyperlink" Target="https://yourexperience.ie/about/news/episode-2-patient-experience-the-impact-of-food-and-nutrition-on-patients-experiences/" TargetMode="External"/><Relationship Id="rId11" Type="http://schemas.openxmlformats.org/officeDocument/2006/relationships/image" Target="../media/image107.png"/><Relationship Id="rId5" Type="http://schemas.openxmlformats.org/officeDocument/2006/relationships/image" Target="../media/image104.jpeg"/><Relationship Id="rId10" Type="http://schemas.openxmlformats.org/officeDocument/2006/relationships/hyperlink" Target="https://yourexperience.ie/about/news/episode-4-patient-experience-the-importance-of-supporting-patients-while-in-hospital/" TargetMode="External"/><Relationship Id="rId4" Type="http://schemas.openxmlformats.org/officeDocument/2006/relationships/hyperlink" Target="https://podcastaddict.com/podcast/let-s-talk-care-experience/3709951" TargetMode="External"/><Relationship Id="rId9" Type="http://schemas.openxmlformats.org/officeDocument/2006/relationships/image" Target="../media/image106.png"/></Relationships>
</file>

<file path=ppt/slides/_rels/slide97.xml.rels><?xml version="1.0" encoding="UTF-8" standalone="yes"?>
<Relationships xmlns="http://schemas.openxmlformats.org/package/2006/relationships"><Relationship Id="rId3" Type="http://schemas.openxmlformats.org/officeDocument/2006/relationships/hyperlink" Target="https://journals.sagepub.com/doi/full/10.1177/23743735211065267" TargetMode="External"/><Relationship Id="rId2" Type="http://schemas.openxmlformats.org/officeDocument/2006/relationships/image" Target="../media/image108.png"/><Relationship Id="rId1" Type="http://schemas.openxmlformats.org/officeDocument/2006/relationships/slideLayout" Target="../slideLayouts/slideLayout48.xml"/><Relationship Id="rId5" Type="http://schemas.openxmlformats.org/officeDocument/2006/relationships/image" Target="../media/image109.png"/><Relationship Id="rId4" Type="http://schemas.openxmlformats.org/officeDocument/2006/relationships/hyperlink" Target="https://www.sciencedirect.com/science/article/pii/S0266613822000158"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yourexperience.ie/wp-content/uploads/2019/08/Data-Access-Request-Form-2019-1.docx" TargetMode="External"/><Relationship Id="rId2" Type="http://schemas.openxmlformats.org/officeDocument/2006/relationships/hyperlink" Target="https://yourexperience.ie/wp-content/uploads/2020/01/Data-Access-Request-Policy-2020-v3.pdf" TargetMode="External"/><Relationship Id="rId1" Type="http://schemas.openxmlformats.org/officeDocument/2006/relationships/slideLayout" Target="../slideLayouts/slideLayout46.xml"/><Relationship Id="rId6" Type="http://schemas.openxmlformats.org/officeDocument/2006/relationships/image" Target="../media/image110.png"/><Relationship Id="rId5" Type="http://schemas.openxmlformats.org/officeDocument/2006/relationships/hyperlink" Target="https://yourexperience.ie/about/contact-us/request-data-for-research/" TargetMode="External"/><Relationship Id="rId4" Type="http://schemas.openxmlformats.org/officeDocument/2006/relationships/hyperlink" Target="mailto:info@yourexperience.ie"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cid:BC3318DC-108A-4FBE-B921-D765AD83EDBA@Home" TargetMode="External"/><Relationship Id="rId7" Type="http://schemas.openxmlformats.org/officeDocument/2006/relationships/image" Target="../media/image112.png"/><Relationship Id="rId2" Type="http://schemas.openxmlformats.org/officeDocument/2006/relationships/image" Target="../media/image8.jpeg"/><Relationship Id="rId1" Type="http://schemas.openxmlformats.org/officeDocument/2006/relationships/slideLayout" Target="../slideLayouts/slideLayout58.xml"/><Relationship Id="rId6" Type="http://schemas.openxmlformats.org/officeDocument/2006/relationships/image" Target="../media/image111.png"/><Relationship Id="rId5" Type="http://schemas.openxmlformats.org/officeDocument/2006/relationships/hyperlink" Target="http://www.yourexperience.ie/" TargetMode="External"/><Relationship Id="rId4" Type="http://schemas.openxmlformats.org/officeDocument/2006/relationships/image" Target="../media/image6.png"/><Relationship Id="rId9" Type="http://schemas.openxmlformats.org/officeDocument/2006/relationships/hyperlink" Target="mailto:info@yourexperience.i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AFCD11-9E3C-434F-8FFA-415D220C64DD}"/>
              </a:ext>
            </a:extLst>
          </p:cNvPr>
          <p:cNvSpPr>
            <a:spLocks noGrp="1"/>
          </p:cNvSpPr>
          <p:nvPr>
            <p:ph type="ctrTitle"/>
          </p:nvPr>
        </p:nvSpPr>
        <p:spPr>
          <a:xfrm>
            <a:off x="1545018" y="3320314"/>
            <a:ext cx="8681547" cy="1093359"/>
          </a:xfrm>
        </p:spPr>
        <p:txBody>
          <a:bodyPr>
            <a:normAutofit/>
          </a:bodyPr>
          <a:lstStyle/>
          <a:p>
            <a:r>
              <a:rPr lang="en-US" sz="3600" b="1" dirty="0" smtClean="0">
                <a:solidFill>
                  <a:srgbClr val="243168"/>
                </a:solidFill>
              </a:rPr>
              <a:t>The National Care </a:t>
            </a:r>
            <a:br>
              <a:rPr lang="en-US" sz="3600" b="1" dirty="0" smtClean="0">
                <a:solidFill>
                  <a:srgbClr val="243168"/>
                </a:solidFill>
              </a:rPr>
            </a:br>
            <a:r>
              <a:rPr lang="en-US" sz="3600" b="1" dirty="0" smtClean="0">
                <a:solidFill>
                  <a:srgbClr val="243168"/>
                </a:solidFill>
              </a:rPr>
              <a:t>Experience Programme</a:t>
            </a:r>
            <a:endParaRPr lang="en-IE" sz="3600" b="1" dirty="0">
              <a:solidFill>
                <a:srgbClr val="243168"/>
              </a:solidFill>
            </a:endParaRPr>
          </a:p>
        </p:txBody>
      </p:sp>
      <p:sp>
        <p:nvSpPr>
          <p:cNvPr id="3" name="TextBox 2"/>
          <p:cNvSpPr txBox="1"/>
          <p:nvPr/>
        </p:nvSpPr>
        <p:spPr>
          <a:xfrm>
            <a:off x="0" y="5923643"/>
            <a:ext cx="10669531" cy="934358"/>
          </a:xfrm>
          <a:prstGeom prst="rect">
            <a:avLst/>
          </a:prstGeom>
          <a:noFill/>
        </p:spPr>
        <p:txBody>
          <a:bodyPr wrap="square" rtlCol="0">
            <a:spAutoFit/>
          </a:bodyPr>
          <a:lstStyle/>
          <a:p>
            <a:pPr>
              <a:lnSpc>
                <a:spcPct val="114000"/>
              </a:lnSpc>
            </a:pPr>
            <a:r>
              <a:rPr lang="en-IE" sz="1200" b="1" dirty="0" smtClean="0">
                <a:latin typeface="Tahoma" panose="020B0604030504040204" pitchFamily="34" charset="0"/>
                <a:ea typeface="Tahoma" panose="020B0604030504040204" pitchFamily="34" charset="0"/>
                <a:cs typeface="Tahoma" panose="020B0604030504040204" pitchFamily="34" charset="0"/>
              </a:rPr>
              <a:t>Last updated: </a:t>
            </a:r>
            <a:r>
              <a:rPr lang="en-IE" sz="1200" dirty="0" smtClean="0">
                <a:latin typeface="Tahoma" panose="020B0604030504040204" pitchFamily="34" charset="0"/>
                <a:ea typeface="Tahoma" panose="020B0604030504040204" pitchFamily="34" charset="0"/>
                <a:cs typeface="Tahoma" panose="020B0604030504040204" pitchFamily="34" charset="0"/>
              </a:rPr>
              <a:t>29 July 2022.</a:t>
            </a:r>
          </a:p>
          <a:p>
            <a:pPr>
              <a:lnSpc>
                <a:spcPct val="114000"/>
              </a:lnSpc>
            </a:pPr>
            <a:r>
              <a:rPr lang="en-IE" sz="1200" dirty="0" smtClean="0">
                <a:latin typeface="Tahoma" panose="020B0604030504040204" pitchFamily="34" charset="0"/>
                <a:ea typeface="Tahoma" panose="020B0604030504040204" pitchFamily="34" charset="0"/>
                <a:cs typeface="Tahoma" panose="020B0604030504040204" pitchFamily="34" charset="0"/>
              </a:rPr>
              <a:t>For the latest version of this slide deck, please visit: </a:t>
            </a:r>
          </a:p>
          <a:p>
            <a:pPr>
              <a:lnSpc>
                <a:spcPct val="114000"/>
              </a:lnSpc>
            </a:pPr>
            <a:r>
              <a:rPr lang="en-IE" sz="1200" dirty="0" smtClean="0">
                <a:latin typeface="Tahoma" panose="020B0604030504040204" pitchFamily="34" charset="0"/>
                <a:ea typeface="Tahoma" panose="020B0604030504040204" pitchFamily="34" charset="0"/>
                <a:cs typeface="Tahoma" panose="020B0604030504040204" pitchFamily="34" charset="0"/>
                <a:hlinkClick r:id="rId2"/>
              </a:rPr>
              <a:t>https</a:t>
            </a:r>
            <a:r>
              <a:rPr lang="en-IE" sz="1200" dirty="0">
                <a:latin typeface="Tahoma" panose="020B0604030504040204" pitchFamily="34" charset="0"/>
                <a:ea typeface="Tahoma" panose="020B0604030504040204" pitchFamily="34" charset="0"/>
                <a:cs typeface="Tahoma" panose="020B0604030504040204" pitchFamily="34" charset="0"/>
                <a:hlinkClick r:id="rId2"/>
              </a:rPr>
              <a:t>://yourexperience.ie/about/about-the-programme/#</a:t>
            </a:r>
            <a:r>
              <a:rPr lang="en-IE" sz="1200" dirty="0" smtClean="0">
                <a:latin typeface="Tahoma" panose="020B0604030504040204" pitchFamily="34" charset="0"/>
                <a:ea typeface="Tahoma" panose="020B0604030504040204" pitchFamily="34" charset="0"/>
                <a:cs typeface="Tahoma" panose="020B0604030504040204" pitchFamily="34" charset="0"/>
                <a:hlinkClick r:id="rId2"/>
              </a:rPr>
              <a:t>academic_slide_deck</a:t>
            </a:r>
            <a:r>
              <a:rPr lang="en-IE" sz="1200" dirty="0" smtClean="0">
                <a:latin typeface="Tahoma" panose="020B0604030504040204" pitchFamily="34" charset="0"/>
                <a:ea typeface="Tahoma" panose="020B0604030504040204" pitchFamily="34" charset="0"/>
                <a:cs typeface="Tahoma" panose="020B0604030504040204" pitchFamily="34" charset="0"/>
              </a:rPr>
              <a:t>  </a:t>
            </a:r>
          </a:p>
          <a:p>
            <a:pPr>
              <a:lnSpc>
                <a:spcPct val="114000"/>
              </a:lnSpc>
            </a:pPr>
            <a:r>
              <a:rPr lang="en-IE" sz="1200" dirty="0" smtClean="0">
                <a:latin typeface="Tahoma" panose="020B0604030504040204" pitchFamily="34" charset="0"/>
                <a:ea typeface="Tahoma" panose="020B0604030504040204" pitchFamily="34" charset="0"/>
                <a:cs typeface="Tahoma" panose="020B0604030504040204" pitchFamily="34" charset="0"/>
              </a:rPr>
              <a:t>For more information, please contact: </a:t>
            </a:r>
            <a:r>
              <a:rPr lang="en-IE" sz="1200" dirty="0" smtClean="0">
                <a:latin typeface="Tahoma" panose="020B0604030504040204" pitchFamily="34" charset="0"/>
                <a:ea typeface="Tahoma" panose="020B0604030504040204" pitchFamily="34" charset="0"/>
                <a:cs typeface="Tahoma" panose="020B0604030504040204" pitchFamily="34" charset="0"/>
                <a:hlinkClick r:id="rId3"/>
              </a:rPr>
              <a:t>info@yourexperience.ie</a:t>
            </a:r>
            <a:r>
              <a:rPr lang="en-IE" sz="1200" dirty="0" smtClean="0">
                <a:latin typeface="Tahoma" panose="020B0604030504040204" pitchFamily="34" charset="0"/>
                <a:ea typeface="Tahoma" panose="020B0604030504040204" pitchFamily="34" charset="0"/>
                <a:cs typeface="Tahoma" panose="020B0604030504040204" pitchFamily="34" charset="0"/>
              </a:rPr>
              <a:t>. </a:t>
            </a:r>
            <a:endParaRPr lang="en-IE" sz="1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cid:BC3318DC-108A-4FBE-B921-D765AD83EDBA@Home"/>
          <p:cNvPicPr>
            <a:picLocks noChangeAspect="1"/>
          </p:cNvPicPr>
          <p:nvPr/>
        </p:nvPicPr>
        <p:blipFill rotWithShape="1">
          <a:blip r:embed="rId4" r:link="rId5" cstate="print">
            <a:extLst>
              <a:ext uri="{28A0092B-C50C-407E-A947-70E740481C1C}">
                <a14:useLocalDpi xmlns:a14="http://schemas.microsoft.com/office/drawing/2010/main" val="0"/>
              </a:ext>
            </a:extLst>
          </a:blip>
          <a:srcRect l="3775" t="38488" r="2913" b="6476"/>
          <a:stretch/>
        </p:blipFill>
        <p:spPr bwMode="auto">
          <a:xfrm>
            <a:off x="7161007" y="5923643"/>
            <a:ext cx="4987497" cy="840839"/>
          </a:xfrm>
          <a:prstGeom prst="rect">
            <a:avLst/>
          </a:prstGeom>
          <a:noFill/>
          <a:ln>
            <a:noFill/>
          </a:ln>
        </p:spPr>
      </p:pic>
    </p:spTree>
    <p:extLst>
      <p:ext uri="{BB962C8B-B14F-4D97-AF65-F5344CB8AC3E}">
        <p14:creationId xmlns:p14="http://schemas.microsoft.com/office/powerpoint/2010/main" val="1328803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62845"/>
            <a:ext cx="11145794" cy="1227844"/>
          </a:xfrm>
        </p:spPr>
        <p:txBody>
          <a:bodyPr/>
          <a:lstStyle/>
          <a:p>
            <a:pPr algn="ctr"/>
            <a:r>
              <a:rPr lang="en-IE" dirty="0" smtClean="0">
                <a:solidFill>
                  <a:srgbClr val="243168"/>
                </a:solidFill>
              </a:rPr>
              <a:t>HIQA’s functions</a:t>
            </a:r>
            <a:endParaRPr lang="en-IE" dirty="0">
              <a:solidFill>
                <a:srgbClr val="243168"/>
              </a:solidFill>
            </a:endParaRPr>
          </a:p>
        </p:txBody>
      </p:sp>
      <p:sp>
        <p:nvSpPr>
          <p:cNvPr id="3" name="Content Placeholder 2"/>
          <p:cNvSpPr>
            <a:spLocks noGrp="1"/>
          </p:cNvSpPr>
          <p:nvPr>
            <p:ph idx="1"/>
          </p:nvPr>
        </p:nvSpPr>
        <p:spPr>
          <a:xfrm>
            <a:off x="481914" y="1807535"/>
            <a:ext cx="11145794" cy="4369428"/>
          </a:xfrm>
        </p:spPr>
        <p:txBody>
          <a:bodyPr>
            <a:noAutofit/>
          </a:bodyPr>
          <a:lstStyle/>
          <a:p>
            <a:pPr lvl="0"/>
            <a:r>
              <a:rPr lang="en-IE" sz="1900" b="1" dirty="0" smtClean="0"/>
              <a:t>Health Technology Assessment </a:t>
            </a:r>
            <a:br>
              <a:rPr lang="en-IE" sz="1900" b="1" dirty="0" smtClean="0"/>
            </a:br>
            <a:r>
              <a:rPr lang="en-US" sz="1900" dirty="0"/>
              <a:t>Evaluating the clinical and cost-effectiveness of health </a:t>
            </a:r>
            <a:r>
              <a:rPr lang="en-US" sz="1900" dirty="0" err="1"/>
              <a:t>programmes</a:t>
            </a:r>
            <a:r>
              <a:rPr lang="en-US" sz="1900" dirty="0"/>
              <a:t>, policies, medicines, medical equipment, diagnostic and surgical techniques, health promotion and protection activities, and providing advice to enable the best use of resources and the best outcomes for people who use our health service</a:t>
            </a:r>
            <a:r>
              <a:rPr lang="en-US" sz="1900" dirty="0" smtClean="0"/>
              <a:t>.</a:t>
            </a:r>
          </a:p>
          <a:p>
            <a:pPr lvl="0"/>
            <a:r>
              <a:rPr lang="en-IE" sz="1900" b="1" dirty="0" smtClean="0"/>
              <a:t>Health Information</a:t>
            </a:r>
            <a:br>
              <a:rPr lang="en-IE" sz="1900" b="1" dirty="0" smtClean="0"/>
            </a:br>
            <a:r>
              <a:rPr lang="en-US" sz="1900" dirty="0"/>
              <a:t>Advising on the efficient and secure collection and sharing of health information, setting standards, evaluating information resources and publishing information on the delivery and performance of Ireland’s health and social care services</a:t>
            </a:r>
            <a:r>
              <a:rPr lang="en-US" sz="1900" dirty="0" smtClean="0"/>
              <a:t>.</a:t>
            </a:r>
          </a:p>
          <a:p>
            <a:pPr lvl="0"/>
            <a:r>
              <a:rPr lang="en-IE" sz="1900" b="1" dirty="0" smtClean="0"/>
              <a:t>National Care Experience Survey</a:t>
            </a:r>
            <a:r>
              <a:rPr lang="en-IE" sz="1900" dirty="0" smtClean="0"/>
              <a:t/>
            </a:r>
            <a:br>
              <a:rPr lang="en-IE" sz="1900" dirty="0" smtClean="0"/>
            </a:br>
            <a:r>
              <a:rPr lang="en-US" sz="1900" dirty="0"/>
              <a:t>Carrying out national service-user experience surveys across a range of health services, in conjunction with the Department of Health and the HSE</a:t>
            </a:r>
            <a:r>
              <a:rPr lang="en-US" sz="1900" dirty="0" smtClean="0"/>
              <a:t>.</a:t>
            </a:r>
            <a:endParaRPr lang="en-IE" sz="1900" dirty="0" smtClean="0"/>
          </a:p>
          <a:p>
            <a:pPr lvl="0"/>
            <a:endParaRPr lang="en-IE" sz="2000" dirty="0"/>
          </a:p>
        </p:txBody>
      </p:sp>
    </p:spTree>
    <p:extLst>
      <p:ext uri="{BB962C8B-B14F-4D97-AF65-F5344CB8AC3E}">
        <p14:creationId xmlns:p14="http://schemas.microsoft.com/office/powerpoint/2010/main" val="4157099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62845"/>
            <a:ext cx="11145794" cy="1227844"/>
          </a:xfrm>
        </p:spPr>
        <p:txBody>
          <a:bodyPr>
            <a:normAutofit/>
          </a:bodyPr>
          <a:lstStyle/>
          <a:p>
            <a:pPr algn="ctr"/>
            <a:r>
              <a:rPr lang="en-US" sz="2800" dirty="0">
                <a:solidFill>
                  <a:srgbClr val="243168"/>
                </a:solidFill>
              </a:rPr>
              <a:t>Overview of </a:t>
            </a:r>
            <a:r>
              <a:rPr lang="en-US" sz="2800" dirty="0" smtClean="0">
                <a:solidFill>
                  <a:srgbClr val="243168"/>
                </a:solidFill>
              </a:rPr>
              <a:t>Health </a:t>
            </a:r>
            <a:r>
              <a:rPr lang="en-US" sz="2800" dirty="0">
                <a:solidFill>
                  <a:srgbClr val="243168"/>
                </a:solidFill>
              </a:rPr>
              <a:t>Information and </a:t>
            </a:r>
            <a:r>
              <a:rPr lang="en-US" sz="2800" dirty="0" smtClean="0">
                <a:solidFill>
                  <a:srgbClr val="243168"/>
                </a:solidFill>
              </a:rPr>
              <a:t>Standards</a:t>
            </a:r>
            <a:endParaRPr lang="en-IE" sz="2800" dirty="0">
              <a:solidFill>
                <a:srgbClr val="243168"/>
              </a:solidFill>
            </a:endParaRPr>
          </a:p>
        </p:txBody>
      </p:sp>
      <p:sp>
        <p:nvSpPr>
          <p:cNvPr id="3" name="Content Placeholder 2"/>
          <p:cNvSpPr>
            <a:spLocks noGrp="1"/>
          </p:cNvSpPr>
          <p:nvPr>
            <p:ph idx="1"/>
          </p:nvPr>
        </p:nvSpPr>
        <p:spPr>
          <a:xfrm>
            <a:off x="481914" y="1807536"/>
            <a:ext cx="11145794" cy="4630334"/>
          </a:xfrm>
        </p:spPr>
        <p:txBody>
          <a:bodyPr>
            <a:noAutofit/>
          </a:bodyPr>
          <a:lstStyle/>
          <a:p>
            <a:pPr>
              <a:spcAft>
                <a:spcPts val="1200"/>
              </a:spcAft>
            </a:pPr>
            <a:r>
              <a:rPr lang="en-IE" sz="2000" dirty="0"/>
              <a:t>The Health Information and Standards (HIS) Directorate aims to support a consistent and standardised approach to health and social care service provision and information in Ireland and bring about effective and sustainable improvements to Irish health and social care </a:t>
            </a:r>
            <a:r>
              <a:rPr lang="en-IE" sz="2000" dirty="0" smtClean="0"/>
              <a:t>services. The </a:t>
            </a:r>
            <a:r>
              <a:rPr lang="en-IE" sz="2000" dirty="0"/>
              <a:t>HIS Directorate has three core </a:t>
            </a:r>
            <a:r>
              <a:rPr lang="en-IE" sz="2000" dirty="0" smtClean="0"/>
              <a:t>functions:</a:t>
            </a:r>
          </a:p>
          <a:p>
            <a:pPr marL="901700" lvl="1" indent="-457200">
              <a:buFont typeface="+mj-lt"/>
              <a:buAutoNum type="arabicPeriod"/>
            </a:pPr>
            <a:r>
              <a:rPr lang="en-IE" sz="1800" b="1" dirty="0" smtClean="0"/>
              <a:t>Development of National Health and Social Care Standards and Guidance </a:t>
            </a:r>
            <a:r>
              <a:rPr lang="en-IE" sz="1800" dirty="0" smtClean="0"/>
              <a:t/>
            </a:r>
            <a:br>
              <a:rPr lang="en-IE" sz="1800" dirty="0" smtClean="0"/>
            </a:br>
            <a:r>
              <a:rPr lang="en-IE" sz="1800" dirty="0"/>
              <a:t>The Standards </a:t>
            </a:r>
            <a:r>
              <a:rPr lang="en-IE" sz="1800" dirty="0" smtClean="0"/>
              <a:t>Team develops </a:t>
            </a:r>
            <a:r>
              <a:rPr lang="en-IE" sz="1800" dirty="0"/>
              <a:t>national standards and implements supports for health and social care services in Ireland. </a:t>
            </a:r>
            <a:endParaRPr lang="en-IE" sz="1800" dirty="0" smtClean="0"/>
          </a:p>
          <a:p>
            <a:pPr marL="901700" lvl="1" indent="-457200">
              <a:buFont typeface="+mj-lt"/>
              <a:buAutoNum type="arabicPeriod" startAt="2"/>
            </a:pPr>
            <a:r>
              <a:rPr lang="en-IE" sz="1800" b="1" dirty="0"/>
              <a:t>Informing and driving health information quality and eHealth</a:t>
            </a:r>
            <a:r>
              <a:rPr lang="en-IE" sz="1800" dirty="0"/>
              <a:t/>
            </a:r>
            <a:br>
              <a:rPr lang="en-IE" sz="1800" dirty="0"/>
            </a:br>
            <a:r>
              <a:rPr lang="en-IE" sz="1800" dirty="0"/>
              <a:t>The Technical Standards Team and the Health Information Quality Team develop recommendations, national standards and guidance for the Irish eHealth and health information landscape, and assess against national standards. </a:t>
            </a:r>
          </a:p>
          <a:p>
            <a:pPr marL="901700" lvl="1" indent="-457200">
              <a:buFont typeface="+mj-lt"/>
              <a:buAutoNum type="arabicPeriod" startAt="2"/>
            </a:pPr>
            <a:r>
              <a:rPr lang="en-IE" sz="1800" b="1" dirty="0"/>
              <a:t>Surveying the experiences of people who use health and social care services</a:t>
            </a:r>
            <a:br>
              <a:rPr lang="en-IE" sz="1800" b="1" dirty="0"/>
            </a:br>
            <a:r>
              <a:rPr lang="en-IE" sz="1800" dirty="0"/>
              <a:t>The National Care Experience Programme Team conducts three surveys currently, and is developing a further two surveys. </a:t>
            </a:r>
            <a:endParaRPr lang="en-IE" sz="1800" strike="sngStrike" dirty="0"/>
          </a:p>
        </p:txBody>
      </p:sp>
    </p:spTree>
    <p:extLst>
      <p:ext uri="{BB962C8B-B14F-4D97-AF65-F5344CB8AC3E}">
        <p14:creationId xmlns:p14="http://schemas.microsoft.com/office/powerpoint/2010/main" val="399308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AFCD11-9E3C-434F-8FFA-415D220C64DD}"/>
              </a:ext>
            </a:extLst>
          </p:cNvPr>
          <p:cNvSpPr>
            <a:spLocks noGrp="1"/>
          </p:cNvSpPr>
          <p:nvPr>
            <p:ph type="ctrTitle"/>
          </p:nvPr>
        </p:nvSpPr>
        <p:spPr>
          <a:xfrm>
            <a:off x="1648315" y="2999038"/>
            <a:ext cx="8681547" cy="1622389"/>
          </a:xfrm>
        </p:spPr>
        <p:txBody>
          <a:bodyPr>
            <a:normAutofit/>
          </a:bodyPr>
          <a:lstStyle/>
          <a:p>
            <a:pPr>
              <a:lnSpc>
                <a:spcPct val="114000"/>
              </a:lnSpc>
            </a:pPr>
            <a:r>
              <a:rPr lang="en-US" sz="3200" b="1" dirty="0" smtClean="0">
                <a:solidFill>
                  <a:srgbClr val="243168"/>
                </a:solidFill>
              </a:rPr>
              <a:t>Section 2. </a:t>
            </a:r>
            <a:r>
              <a:rPr lang="en-US" sz="3200" dirty="0" smtClean="0">
                <a:solidFill>
                  <a:srgbClr val="243168"/>
                </a:solidFill>
              </a:rPr>
              <a:t/>
            </a:r>
            <a:br>
              <a:rPr lang="en-US" sz="3200" dirty="0" smtClean="0">
                <a:solidFill>
                  <a:srgbClr val="243168"/>
                </a:solidFill>
              </a:rPr>
            </a:br>
            <a:r>
              <a:rPr lang="en-US" sz="3200" dirty="0" smtClean="0">
                <a:solidFill>
                  <a:srgbClr val="243168"/>
                </a:solidFill>
              </a:rPr>
              <a:t>Introduction to healthcare quality and safety</a:t>
            </a:r>
            <a:endParaRPr lang="en-IE" sz="3200" dirty="0">
              <a:solidFill>
                <a:srgbClr val="243168"/>
              </a:solidFill>
            </a:endParaRPr>
          </a:p>
        </p:txBody>
      </p:sp>
      <p:pic>
        <p:nvPicPr>
          <p:cNvPr id="7" name="Picture 6">
            <a:extLst>
              <a:ext uri="{FF2B5EF4-FFF2-40B4-BE49-F238E27FC236}">
                <a16:creationId xmlns="" xmlns:a16="http://schemas.microsoft.com/office/drawing/2014/main" id="{DAF7CCF9-438D-46C0-8A49-1074769CE69F}"/>
              </a:ext>
            </a:extLst>
          </p:cNvPr>
          <p:cNvPicPr>
            <a:picLocks noChangeAspect="1"/>
          </p:cNvPicPr>
          <p:nvPr/>
        </p:nvPicPr>
        <p:blipFill rotWithShape="1">
          <a:blip r:embed="rId2"/>
          <a:srcRect t="38159"/>
          <a:stretch/>
        </p:blipFill>
        <p:spPr>
          <a:xfrm>
            <a:off x="8467725" y="6074874"/>
            <a:ext cx="3724275" cy="624375"/>
          </a:xfrm>
          <a:prstGeom prst="rect">
            <a:avLst/>
          </a:prstGeom>
        </p:spPr>
      </p:pic>
    </p:spTree>
    <p:extLst>
      <p:ext uri="{BB962C8B-B14F-4D97-AF65-F5344CB8AC3E}">
        <p14:creationId xmlns:p14="http://schemas.microsoft.com/office/powerpoint/2010/main" val="2789375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smtClean="0">
                <a:solidFill>
                  <a:srgbClr val="243168"/>
                </a:solidFill>
              </a:rPr>
              <a:t>Healthcare quality and safety</a:t>
            </a:r>
            <a:endParaRPr lang="en-IE" dirty="0">
              <a:solidFill>
                <a:srgbClr val="243168"/>
              </a:solidFill>
            </a:endParaRPr>
          </a:p>
        </p:txBody>
      </p:sp>
      <p:sp>
        <p:nvSpPr>
          <p:cNvPr id="3" name="Content Placeholder 2"/>
          <p:cNvSpPr>
            <a:spLocks noGrp="1"/>
          </p:cNvSpPr>
          <p:nvPr>
            <p:ph idx="1"/>
          </p:nvPr>
        </p:nvSpPr>
        <p:spPr>
          <a:xfrm>
            <a:off x="568411" y="1807535"/>
            <a:ext cx="5603789" cy="4369427"/>
          </a:xfrm>
        </p:spPr>
        <p:txBody>
          <a:bodyPr>
            <a:normAutofit/>
          </a:bodyPr>
          <a:lstStyle/>
          <a:p>
            <a:pPr marL="361950" lvl="1" indent="-361950">
              <a:lnSpc>
                <a:spcPct val="114000"/>
              </a:lnSpc>
            </a:pPr>
            <a:r>
              <a:rPr lang="en-IE" sz="2200" dirty="0" smtClean="0"/>
              <a:t>Healthcare quality is a multi-dimensional concept</a:t>
            </a:r>
          </a:p>
          <a:p>
            <a:pPr marL="361950" lvl="1" indent="-361950"/>
            <a:r>
              <a:rPr lang="en-IE" sz="2200" dirty="0" smtClean="0"/>
              <a:t>Institute of Medicine (2001):</a:t>
            </a:r>
          </a:p>
          <a:p>
            <a:pPr marL="806450" lvl="2"/>
            <a:r>
              <a:rPr lang="en-IE" sz="2000" dirty="0" smtClean="0"/>
              <a:t>Safe</a:t>
            </a:r>
          </a:p>
          <a:p>
            <a:pPr marL="806450" lvl="2"/>
            <a:r>
              <a:rPr lang="en-IE" sz="2000" dirty="0" smtClean="0"/>
              <a:t>Effective</a:t>
            </a:r>
          </a:p>
          <a:p>
            <a:pPr marL="806450" lvl="2"/>
            <a:r>
              <a:rPr lang="en-IE" sz="2000" dirty="0" smtClean="0"/>
              <a:t>Patient-centred</a:t>
            </a:r>
          </a:p>
          <a:p>
            <a:pPr marL="806450" lvl="2"/>
            <a:r>
              <a:rPr lang="en-IE" sz="2000" dirty="0" smtClean="0"/>
              <a:t>Timely</a:t>
            </a:r>
          </a:p>
          <a:p>
            <a:pPr marL="806450" lvl="2"/>
            <a:r>
              <a:rPr lang="en-IE" sz="2000" dirty="0" smtClean="0"/>
              <a:t>Efficient</a:t>
            </a:r>
          </a:p>
          <a:p>
            <a:pPr marL="806450" lvl="2"/>
            <a:r>
              <a:rPr lang="en-IE" sz="2000" dirty="0" smtClean="0"/>
              <a:t>Equitable</a:t>
            </a:r>
            <a:endParaRPr lang="en-IE" sz="2000" dirty="0"/>
          </a:p>
        </p:txBody>
      </p:sp>
      <p:graphicFrame>
        <p:nvGraphicFramePr>
          <p:cNvPr id="4" name="Diagram 3"/>
          <p:cNvGraphicFramePr/>
          <p:nvPr>
            <p:extLst>
              <p:ext uri="{D42A27DB-BD31-4B8C-83A1-F6EECF244321}">
                <p14:modId xmlns:p14="http://schemas.microsoft.com/office/powerpoint/2010/main" val="310175629"/>
              </p:ext>
            </p:extLst>
          </p:nvPr>
        </p:nvGraphicFramePr>
        <p:xfrm>
          <a:off x="5687106" y="1690688"/>
          <a:ext cx="6355484" cy="4974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596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solidFill>
                  <a:srgbClr val="243168"/>
                </a:solidFill>
              </a:rPr>
              <a:t>Healthcare quality and safety</a:t>
            </a:r>
            <a:endParaRPr lang="en-IE" dirty="0">
              <a:solidFill>
                <a:srgbClr val="243168"/>
              </a:solidFill>
            </a:endParaRPr>
          </a:p>
        </p:txBody>
      </p:sp>
      <p:sp>
        <p:nvSpPr>
          <p:cNvPr id="9" name="Content Placeholder 8"/>
          <p:cNvSpPr>
            <a:spLocks noGrp="1"/>
          </p:cNvSpPr>
          <p:nvPr>
            <p:ph idx="1"/>
          </p:nvPr>
        </p:nvSpPr>
        <p:spPr>
          <a:xfrm>
            <a:off x="568411" y="1814513"/>
            <a:ext cx="11071653" cy="4362449"/>
          </a:xfrm>
        </p:spPr>
        <p:txBody>
          <a:bodyPr>
            <a:normAutofit/>
          </a:bodyPr>
          <a:lstStyle/>
          <a:p>
            <a:r>
              <a:rPr lang="en-IE" dirty="0"/>
              <a:t>National Standards for Safer Better Healthcare (HIQA, 2012</a:t>
            </a:r>
            <a:r>
              <a:rPr lang="en-IE" dirty="0" smtClean="0"/>
              <a:t>)</a:t>
            </a:r>
            <a:endParaRPr lang="en-IE" sz="2400" dirty="0" smtClean="0"/>
          </a:p>
          <a:p>
            <a:pPr lvl="1"/>
            <a:r>
              <a:rPr lang="en-IE" dirty="0" smtClean="0"/>
              <a:t>Person-centred </a:t>
            </a:r>
          </a:p>
          <a:p>
            <a:pPr lvl="1"/>
            <a:r>
              <a:rPr lang="en-IE" dirty="0" smtClean="0"/>
              <a:t>Effective</a:t>
            </a:r>
          </a:p>
          <a:p>
            <a:pPr lvl="1"/>
            <a:r>
              <a:rPr lang="en-IE" dirty="0" smtClean="0"/>
              <a:t>Safe</a:t>
            </a:r>
          </a:p>
          <a:p>
            <a:pPr lvl="1"/>
            <a:r>
              <a:rPr lang="en-IE" dirty="0" smtClean="0"/>
              <a:t>Better health and wellbeing</a:t>
            </a:r>
          </a:p>
          <a:p>
            <a:endParaRPr lang="en-IE" sz="2000" dirty="0"/>
          </a:p>
          <a:p>
            <a:r>
              <a:rPr lang="en-IE" dirty="0"/>
              <a:t>The purpose of the </a:t>
            </a:r>
            <a:r>
              <a:rPr lang="en-IE" dirty="0" smtClean="0"/>
              <a:t>NCEP </a:t>
            </a:r>
            <a:r>
              <a:rPr lang="en-IE" dirty="0"/>
              <a:t>is to </a:t>
            </a:r>
            <a:r>
              <a:rPr lang="en-IE" dirty="0" smtClean="0"/>
              <a:t/>
            </a:r>
            <a:br>
              <a:rPr lang="en-IE" dirty="0" smtClean="0"/>
            </a:br>
            <a:r>
              <a:rPr lang="en-IE" dirty="0" smtClean="0"/>
              <a:t>deliver demonstrable </a:t>
            </a:r>
            <a:r>
              <a:rPr lang="en-IE" dirty="0"/>
              <a:t>improvement in </a:t>
            </a:r>
            <a:r>
              <a:rPr lang="en-IE" dirty="0" smtClean="0"/>
              <a:t/>
            </a:r>
            <a:br>
              <a:rPr lang="en-IE" dirty="0" smtClean="0"/>
            </a:br>
            <a:r>
              <a:rPr lang="en-IE" dirty="0" smtClean="0"/>
              <a:t>patient </a:t>
            </a:r>
            <a:r>
              <a:rPr lang="en-IE" dirty="0"/>
              <a:t>experience</a:t>
            </a:r>
            <a:r>
              <a:rPr lang="en-IE" dirty="0" smtClean="0"/>
              <a:t>.</a:t>
            </a:r>
            <a:endParaRPr lang="en-IE"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459" t="3786" r="4506" b="1820"/>
          <a:stretch/>
        </p:blipFill>
        <p:spPr>
          <a:xfrm>
            <a:off x="7437119" y="2428688"/>
            <a:ext cx="3705921" cy="3748274"/>
          </a:xfrm>
          <a:prstGeom prst="rect">
            <a:avLst/>
          </a:prstGeom>
        </p:spPr>
      </p:pic>
      <p:sp>
        <p:nvSpPr>
          <p:cNvPr id="6" name="TextBox 5"/>
          <p:cNvSpPr txBox="1"/>
          <p:nvPr/>
        </p:nvSpPr>
        <p:spPr>
          <a:xfrm>
            <a:off x="7075199" y="6176962"/>
            <a:ext cx="4429760" cy="584775"/>
          </a:xfrm>
          <a:prstGeom prst="rect">
            <a:avLst/>
          </a:prstGeom>
          <a:noFill/>
        </p:spPr>
        <p:txBody>
          <a:bodyPr wrap="square" rtlCol="0">
            <a:spAutoFit/>
          </a:bodyP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rPr>
              <a:t>Definition of quality within the Irish healthcare system (HSE, 2016)</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41063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IE" dirty="0" smtClean="0">
                <a:solidFill>
                  <a:srgbClr val="243168"/>
                </a:solidFill>
                <a:latin typeface="Tahoma" panose="020B0604030504040204" pitchFamily="34" charset="0"/>
                <a:ea typeface="Tahoma" panose="020B0604030504040204" pitchFamily="34" charset="0"/>
                <a:cs typeface="Tahoma" panose="020B0604030504040204" pitchFamily="34" charset="0"/>
              </a:rPr>
              <a:t>What is patient experience?</a:t>
            </a:r>
            <a:endParaRPr lang="en-IE"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sp>
        <p:nvSpPr>
          <p:cNvPr id="12" name="Content Placeholder 2"/>
          <p:cNvSpPr txBox="1">
            <a:spLocks/>
          </p:cNvSpPr>
          <p:nvPr/>
        </p:nvSpPr>
        <p:spPr>
          <a:xfrm>
            <a:off x="568411" y="3375380"/>
            <a:ext cx="7761201" cy="32443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4000"/>
              </a:lnSpc>
              <a:spcAft>
                <a:spcPts val="600"/>
              </a:spcAft>
              <a:buClr>
                <a:srgbClr val="243168"/>
              </a:buClr>
              <a:buFont typeface="Wingdings" panose="05000000000000000000" pitchFamily="2" charset="2"/>
              <a:buChar char="§"/>
            </a:pPr>
            <a:r>
              <a:rPr lang="en-IE" sz="2200" dirty="0">
                <a:solidFill>
                  <a:srgbClr val="292934"/>
                </a:solidFill>
                <a:latin typeface="Tahoma" panose="020B0604030504040204" pitchFamily="34" charset="0"/>
                <a:ea typeface="Tahoma" panose="020B0604030504040204" pitchFamily="34" charset="0"/>
                <a:cs typeface="Tahoma" panose="020B0604030504040204" pitchFamily="34" charset="0"/>
              </a:rPr>
              <a:t>Putting </a:t>
            </a:r>
            <a:r>
              <a:rPr lang="en-IE" sz="2200" dirty="0" smtClean="0">
                <a:solidFill>
                  <a:srgbClr val="292934"/>
                </a:solidFill>
                <a:latin typeface="Tahoma" panose="020B0604030504040204" pitchFamily="34" charset="0"/>
                <a:ea typeface="Tahoma" panose="020B0604030504040204" pitchFamily="34" charset="0"/>
                <a:cs typeface="Tahoma" panose="020B0604030504040204" pitchFamily="34" charset="0"/>
              </a:rPr>
              <a:t>care users and patients at </a:t>
            </a:r>
            <a:r>
              <a:rPr lang="en-IE" sz="2200" dirty="0">
                <a:solidFill>
                  <a:srgbClr val="292934"/>
                </a:solidFill>
                <a:latin typeface="Tahoma" panose="020B0604030504040204" pitchFamily="34" charset="0"/>
                <a:ea typeface="Tahoma" panose="020B0604030504040204" pitchFamily="34" charset="0"/>
                <a:cs typeface="Tahoma" panose="020B0604030504040204" pitchFamily="34" charset="0"/>
              </a:rPr>
              <a:t>the centre of their </a:t>
            </a:r>
            <a:r>
              <a:rPr lang="en-IE" sz="2200" dirty="0" smtClean="0">
                <a:solidFill>
                  <a:srgbClr val="292934"/>
                </a:solidFill>
                <a:latin typeface="Tahoma" panose="020B0604030504040204" pitchFamily="34" charset="0"/>
                <a:ea typeface="Tahoma" panose="020B0604030504040204" pitchFamily="34" charset="0"/>
                <a:cs typeface="Tahoma" panose="020B0604030504040204" pitchFamily="34" charset="0"/>
              </a:rPr>
              <a:t>care</a:t>
            </a:r>
          </a:p>
          <a:p>
            <a:pPr algn="just">
              <a:lnSpc>
                <a:spcPct val="114000"/>
              </a:lnSpc>
              <a:spcBef>
                <a:spcPts val="0"/>
              </a:spcBef>
              <a:spcAft>
                <a:spcPts val="600"/>
              </a:spcAft>
              <a:buClr>
                <a:srgbClr val="243168"/>
              </a:buClr>
              <a:buFont typeface="Wingdings" panose="05000000000000000000" pitchFamily="2" charset="2"/>
              <a:buChar char="§"/>
            </a:pPr>
            <a:r>
              <a:rPr lang="en-IE" sz="2200" dirty="0" smtClean="0">
                <a:solidFill>
                  <a:srgbClr val="292934"/>
                </a:solidFill>
                <a:latin typeface="Tahoma" panose="020B0604030504040204" pitchFamily="34" charset="0"/>
                <a:ea typeface="Tahoma" panose="020B0604030504040204" pitchFamily="34" charset="0"/>
                <a:cs typeface="Tahoma" panose="020B0604030504040204" pitchFamily="34" charset="0"/>
              </a:rPr>
              <a:t>Reflecting </a:t>
            </a:r>
            <a:r>
              <a:rPr lang="en-IE" sz="2200" dirty="0">
                <a:solidFill>
                  <a:srgbClr val="292934"/>
                </a:solidFill>
                <a:latin typeface="Tahoma" panose="020B0604030504040204" pitchFamily="34" charset="0"/>
                <a:ea typeface="Tahoma" panose="020B0604030504040204" pitchFamily="34" charset="0"/>
                <a:cs typeface="Tahoma" panose="020B0604030504040204" pitchFamily="34" charset="0"/>
              </a:rPr>
              <a:t>on the experience of the care user </a:t>
            </a:r>
            <a:r>
              <a:rPr lang="en-IE" sz="2200" dirty="0" smtClean="0">
                <a:solidFill>
                  <a:srgbClr val="292934"/>
                </a:solidFill>
                <a:latin typeface="Tahoma" panose="020B0604030504040204" pitchFamily="34" charset="0"/>
                <a:ea typeface="Tahoma" panose="020B0604030504040204" pitchFamily="34" charset="0"/>
                <a:cs typeface="Tahoma" panose="020B0604030504040204" pitchFamily="34" charset="0"/>
              </a:rPr>
              <a:t>or patient</a:t>
            </a:r>
            <a:r>
              <a:rPr lang="en-IE" sz="2200" dirty="0">
                <a:solidFill>
                  <a:srgbClr val="292934"/>
                </a:solidFill>
                <a:latin typeface="Tahoma" panose="020B0604030504040204" pitchFamily="34" charset="0"/>
                <a:ea typeface="Tahoma" panose="020B0604030504040204" pitchFamily="34" charset="0"/>
                <a:cs typeface="Tahoma" panose="020B0604030504040204" pitchFamily="34" charset="0"/>
              </a:rPr>
              <a:t>, as reported by the user, and learning from their feedback to improve the planning and delivery of </a:t>
            </a:r>
            <a:r>
              <a:rPr lang="en-IE" sz="2200" dirty="0" smtClean="0">
                <a:solidFill>
                  <a:srgbClr val="292934"/>
                </a:solidFill>
                <a:latin typeface="Tahoma" panose="020B0604030504040204" pitchFamily="34" charset="0"/>
                <a:ea typeface="Tahoma" panose="020B0604030504040204" pitchFamily="34" charset="0"/>
                <a:cs typeface="Tahoma" panose="020B0604030504040204" pitchFamily="34" charset="0"/>
              </a:rPr>
              <a:t>healthcare</a:t>
            </a:r>
            <a:endParaRPr lang="en-IE" sz="2200" dirty="0">
              <a:solidFill>
                <a:srgbClr val="292934"/>
              </a:solidFill>
              <a:latin typeface="Tahoma" panose="020B0604030504040204" pitchFamily="34" charset="0"/>
              <a:ea typeface="Tahoma" panose="020B0604030504040204" pitchFamily="34" charset="0"/>
              <a:cs typeface="Tahoma" panose="020B0604030504040204" pitchFamily="34" charset="0"/>
            </a:endParaRPr>
          </a:p>
          <a:p>
            <a:pPr>
              <a:lnSpc>
                <a:spcPct val="114000"/>
              </a:lnSpc>
              <a:spcBef>
                <a:spcPts val="0"/>
              </a:spcBef>
              <a:spcAft>
                <a:spcPts val="600"/>
              </a:spcAft>
              <a:buClr>
                <a:srgbClr val="243168"/>
              </a:buClr>
              <a:buFont typeface="Wingdings" panose="05000000000000000000" pitchFamily="2" charset="2"/>
              <a:buChar char="§"/>
            </a:pPr>
            <a:r>
              <a:rPr lang="en-IE" altLang="en-US" sz="2200" dirty="0" smtClean="0">
                <a:solidFill>
                  <a:srgbClr val="292934"/>
                </a:solidFill>
                <a:latin typeface="Tahoma" panose="020B0604030504040204" pitchFamily="34" charset="0"/>
                <a:ea typeface="Tahoma" panose="020B0604030504040204" pitchFamily="34" charset="0"/>
                <a:cs typeface="Tahoma" panose="020B0604030504040204" pitchFamily="34" charset="0"/>
              </a:rPr>
              <a:t>Central </a:t>
            </a:r>
            <a:r>
              <a:rPr lang="en-IE" altLang="en-US" sz="2200" dirty="0">
                <a:solidFill>
                  <a:srgbClr val="292934"/>
                </a:solidFill>
                <a:latin typeface="Tahoma" panose="020B0604030504040204" pitchFamily="34" charset="0"/>
                <a:ea typeface="Tahoma" panose="020B0604030504040204" pitchFamily="34" charset="0"/>
                <a:cs typeface="Tahoma" panose="020B0604030504040204" pitchFamily="34" charset="0"/>
              </a:rPr>
              <a:t>to the delivery of quality, person-centred healthcare </a:t>
            </a:r>
            <a:endParaRPr lang="en-IE" altLang="en-US" sz="2200" dirty="0" smtClean="0">
              <a:solidFill>
                <a:srgbClr val="292934"/>
              </a:solidFill>
              <a:latin typeface="Tahoma" panose="020B0604030504040204" pitchFamily="34" charset="0"/>
              <a:ea typeface="Tahoma" panose="020B0604030504040204" pitchFamily="34" charset="0"/>
              <a:cs typeface="Tahoma" panose="020B0604030504040204" pitchFamily="34" charset="0"/>
            </a:endParaRPr>
          </a:p>
          <a:p>
            <a:pPr algn="just">
              <a:lnSpc>
                <a:spcPct val="114000"/>
              </a:lnSpc>
              <a:spcBef>
                <a:spcPts val="0"/>
              </a:spcBef>
              <a:spcAft>
                <a:spcPts val="600"/>
              </a:spcAft>
              <a:buClr>
                <a:srgbClr val="243168"/>
              </a:buClr>
              <a:buFont typeface="Wingdings" panose="05000000000000000000" pitchFamily="2" charset="2"/>
              <a:buChar char="§"/>
            </a:pPr>
            <a:r>
              <a:rPr lang="en-IE" altLang="en-US" sz="2200" dirty="0">
                <a:solidFill>
                  <a:srgbClr val="292934"/>
                </a:solidFill>
                <a:latin typeface="Tahoma" panose="020B0604030504040204" pitchFamily="34" charset="0"/>
                <a:ea typeface="Tahoma" panose="020B0604030504040204" pitchFamily="34" charset="0"/>
                <a:cs typeface="Tahoma" panose="020B0604030504040204" pitchFamily="34" charset="0"/>
              </a:rPr>
              <a:t>A</a:t>
            </a:r>
            <a:r>
              <a:rPr lang="en-IE" altLang="en-US" sz="2200" dirty="0" smtClean="0">
                <a:solidFill>
                  <a:srgbClr val="292934"/>
                </a:solidFill>
                <a:latin typeface="Tahoma" panose="020B0604030504040204" pitchFamily="34" charset="0"/>
                <a:ea typeface="Tahoma" panose="020B0604030504040204" pitchFamily="34" charset="0"/>
                <a:cs typeface="Tahoma" panose="020B0604030504040204" pitchFamily="34" charset="0"/>
              </a:rPr>
              <a:t>n </a:t>
            </a:r>
            <a:r>
              <a:rPr lang="en-IE" altLang="en-US" sz="2200" dirty="0">
                <a:solidFill>
                  <a:srgbClr val="292934"/>
                </a:solidFill>
                <a:latin typeface="Tahoma" panose="020B0604030504040204" pitchFamily="34" charset="0"/>
                <a:ea typeface="Tahoma" panose="020B0604030504040204" pitchFamily="34" charset="0"/>
                <a:cs typeface="Tahoma" panose="020B0604030504040204" pitchFamily="34" charset="0"/>
              </a:rPr>
              <a:t>important predictor of patient </a:t>
            </a:r>
            <a:r>
              <a:rPr lang="en-IE" altLang="en-US" sz="2200" dirty="0" smtClean="0">
                <a:solidFill>
                  <a:srgbClr val="292934"/>
                </a:solidFill>
                <a:latin typeface="Tahoma" panose="020B0604030504040204" pitchFamily="34" charset="0"/>
                <a:ea typeface="Tahoma" panose="020B0604030504040204" pitchFamily="34" charset="0"/>
                <a:cs typeface="Tahoma" panose="020B0604030504040204" pitchFamily="34" charset="0"/>
              </a:rPr>
              <a:t>outcomes.</a:t>
            </a:r>
            <a:endParaRPr lang="en-IE" sz="2200" dirty="0">
              <a:solidFill>
                <a:srgbClr val="292934"/>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661641" y="1750063"/>
            <a:ext cx="10742483" cy="1565942"/>
          </a:xfrm>
          <a:prstGeom prst="rect">
            <a:avLst/>
          </a:prstGeom>
          <a:noFill/>
        </p:spPr>
        <p:txBody>
          <a:bodyPr wrap="square" rtlCol="0">
            <a:spAutoFit/>
          </a:bodyPr>
          <a:lstStyle/>
          <a:p>
            <a:pPr algn="ctr">
              <a:lnSpc>
                <a:spcPct val="114000"/>
              </a:lnSpc>
            </a:pPr>
            <a:r>
              <a:rPr lang="en-IE" sz="2400" i="1" dirty="0" smtClean="0">
                <a:solidFill>
                  <a:srgbClr val="243168"/>
                </a:solidFill>
                <a:latin typeface="Tahoma" panose="020B0604030504040204" pitchFamily="34" charset="0"/>
                <a:ea typeface="Tahoma" panose="020B0604030504040204" pitchFamily="34" charset="0"/>
                <a:cs typeface="Tahoma" panose="020B0604030504040204" pitchFamily="34" charset="0"/>
              </a:rPr>
              <a:t>“The sum of all interactions, shaped by an organisation’s culture, that influence patient perceptions, across the continuum of care.”</a:t>
            </a:r>
          </a:p>
          <a:p>
            <a:pPr algn="r">
              <a:lnSpc>
                <a:spcPct val="114000"/>
              </a:lnSpc>
            </a:pPr>
            <a:r>
              <a:rPr lang="en-US" dirty="0" smtClean="0">
                <a:solidFill>
                  <a:srgbClr val="243168"/>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rgbClr val="243168"/>
                </a:solidFill>
                <a:latin typeface="Tahoma" panose="020B0604030504040204" pitchFamily="34" charset="0"/>
                <a:ea typeface="Tahoma" panose="020B0604030504040204" pitchFamily="34" charset="0"/>
                <a:cs typeface="Tahoma" panose="020B0604030504040204" pitchFamily="34" charset="0"/>
              </a:rPr>
            </a:br>
            <a:r>
              <a:rPr lang="en-US" dirty="0" smtClean="0">
                <a:solidFill>
                  <a:srgbClr val="292934"/>
                </a:solidFill>
                <a:latin typeface="Tahoma" panose="020B0604030504040204" pitchFamily="34" charset="0"/>
                <a:ea typeface="Tahoma" panose="020B0604030504040204" pitchFamily="34" charset="0"/>
                <a:cs typeface="Tahoma" panose="020B0604030504040204" pitchFamily="34" charset="0"/>
              </a:rPr>
              <a:t>The </a:t>
            </a:r>
            <a:r>
              <a:rPr lang="en-US" dirty="0">
                <a:solidFill>
                  <a:srgbClr val="292934"/>
                </a:solidFill>
                <a:latin typeface="Tahoma" panose="020B0604030504040204" pitchFamily="34" charset="0"/>
                <a:ea typeface="Tahoma" panose="020B0604030504040204" pitchFamily="34" charset="0"/>
                <a:cs typeface="Tahoma" panose="020B0604030504040204" pitchFamily="34" charset="0"/>
              </a:rPr>
              <a:t>Beryl Institute (2016</a:t>
            </a:r>
            <a:r>
              <a:rPr lang="en-US" dirty="0" smtClean="0">
                <a:solidFill>
                  <a:srgbClr val="292934"/>
                </a:solidFill>
                <a:latin typeface="Tahoma" panose="020B0604030504040204" pitchFamily="34" charset="0"/>
                <a:ea typeface="Tahoma" panose="020B0604030504040204" pitchFamily="34" charset="0"/>
                <a:cs typeface="Tahoma" panose="020B0604030504040204" pitchFamily="34" charset="0"/>
              </a:rPr>
              <a:t>)</a:t>
            </a:r>
            <a:endParaRPr lang="en-US" dirty="0">
              <a:solidFill>
                <a:srgbClr val="292934"/>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descr="\\hiqasrv2155\media$\Training\CFarrell\Illustrations for National Care Experience Programme\NationalInpatientExperienceSurvey\Results\Careontheward\Care on the ward.png"/>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129089"/>
            <a:ext cx="3048000" cy="2605048"/>
          </a:xfrm>
          <a:prstGeom prst="rect">
            <a:avLst/>
          </a:prstGeom>
          <a:noFill/>
          <a:ln>
            <a:noFill/>
          </a:ln>
        </p:spPr>
      </p:pic>
    </p:spTree>
    <p:custDataLst>
      <p:tags r:id="rId1"/>
    </p:custDataLst>
    <p:extLst>
      <p:ext uri="{BB962C8B-B14F-4D97-AF65-F5344CB8AC3E}">
        <p14:creationId xmlns:p14="http://schemas.microsoft.com/office/powerpoint/2010/main" val="1884895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IE" dirty="0" smtClean="0">
                <a:solidFill>
                  <a:srgbClr val="243168"/>
                </a:solidFill>
                <a:latin typeface="Tahoma" panose="020B0604030504040204" pitchFamily="34" charset="0"/>
                <a:ea typeface="Tahoma" panose="020B0604030504040204" pitchFamily="34" charset="0"/>
                <a:cs typeface="Tahoma" panose="020B0604030504040204" pitchFamily="34" charset="0"/>
              </a:rPr>
              <a:t>What is patient </a:t>
            </a:r>
            <a:r>
              <a:rPr lang="en-IE" dirty="0"/>
              <a:t>e</a:t>
            </a:r>
            <a:r>
              <a:rPr lang="en-IE" dirty="0" smtClean="0">
                <a:solidFill>
                  <a:srgbClr val="243168"/>
                </a:solidFill>
                <a:latin typeface="Tahoma" panose="020B0604030504040204" pitchFamily="34" charset="0"/>
                <a:ea typeface="Tahoma" panose="020B0604030504040204" pitchFamily="34" charset="0"/>
                <a:cs typeface="Tahoma" panose="020B0604030504040204" pitchFamily="34" charset="0"/>
              </a:rPr>
              <a:t>xperience?</a:t>
            </a:r>
            <a:endParaRPr lang="en-IE"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pic>
        <p:nvPicPr>
          <p:cNvPr id="4" name="cXGqCoxD8l4"/>
          <p:cNvPicPr>
            <a:picLocks noGrp="1" noRot="1" noChangeAspect="1"/>
          </p:cNvPicPr>
          <p:nvPr>
            <p:ph idx="1"/>
            <a:videoFile r:link="rId2"/>
          </p:nvPr>
        </p:nvPicPr>
        <p:blipFill>
          <a:blip r:embed="rId5"/>
          <a:stretch>
            <a:fillRect/>
          </a:stretch>
        </p:blipFill>
        <p:spPr>
          <a:xfrm>
            <a:off x="1979271" y="1690688"/>
            <a:ext cx="8240221" cy="4635124"/>
          </a:xfrm>
          <a:prstGeom prst="rect">
            <a:avLst/>
          </a:prstGeom>
        </p:spPr>
      </p:pic>
      <p:sp>
        <p:nvSpPr>
          <p:cNvPr id="3" name="TextBox 2"/>
          <p:cNvSpPr txBox="1"/>
          <p:nvPr/>
        </p:nvSpPr>
        <p:spPr>
          <a:xfrm>
            <a:off x="3063786" y="6334780"/>
            <a:ext cx="6071190" cy="523220"/>
          </a:xfrm>
          <a:prstGeom prst="rect">
            <a:avLst/>
          </a:prstGeom>
          <a:noFill/>
        </p:spPr>
        <p:txBody>
          <a:bodyPr wrap="square" rtlCol="0">
            <a:spAutoFit/>
          </a:bodyPr>
          <a:lstStyle/>
          <a:p>
            <a:pPr algn="ctr"/>
            <a:r>
              <a:rPr lang="en-IE" sz="1400" dirty="0" smtClean="0">
                <a:latin typeface="Tahoma" panose="020B0604030504040204" pitchFamily="34" charset="0"/>
                <a:ea typeface="Tahoma" panose="020B0604030504040204" pitchFamily="34" charset="0"/>
                <a:cs typeface="Tahoma" panose="020B0604030504040204" pitchFamily="34" charset="0"/>
              </a:rPr>
              <a:t>(click video to play)</a:t>
            </a:r>
          </a:p>
          <a:p>
            <a:pPr algn="ctr"/>
            <a:r>
              <a:rPr lang="en-IE" sz="1400" dirty="0">
                <a:latin typeface="Tahoma" panose="020B0604030504040204" pitchFamily="34" charset="0"/>
                <a:ea typeface="Tahoma" panose="020B0604030504040204" pitchFamily="34" charset="0"/>
                <a:cs typeface="Tahoma" panose="020B0604030504040204" pitchFamily="34" charset="0"/>
                <a:hlinkClick r:id="rId6"/>
              </a:rPr>
              <a:t>https://</a:t>
            </a:r>
            <a:r>
              <a:rPr lang="en-IE" sz="1400" dirty="0" smtClean="0">
                <a:latin typeface="Tahoma" panose="020B0604030504040204" pitchFamily="34" charset="0"/>
                <a:ea typeface="Tahoma" panose="020B0604030504040204" pitchFamily="34" charset="0"/>
                <a:cs typeface="Tahoma" panose="020B0604030504040204" pitchFamily="34" charset="0"/>
                <a:hlinkClick r:id="rId6"/>
              </a:rPr>
              <a:t>youtu.be/cXGqCoxD8l4</a:t>
            </a:r>
            <a:r>
              <a:rPr lang="en-IE" sz="1400" dirty="0" smtClean="0">
                <a:latin typeface="Tahoma" panose="020B0604030504040204" pitchFamily="34" charset="0"/>
                <a:ea typeface="Tahoma" panose="020B0604030504040204" pitchFamily="34" charset="0"/>
                <a:cs typeface="Tahoma" panose="020B0604030504040204" pitchFamily="34" charset="0"/>
              </a:rPr>
              <a:t> </a:t>
            </a:r>
            <a:endParaRPr lang="en-IE" sz="1400" dirty="0">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97446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175972" y="1490911"/>
            <a:ext cx="6912768" cy="30688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a:lnSpc>
                <a:spcPct val="150000"/>
              </a:lnSpc>
              <a:spcBef>
                <a:spcPts val="0"/>
              </a:spcBef>
              <a:buClr>
                <a:schemeClr val="accent6">
                  <a:lumMod val="75000"/>
                </a:schemeClr>
              </a:buClr>
              <a:buFont typeface="Wingdings" panose="05000000000000000000" pitchFamily="2" charset="2"/>
              <a:buChar char="§"/>
            </a:pPr>
            <a:endParaRPr lang="en-IE"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 name="Content Placeholder 2"/>
          <p:cNvSpPr>
            <a:spLocks noGrp="1"/>
          </p:cNvSpPr>
          <p:nvPr>
            <p:ph idx="1"/>
          </p:nvPr>
        </p:nvSpPr>
        <p:spPr>
          <a:xfrm>
            <a:off x="525101" y="1810693"/>
            <a:ext cx="11114963" cy="4366269"/>
          </a:xfrm>
        </p:spPr>
        <p:txBody>
          <a:bodyPr>
            <a:noAutofit/>
          </a:bodyPr>
          <a:lstStyle/>
          <a:p>
            <a:pPr>
              <a:spcBef>
                <a:spcPts val="0"/>
              </a:spcBef>
            </a:pPr>
            <a:r>
              <a:rPr lang="en-US" sz="2200" dirty="0"/>
              <a:t>Research has consistently demonstrated that positive experience </a:t>
            </a:r>
            <a:r>
              <a:rPr lang="en-US" sz="2200" dirty="0" smtClean="0"/>
              <a:t>is associated </a:t>
            </a:r>
            <a:r>
              <a:rPr lang="en-US" sz="2200" dirty="0"/>
              <a:t>with </a:t>
            </a:r>
            <a:endParaRPr lang="en-US" sz="2200" dirty="0" smtClean="0"/>
          </a:p>
          <a:p>
            <a:pPr lvl="1"/>
            <a:r>
              <a:rPr lang="en-US" sz="2200" dirty="0" smtClean="0"/>
              <a:t>better </a:t>
            </a:r>
            <a:r>
              <a:rPr lang="en-US" sz="2200" dirty="0"/>
              <a:t>health </a:t>
            </a:r>
            <a:r>
              <a:rPr lang="en-US" sz="2200" dirty="0" smtClean="0"/>
              <a:t>outcomes</a:t>
            </a:r>
          </a:p>
          <a:p>
            <a:pPr lvl="1"/>
            <a:r>
              <a:rPr lang="en-US" sz="2200" dirty="0" smtClean="0"/>
              <a:t>a </a:t>
            </a:r>
            <a:r>
              <a:rPr lang="en-US" sz="2200" dirty="0"/>
              <a:t>reduced risk of medical malpractice</a:t>
            </a:r>
          </a:p>
          <a:p>
            <a:pPr lvl="1"/>
            <a:r>
              <a:rPr lang="en-US" sz="2200" dirty="0" smtClean="0"/>
              <a:t>increased health and social care staff satisfaction.</a:t>
            </a:r>
            <a:endParaRPr lang="en-US" sz="2200" dirty="0"/>
          </a:p>
          <a:p>
            <a:pPr marL="901700" lvl="2" indent="0">
              <a:buClr>
                <a:srgbClr val="438086"/>
              </a:buClr>
              <a:buNone/>
            </a:pPr>
            <a:endParaRPr lang="en-US" sz="1800" dirty="0">
              <a:solidFill>
                <a:schemeClr val="accent1">
                  <a:lumMod val="50000"/>
                </a:schemeClr>
              </a:solidFill>
            </a:endParaRPr>
          </a:p>
          <a:p>
            <a:pPr marL="0" lvl="1" indent="0" algn="ctr">
              <a:spcBef>
                <a:spcPts val="1000"/>
              </a:spcBef>
              <a:buClr>
                <a:srgbClr val="438086"/>
              </a:buClr>
              <a:buNone/>
            </a:pPr>
            <a:r>
              <a:rPr lang="en-GB" sz="2100" dirty="0" err="1">
                <a:solidFill>
                  <a:srgbClr val="243168"/>
                </a:solidFill>
              </a:rPr>
              <a:t>Sláintecare</a:t>
            </a:r>
            <a:r>
              <a:rPr lang="en-US" sz="2100" dirty="0">
                <a:solidFill>
                  <a:srgbClr val="243168"/>
                </a:solidFill>
              </a:rPr>
              <a:t>, the </a:t>
            </a:r>
            <a:r>
              <a:rPr lang="en-US" sz="2100" dirty="0" smtClean="0">
                <a:solidFill>
                  <a:srgbClr val="243168"/>
                </a:solidFill>
              </a:rPr>
              <a:t>Government’s </a:t>
            </a:r>
            <a:r>
              <a:rPr lang="en-US" sz="2100" dirty="0">
                <a:solidFill>
                  <a:srgbClr val="243168"/>
                </a:solidFill>
              </a:rPr>
              <a:t>10-year plan for health service reform </a:t>
            </a:r>
            <a:r>
              <a:rPr lang="en-US" sz="2100" dirty="0" smtClean="0">
                <a:solidFill>
                  <a:srgbClr val="243168"/>
                </a:solidFill>
              </a:rPr>
              <a:t>advocates</a:t>
            </a:r>
            <a:r>
              <a:rPr lang="en-US" sz="2100" i="1" dirty="0" smtClean="0">
                <a:solidFill>
                  <a:srgbClr val="243168"/>
                </a:solidFill>
              </a:rPr>
              <a:t> </a:t>
            </a:r>
            <a:r>
              <a:rPr lang="en-US" sz="2100" dirty="0">
                <a:solidFill>
                  <a:srgbClr val="243168"/>
                </a:solidFill>
              </a:rPr>
              <a:t>the use of</a:t>
            </a:r>
            <a:r>
              <a:rPr lang="en-GB" sz="2100" dirty="0">
                <a:solidFill>
                  <a:srgbClr val="243168"/>
                </a:solidFill>
              </a:rPr>
              <a:t> standardised</a:t>
            </a:r>
            <a:r>
              <a:rPr lang="en-US" sz="2100" dirty="0">
                <a:solidFill>
                  <a:srgbClr val="243168"/>
                </a:solidFill>
              </a:rPr>
              <a:t> national patient surveys to inform </a:t>
            </a:r>
            <a:r>
              <a:rPr lang="en-US" sz="2100" dirty="0" smtClean="0">
                <a:solidFill>
                  <a:srgbClr val="243168"/>
                </a:solidFill>
              </a:rPr>
              <a:t>improvements, </a:t>
            </a:r>
            <a:br>
              <a:rPr lang="en-US" sz="2100" dirty="0" smtClean="0">
                <a:solidFill>
                  <a:srgbClr val="243168"/>
                </a:solidFill>
              </a:rPr>
            </a:br>
            <a:r>
              <a:rPr lang="en-US" sz="2100" dirty="0" smtClean="0">
                <a:solidFill>
                  <a:srgbClr val="243168"/>
                </a:solidFill>
              </a:rPr>
              <a:t>and </a:t>
            </a:r>
            <a:r>
              <a:rPr lang="en-US" sz="2100" dirty="0">
                <a:solidFill>
                  <a:srgbClr val="243168"/>
                </a:solidFill>
              </a:rPr>
              <a:t>where </a:t>
            </a:r>
            <a:r>
              <a:rPr lang="en-US" sz="2100" dirty="0" smtClean="0">
                <a:solidFill>
                  <a:srgbClr val="243168"/>
                </a:solidFill>
              </a:rPr>
              <a:t>appropriate, </a:t>
            </a:r>
            <a:r>
              <a:rPr lang="en-US" sz="2100" dirty="0">
                <a:solidFill>
                  <a:srgbClr val="243168"/>
                </a:solidFill>
              </a:rPr>
              <a:t>shape </a:t>
            </a:r>
            <a:r>
              <a:rPr lang="en-US" sz="2100" dirty="0" smtClean="0">
                <a:solidFill>
                  <a:srgbClr val="243168"/>
                </a:solidFill>
              </a:rPr>
              <a:t>policy.</a:t>
            </a:r>
            <a:endParaRPr lang="en-US" sz="2000" dirty="0">
              <a:solidFill>
                <a:srgbClr val="243168"/>
              </a:solidFill>
            </a:endParaRPr>
          </a:p>
          <a:p>
            <a:pPr marL="0" indent="0">
              <a:buNone/>
            </a:pPr>
            <a:endParaRPr lang="en-IE" dirty="0"/>
          </a:p>
        </p:txBody>
      </p:sp>
      <p:sp>
        <p:nvSpPr>
          <p:cNvPr id="14" name="TextBox 13"/>
          <p:cNvSpPr txBox="1"/>
          <p:nvPr/>
        </p:nvSpPr>
        <p:spPr>
          <a:xfrm>
            <a:off x="658907" y="482212"/>
            <a:ext cx="10959353" cy="954107"/>
          </a:xfrm>
          <a:prstGeom prst="rect">
            <a:avLst/>
          </a:prstGeom>
          <a:noFill/>
        </p:spPr>
        <p:txBody>
          <a:bodyPr wrap="square" rtlCol="0">
            <a:spAutoFit/>
          </a:bodyPr>
          <a:lstStyle/>
          <a:p>
            <a:pPr algn="ctr"/>
            <a:r>
              <a:rPr lang="en-IE" sz="2800" dirty="0">
                <a:solidFill>
                  <a:srgbClr val="243168"/>
                </a:solidFill>
                <a:latin typeface="Tahoma" panose="020B0604030504040204" pitchFamily="34" charset="0"/>
                <a:ea typeface="Tahoma" panose="020B0604030504040204" pitchFamily="34" charset="0"/>
                <a:cs typeface="Tahoma" panose="020B0604030504040204" pitchFamily="34" charset="0"/>
              </a:rPr>
              <a:t>Why measure the experiences of those </a:t>
            </a:r>
            <a:r>
              <a:rPr lang="en-IE" sz="2800" dirty="0" smtClean="0">
                <a:solidFill>
                  <a:srgbClr val="243168"/>
                </a:solidFill>
                <a:latin typeface="Tahoma" panose="020B0604030504040204" pitchFamily="34" charset="0"/>
                <a:ea typeface="Tahoma" panose="020B0604030504040204" pitchFamily="34" charset="0"/>
                <a:cs typeface="Tahoma" panose="020B0604030504040204" pitchFamily="34" charset="0"/>
              </a:rPr>
              <a:t/>
            </a:r>
            <a:br>
              <a:rPr lang="en-IE" sz="2800" dirty="0" smtClean="0">
                <a:solidFill>
                  <a:srgbClr val="243168"/>
                </a:solidFill>
                <a:latin typeface="Tahoma" panose="020B0604030504040204" pitchFamily="34" charset="0"/>
                <a:ea typeface="Tahoma" panose="020B0604030504040204" pitchFamily="34" charset="0"/>
                <a:cs typeface="Tahoma" panose="020B0604030504040204" pitchFamily="34" charset="0"/>
              </a:rPr>
            </a:br>
            <a:r>
              <a:rPr lang="en-IE" sz="2800" dirty="0" smtClean="0">
                <a:solidFill>
                  <a:srgbClr val="243168"/>
                </a:solidFill>
                <a:latin typeface="Tahoma" panose="020B0604030504040204" pitchFamily="34" charset="0"/>
                <a:ea typeface="Tahoma" panose="020B0604030504040204" pitchFamily="34" charset="0"/>
                <a:cs typeface="Tahoma" panose="020B0604030504040204" pitchFamily="34" charset="0"/>
              </a:rPr>
              <a:t>who </a:t>
            </a:r>
            <a:r>
              <a:rPr lang="en-IE" sz="2800" dirty="0">
                <a:solidFill>
                  <a:srgbClr val="243168"/>
                </a:solidFill>
                <a:latin typeface="Tahoma" panose="020B0604030504040204" pitchFamily="34" charset="0"/>
                <a:ea typeface="Tahoma" panose="020B0604030504040204" pitchFamily="34" charset="0"/>
                <a:cs typeface="Tahoma" panose="020B0604030504040204" pitchFamily="34" charset="0"/>
              </a:rPr>
              <a:t>use health and social care services</a:t>
            </a:r>
            <a:r>
              <a:rPr lang="en-IE" sz="2800" dirty="0">
                <a:solidFill>
                  <a:srgbClr val="39819E"/>
                </a:solidFill>
                <a:latin typeface="Tahoma" panose="020B0604030504040204" pitchFamily="34" charset="0"/>
                <a:ea typeface="Tahoma" panose="020B0604030504040204" pitchFamily="34" charset="0"/>
                <a:cs typeface="Tahoma" panose="020B0604030504040204" pitchFamily="34" charset="0"/>
              </a:rPr>
              <a:t>?</a:t>
            </a:r>
          </a:p>
        </p:txBody>
      </p:sp>
    </p:spTree>
    <p:custDataLst>
      <p:tags r:id="rId1"/>
    </p:custDataLst>
    <p:extLst>
      <p:ext uri="{BB962C8B-B14F-4D97-AF65-F5344CB8AC3E}">
        <p14:creationId xmlns:p14="http://schemas.microsoft.com/office/powerpoint/2010/main" val="1154536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8411" y="450377"/>
            <a:ext cx="11071653" cy="1276823"/>
          </a:xfrm>
        </p:spPr>
        <p:txBody>
          <a:bodyPr/>
          <a:lstStyle/>
          <a:p>
            <a:r>
              <a:rPr lang="en-IE" dirty="0"/>
              <a:t>Who benefits</a:t>
            </a:r>
            <a:r>
              <a:rPr lang="en-IE" dirty="0" smtClean="0"/>
              <a:t>?</a:t>
            </a:r>
            <a:endParaRPr lang="en-IE" dirty="0"/>
          </a:p>
        </p:txBody>
      </p:sp>
      <p:sp>
        <p:nvSpPr>
          <p:cNvPr id="8" name="Content Placeholder 2"/>
          <p:cNvSpPr>
            <a:spLocks noGrp="1"/>
          </p:cNvSpPr>
          <p:nvPr>
            <p:ph idx="1"/>
          </p:nvPr>
        </p:nvSpPr>
        <p:spPr>
          <a:xfrm>
            <a:off x="568411" y="1810693"/>
            <a:ext cx="11035440" cy="4366269"/>
          </a:xfrm>
        </p:spPr>
        <p:txBody>
          <a:bodyPr>
            <a:normAutofit/>
          </a:bodyPr>
          <a:lstStyle/>
          <a:p>
            <a:pPr>
              <a:spcBef>
                <a:spcPts val="0"/>
              </a:spcBef>
            </a:pPr>
            <a:r>
              <a:rPr lang="en-IE" sz="2200" dirty="0"/>
              <a:t>Health and social care service </a:t>
            </a:r>
            <a:r>
              <a:rPr lang="en-IE" sz="2200" dirty="0" smtClean="0"/>
              <a:t>users:</a:t>
            </a:r>
            <a:endParaRPr lang="en-IE" sz="2200" dirty="0"/>
          </a:p>
          <a:p>
            <a:pPr marL="273050" indent="0">
              <a:spcBef>
                <a:spcPts val="0"/>
              </a:spcBef>
              <a:buClr>
                <a:srgbClr val="243168"/>
              </a:buClr>
              <a:buNone/>
            </a:pPr>
            <a:r>
              <a:rPr lang="en-IE" sz="2200" dirty="0">
                <a:solidFill>
                  <a:srgbClr val="243168"/>
                </a:solidFill>
              </a:rPr>
              <a:t> </a:t>
            </a:r>
            <a:r>
              <a:rPr lang="en-IE" sz="2200" dirty="0" smtClean="0">
                <a:solidFill>
                  <a:srgbClr val="243168"/>
                </a:solidFill>
              </a:rPr>
              <a:t>Encourages </a:t>
            </a:r>
            <a:r>
              <a:rPr lang="en-IE" sz="2200" dirty="0">
                <a:solidFill>
                  <a:srgbClr val="243168"/>
                </a:solidFill>
              </a:rPr>
              <a:t>them to be involved in their own care </a:t>
            </a:r>
            <a:r>
              <a:rPr lang="en-IE" sz="2200" dirty="0" smtClean="0">
                <a:solidFill>
                  <a:srgbClr val="243168"/>
                </a:solidFill>
              </a:rPr>
              <a:t>and </a:t>
            </a:r>
            <a:r>
              <a:rPr lang="en-IE" sz="2200" dirty="0">
                <a:solidFill>
                  <a:srgbClr val="243168"/>
                </a:solidFill>
              </a:rPr>
              <a:t>improves </a:t>
            </a:r>
            <a:r>
              <a:rPr lang="en-IE" sz="2200" dirty="0" smtClean="0">
                <a:solidFill>
                  <a:srgbClr val="243168"/>
                </a:solidFill>
              </a:rPr>
              <a:t>the quality </a:t>
            </a:r>
            <a:r>
              <a:rPr lang="en-IE" sz="2200" dirty="0">
                <a:solidFill>
                  <a:srgbClr val="243168"/>
                </a:solidFill>
              </a:rPr>
              <a:t>of their </a:t>
            </a:r>
            <a:r>
              <a:rPr lang="en-IE" sz="2200" dirty="0" smtClean="0">
                <a:solidFill>
                  <a:srgbClr val="243168"/>
                </a:solidFill>
              </a:rPr>
              <a:t> </a:t>
            </a:r>
            <a:br>
              <a:rPr lang="en-IE" sz="2200" dirty="0" smtClean="0">
                <a:solidFill>
                  <a:srgbClr val="243168"/>
                </a:solidFill>
              </a:rPr>
            </a:br>
            <a:r>
              <a:rPr lang="en-IE" sz="2200" dirty="0" smtClean="0">
                <a:solidFill>
                  <a:srgbClr val="243168"/>
                </a:solidFill>
              </a:rPr>
              <a:t> care.</a:t>
            </a:r>
            <a:endParaRPr lang="en-IE" sz="2200" dirty="0">
              <a:solidFill>
                <a:srgbClr val="243168"/>
              </a:solidFill>
            </a:endParaRPr>
          </a:p>
          <a:p>
            <a:pPr>
              <a:buFont typeface="Wingdings" panose="05000000000000000000" pitchFamily="2" charset="2"/>
              <a:buChar char="§"/>
            </a:pPr>
            <a:r>
              <a:rPr lang="en-IE" sz="2200" dirty="0"/>
              <a:t>Service </a:t>
            </a:r>
            <a:r>
              <a:rPr lang="en-IE" sz="2200" dirty="0" smtClean="0"/>
              <a:t>providers:</a:t>
            </a:r>
            <a:br>
              <a:rPr lang="en-IE" sz="2200" dirty="0" smtClean="0"/>
            </a:br>
            <a:r>
              <a:rPr lang="en-IE" sz="2200" dirty="0" smtClean="0">
                <a:solidFill>
                  <a:srgbClr val="243168"/>
                </a:solidFill>
              </a:rPr>
              <a:t>Helps </a:t>
            </a:r>
            <a:r>
              <a:rPr lang="en-IE" sz="2200" dirty="0">
                <a:solidFill>
                  <a:srgbClr val="243168"/>
                </a:solidFill>
              </a:rPr>
              <a:t>to identify areas for improvement in </a:t>
            </a:r>
            <a:r>
              <a:rPr lang="en-IE" sz="2200" dirty="0" smtClean="0">
                <a:solidFill>
                  <a:srgbClr val="243168"/>
                </a:solidFill>
              </a:rPr>
              <a:t>care.</a:t>
            </a:r>
            <a:endParaRPr lang="en-IE" sz="2200" dirty="0">
              <a:solidFill>
                <a:srgbClr val="243168"/>
              </a:solidFill>
            </a:endParaRPr>
          </a:p>
          <a:p>
            <a:pPr>
              <a:buFont typeface="Wingdings" panose="05000000000000000000" pitchFamily="2" charset="2"/>
              <a:buChar char="§"/>
            </a:pPr>
            <a:r>
              <a:rPr lang="en-IE" sz="2200" dirty="0" smtClean="0"/>
              <a:t>Regulators:</a:t>
            </a:r>
            <a:br>
              <a:rPr lang="en-IE" sz="2200" dirty="0" smtClean="0"/>
            </a:br>
            <a:r>
              <a:rPr lang="en-IE" sz="2200" dirty="0" smtClean="0">
                <a:solidFill>
                  <a:srgbClr val="243168"/>
                </a:solidFill>
              </a:rPr>
              <a:t>Informs </a:t>
            </a:r>
            <a:r>
              <a:rPr lang="en-IE" sz="2200" dirty="0">
                <a:solidFill>
                  <a:srgbClr val="243168"/>
                </a:solidFill>
              </a:rPr>
              <a:t>quality and safety of </a:t>
            </a:r>
            <a:r>
              <a:rPr lang="en-IE" sz="2200" dirty="0" smtClean="0">
                <a:solidFill>
                  <a:srgbClr val="243168"/>
                </a:solidFill>
              </a:rPr>
              <a:t>care.</a:t>
            </a:r>
            <a:endParaRPr lang="en-IE" sz="2200" dirty="0">
              <a:solidFill>
                <a:srgbClr val="243168"/>
              </a:solidFill>
            </a:endParaRPr>
          </a:p>
          <a:p>
            <a:pPr>
              <a:buFont typeface="Wingdings" panose="05000000000000000000" pitchFamily="2" charset="2"/>
              <a:buChar char="§"/>
            </a:pPr>
            <a:r>
              <a:rPr lang="en-IE" sz="2200" dirty="0" smtClean="0"/>
              <a:t>Policy-makers:</a:t>
            </a:r>
            <a:br>
              <a:rPr lang="en-IE" sz="2200" dirty="0" smtClean="0"/>
            </a:br>
            <a:r>
              <a:rPr lang="en-IE" sz="2200" dirty="0" smtClean="0">
                <a:solidFill>
                  <a:srgbClr val="243168"/>
                </a:solidFill>
              </a:rPr>
              <a:t>Informs </a:t>
            </a:r>
            <a:r>
              <a:rPr lang="en-IE" sz="2200" dirty="0">
                <a:solidFill>
                  <a:srgbClr val="243168"/>
                </a:solidFill>
              </a:rPr>
              <a:t>national policy and </a:t>
            </a:r>
            <a:r>
              <a:rPr lang="en-IE" sz="2200" dirty="0" smtClean="0">
                <a:solidFill>
                  <a:srgbClr val="243168"/>
                </a:solidFill>
              </a:rPr>
              <a:t>planning.</a:t>
            </a:r>
            <a:endParaRPr lang="en-IE" sz="2200" dirty="0">
              <a:solidFill>
                <a:srgbClr val="243168"/>
              </a:solidFill>
            </a:endParaRPr>
          </a:p>
          <a:p>
            <a:pPr lvl="1"/>
            <a:endParaRPr lang="en-IE" dirty="0" smtClean="0">
              <a:latin typeface="Tahoma" pitchFamily="34" charset="0"/>
              <a:ea typeface="Tahoma" pitchFamily="34" charset="0"/>
              <a:cs typeface="Tahoma" pitchFamily="34" charset="0"/>
            </a:endParaRPr>
          </a:p>
          <a:p>
            <a:pPr lvl="1">
              <a:buNone/>
            </a:pPr>
            <a:endParaRPr lang="en-IE" b="1" dirty="0" smtClean="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8832" y="4148325"/>
            <a:ext cx="3340768" cy="2557776"/>
          </a:xfrm>
          <a:prstGeom prst="rect">
            <a:avLst/>
          </a:prstGeom>
        </p:spPr>
      </p:pic>
    </p:spTree>
    <p:custDataLst>
      <p:tags r:id="rId1"/>
    </p:custDataLst>
    <p:extLst>
      <p:ext uri="{BB962C8B-B14F-4D97-AF65-F5344CB8AC3E}">
        <p14:creationId xmlns:p14="http://schemas.microsoft.com/office/powerpoint/2010/main" val="3945217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AFCD11-9E3C-434F-8FFA-415D220C64DD}"/>
              </a:ext>
            </a:extLst>
          </p:cNvPr>
          <p:cNvSpPr>
            <a:spLocks noGrp="1"/>
          </p:cNvSpPr>
          <p:nvPr>
            <p:ph type="ctrTitle"/>
          </p:nvPr>
        </p:nvSpPr>
        <p:spPr>
          <a:xfrm>
            <a:off x="1648315" y="2999038"/>
            <a:ext cx="8681547" cy="1622389"/>
          </a:xfrm>
        </p:spPr>
        <p:txBody>
          <a:bodyPr>
            <a:normAutofit/>
          </a:bodyPr>
          <a:lstStyle/>
          <a:p>
            <a:pPr>
              <a:lnSpc>
                <a:spcPct val="114000"/>
              </a:lnSpc>
            </a:pPr>
            <a:r>
              <a:rPr lang="en-US" sz="3200" b="1" dirty="0" smtClean="0">
                <a:solidFill>
                  <a:srgbClr val="243168"/>
                </a:solidFill>
              </a:rPr>
              <a:t>Section 3. </a:t>
            </a:r>
            <a:r>
              <a:rPr lang="en-US" sz="3200" dirty="0" smtClean="0">
                <a:solidFill>
                  <a:srgbClr val="243168"/>
                </a:solidFill>
              </a:rPr>
              <a:t/>
            </a:r>
            <a:br>
              <a:rPr lang="en-US" sz="3200" dirty="0" smtClean="0">
                <a:solidFill>
                  <a:srgbClr val="243168"/>
                </a:solidFill>
              </a:rPr>
            </a:br>
            <a:r>
              <a:rPr lang="en-US" sz="3200" dirty="0" smtClean="0">
                <a:solidFill>
                  <a:srgbClr val="243168"/>
                </a:solidFill>
              </a:rPr>
              <a:t>The National Care Experience Programme</a:t>
            </a:r>
            <a:endParaRPr lang="en-IE" sz="3200" dirty="0">
              <a:solidFill>
                <a:srgbClr val="243168"/>
              </a:solidFill>
            </a:endParaRPr>
          </a:p>
        </p:txBody>
      </p:sp>
      <p:pic>
        <p:nvPicPr>
          <p:cNvPr id="7" name="Picture 6">
            <a:extLst>
              <a:ext uri="{FF2B5EF4-FFF2-40B4-BE49-F238E27FC236}">
                <a16:creationId xmlns="" xmlns:a16="http://schemas.microsoft.com/office/drawing/2014/main" id="{DAF7CCF9-438D-46C0-8A49-1074769CE69F}"/>
              </a:ext>
            </a:extLst>
          </p:cNvPr>
          <p:cNvPicPr>
            <a:picLocks noChangeAspect="1"/>
          </p:cNvPicPr>
          <p:nvPr/>
        </p:nvPicPr>
        <p:blipFill rotWithShape="1">
          <a:blip r:embed="rId2"/>
          <a:srcRect t="39056"/>
          <a:stretch/>
        </p:blipFill>
        <p:spPr>
          <a:xfrm>
            <a:off x="8467725" y="6083928"/>
            <a:ext cx="3724275" cy="615321"/>
          </a:xfrm>
          <a:prstGeom prst="rect">
            <a:avLst/>
          </a:prstGeom>
        </p:spPr>
      </p:pic>
    </p:spTree>
    <p:extLst>
      <p:ext uri="{BB962C8B-B14F-4D97-AF65-F5344CB8AC3E}">
        <p14:creationId xmlns:p14="http://schemas.microsoft.com/office/powerpoint/2010/main" val="515873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57201"/>
            <a:ext cx="11145794" cy="1233488"/>
          </a:xfrm>
        </p:spPr>
        <p:txBody>
          <a:bodyPr/>
          <a:lstStyle/>
          <a:p>
            <a:pPr algn="ctr"/>
            <a:r>
              <a:rPr lang="en-IE" dirty="0" smtClean="0">
                <a:solidFill>
                  <a:srgbClr val="243168"/>
                </a:solidFill>
              </a:rPr>
              <a:t>Introduction</a:t>
            </a:r>
            <a:endParaRPr lang="en-IE" dirty="0">
              <a:solidFill>
                <a:srgbClr val="243168"/>
              </a:solidFill>
            </a:endParaRPr>
          </a:p>
        </p:txBody>
      </p:sp>
      <p:sp>
        <p:nvSpPr>
          <p:cNvPr id="3" name="Content Placeholder 2"/>
          <p:cNvSpPr>
            <a:spLocks noGrp="1"/>
          </p:cNvSpPr>
          <p:nvPr>
            <p:ph idx="1"/>
          </p:nvPr>
        </p:nvSpPr>
        <p:spPr>
          <a:xfrm>
            <a:off x="481914" y="1807535"/>
            <a:ext cx="11145794" cy="4369428"/>
          </a:xfrm>
        </p:spPr>
        <p:txBody>
          <a:bodyPr>
            <a:normAutofit/>
          </a:bodyPr>
          <a:lstStyle/>
          <a:p>
            <a:pPr marL="85725" indent="0">
              <a:buNone/>
            </a:pPr>
            <a:r>
              <a:rPr lang="en-US" dirty="0">
                <a:solidFill>
                  <a:srgbClr val="243168"/>
                </a:solidFill>
              </a:rPr>
              <a:t>What is the purpose of this slide deck?</a:t>
            </a:r>
          </a:p>
          <a:p>
            <a:r>
              <a:rPr lang="en-US" dirty="0"/>
              <a:t>This slide deck has been developed by the </a:t>
            </a:r>
            <a:r>
              <a:rPr lang="en-US" dirty="0" smtClean="0"/>
              <a:t>National Care Experience Programme (NCEP) </a:t>
            </a:r>
            <a:r>
              <a:rPr lang="en-US" dirty="0"/>
              <a:t>to provide a teaching resource on </a:t>
            </a:r>
            <a:r>
              <a:rPr lang="en-US" dirty="0" smtClean="0"/>
              <a:t>national care experience surveys.</a:t>
            </a:r>
            <a:endParaRPr lang="en-US" dirty="0"/>
          </a:p>
          <a:p>
            <a:pPr marL="85725" indent="0">
              <a:buNone/>
            </a:pPr>
            <a:r>
              <a:rPr lang="en-US" dirty="0">
                <a:solidFill>
                  <a:srgbClr val="243168"/>
                </a:solidFill>
              </a:rPr>
              <a:t>Who is this slide deck for?</a:t>
            </a:r>
          </a:p>
          <a:p>
            <a:r>
              <a:rPr lang="en-US" dirty="0"/>
              <a:t>This slide deck will be useful for those teaching health and social care students and those providing training for health and social care staff. </a:t>
            </a:r>
          </a:p>
        </p:txBody>
      </p:sp>
    </p:spTree>
    <p:extLst>
      <p:ext uri="{BB962C8B-B14F-4D97-AF65-F5344CB8AC3E}">
        <p14:creationId xmlns:p14="http://schemas.microsoft.com/office/powerpoint/2010/main" val="3664924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451557"/>
            <a:ext cx="11154289" cy="1239132"/>
          </a:xfrm>
        </p:spPr>
        <p:txBody>
          <a:bodyPr>
            <a:normAutofit/>
          </a:bodyPr>
          <a:lstStyle/>
          <a:p>
            <a:pPr algn="ctr"/>
            <a:r>
              <a:rPr lang="en-US" dirty="0" smtClean="0">
                <a:solidFill>
                  <a:srgbClr val="243168"/>
                </a:solidFill>
              </a:rPr>
              <a:t>Mission and values </a:t>
            </a: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91847488"/>
              </p:ext>
            </p:extLst>
          </p:nvPr>
        </p:nvGraphicFramePr>
        <p:xfrm>
          <a:off x="6254558" y="1807536"/>
          <a:ext cx="5385506" cy="4248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txBox="1">
            <a:spLocks/>
          </p:cNvSpPr>
          <p:nvPr/>
        </p:nvSpPr>
        <p:spPr>
          <a:xfrm>
            <a:off x="485775" y="1807536"/>
            <a:ext cx="5294193" cy="4088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Arial" panose="020B0604020202020204" pitchFamily="34" charset="0"/>
              <a:buNone/>
            </a:pPr>
            <a:r>
              <a:rPr lang="en-IE" sz="2200" dirty="0" smtClean="0"/>
              <a:t>Hearing, understanding and responding to the experiences of people using Ireland’s health and social care services to drive and embed sustainable improvement.</a:t>
            </a:r>
            <a:endParaRPr lang="en-US" sz="2200" dirty="0" smtClean="0"/>
          </a:p>
          <a:p>
            <a:pPr marL="0" indent="0">
              <a:buFont typeface="Arial" panose="020B0604020202020204" pitchFamily="34" charset="0"/>
              <a:buNone/>
            </a:pPr>
            <a:endParaRPr lang="en-IE"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243" y="4008474"/>
            <a:ext cx="4256783" cy="2507156"/>
          </a:xfrm>
          <a:prstGeom prst="rect">
            <a:avLst/>
          </a:prstGeom>
        </p:spPr>
      </p:pic>
      <p:sp>
        <p:nvSpPr>
          <p:cNvPr id="6" name="TextBox 5"/>
          <p:cNvSpPr txBox="1"/>
          <p:nvPr/>
        </p:nvSpPr>
        <p:spPr>
          <a:xfrm>
            <a:off x="6254558" y="6061446"/>
            <a:ext cx="5781498" cy="738664"/>
          </a:xfrm>
          <a:prstGeom prst="rect">
            <a:avLst/>
          </a:prstGeom>
          <a:noFill/>
        </p:spPr>
        <p:txBody>
          <a:bodyPr wrap="square" rtlCol="0">
            <a:spAutoFit/>
          </a:bodyPr>
          <a:lstStyle/>
          <a:p>
            <a:r>
              <a:rPr lang="en-IE" sz="1400" dirty="0" smtClean="0">
                <a:latin typeface="Tahoma" panose="020B0604030504040204" pitchFamily="34" charset="0"/>
                <a:ea typeface="Tahoma" panose="020B0604030504040204" pitchFamily="34" charset="0"/>
                <a:cs typeface="Tahoma" panose="020B0604030504040204" pitchFamily="34" charset="0"/>
              </a:rPr>
              <a:t>National Care Experience Programme Strategy 2022-2024, available at</a:t>
            </a:r>
            <a:r>
              <a:rPr lang="en-IE" sz="1400" dirty="0">
                <a:latin typeface="Tahoma" panose="020B0604030504040204" pitchFamily="34" charset="0"/>
                <a:ea typeface="Tahoma" panose="020B0604030504040204" pitchFamily="34" charset="0"/>
                <a:cs typeface="Tahoma" panose="020B0604030504040204" pitchFamily="34" charset="0"/>
              </a:rPr>
              <a:t>: </a:t>
            </a:r>
            <a:r>
              <a:rPr lang="en-IE" sz="1400" dirty="0">
                <a:latin typeface="Tahoma" panose="020B0604030504040204" pitchFamily="34" charset="0"/>
                <a:ea typeface="Tahoma" panose="020B0604030504040204" pitchFamily="34" charset="0"/>
                <a:cs typeface="Tahoma" panose="020B0604030504040204" pitchFamily="34" charset="0"/>
                <a:hlinkClick r:id="rId9"/>
              </a:rPr>
              <a:t>https://</a:t>
            </a:r>
            <a:r>
              <a:rPr lang="en-IE" sz="1400" dirty="0" smtClean="0">
                <a:latin typeface="Tahoma" panose="020B0604030504040204" pitchFamily="34" charset="0"/>
                <a:ea typeface="Tahoma" panose="020B0604030504040204" pitchFamily="34" charset="0"/>
                <a:cs typeface="Tahoma" panose="020B0604030504040204" pitchFamily="34" charset="0"/>
                <a:hlinkClick r:id="rId9"/>
              </a:rPr>
              <a:t>yourexperience.ie/wp-content/uploads/2022/01/NCEP_Strategy_2022_2024-1.pdf</a:t>
            </a:r>
            <a:r>
              <a:rPr lang="en-IE" sz="1400" dirty="0" smtClean="0">
                <a:latin typeface="Tahoma" panose="020B0604030504040204" pitchFamily="34" charset="0"/>
                <a:ea typeface="Tahoma" panose="020B0604030504040204" pitchFamily="34" charset="0"/>
                <a:cs typeface="Tahoma" panose="020B0604030504040204" pitchFamily="34" charset="0"/>
              </a:rPr>
              <a:t> </a:t>
            </a:r>
            <a:endParaRPr lang="en-IE"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55525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784" y="465794"/>
            <a:ext cx="11386527" cy="1160337"/>
          </a:xfrm>
        </p:spPr>
        <p:txBody>
          <a:bodyPr/>
          <a:lstStyle/>
          <a:p>
            <a:pPr algn="ctr"/>
            <a:r>
              <a:rPr lang="en-US" dirty="0" smtClean="0">
                <a:solidFill>
                  <a:srgbClr val="243168"/>
                </a:solidFill>
              </a:rPr>
              <a:t>Partnership and governance</a:t>
            </a:r>
            <a:endParaRPr lang="en-IE" dirty="0">
              <a:solidFill>
                <a:srgbClr val="243168"/>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874" y="1626131"/>
            <a:ext cx="6257925" cy="5137276"/>
          </a:xfrm>
          <a:prstGeom prst="rect">
            <a:avLst/>
          </a:prstGeom>
        </p:spPr>
      </p:pic>
      <p:pic>
        <p:nvPicPr>
          <p:cNvPr id="6" name="Picture 5"/>
          <p:cNvPicPr>
            <a:picLocks noChangeAspect="1"/>
          </p:cNvPicPr>
          <p:nvPr/>
        </p:nvPicPr>
        <p:blipFill>
          <a:blip r:embed="rId3"/>
          <a:stretch>
            <a:fillRect/>
          </a:stretch>
        </p:blipFill>
        <p:spPr>
          <a:xfrm>
            <a:off x="387784" y="2716306"/>
            <a:ext cx="4748763" cy="2610007"/>
          </a:xfrm>
          <a:prstGeom prst="rect">
            <a:avLst/>
          </a:prstGeom>
        </p:spPr>
      </p:pic>
    </p:spTree>
    <p:extLst>
      <p:ext uri="{BB962C8B-B14F-4D97-AF65-F5344CB8AC3E}">
        <p14:creationId xmlns:p14="http://schemas.microsoft.com/office/powerpoint/2010/main" val="2074142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822" y="462845"/>
            <a:ext cx="11408785" cy="1187743"/>
          </a:xfrm>
        </p:spPr>
        <p:txBody>
          <a:bodyPr/>
          <a:lstStyle/>
          <a:p>
            <a:pPr algn="ctr"/>
            <a:r>
              <a:rPr lang="en-US" dirty="0" smtClean="0">
                <a:solidFill>
                  <a:srgbClr val="243168"/>
                </a:solidFill>
              </a:rPr>
              <a:t>Objectives </a:t>
            </a:r>
            <a:endParaRPr lang="en-IE" dirty="0">
              <a:solidFill>
                <a:srgbClr val="243168"/>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99328762"/>
              </p:ext>
            </p:extLst>
          </p:nvPr>
        </p:nvGraphicFramePr>
        <p:xfrm>
          <a:off x="1062317" y="1650588"/>
          <a:ext cx="10327342" cy="4905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99623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p:cNvGraphicFramePr>
            <a:graphicFrameLocks/>
          </p:cNvGraphicFramePr>
          <p:nvPr>
            <p:extLst>
              <p:ext uri="{D42A27DB-BD31-4B8C-83A1-F6EECF244321}">
                <p14:modId xmlns:p14="http://schemas.microsoft.com/office/powerpoint/2010/main" val="217134866"/>
              </p:ext>
            </p:extLst>
          </p:nvPr>
        </p:nvGraphicFramePr>
        <p:xfrm>
          <a:off x="405115" y="1810322"/>
          <a:ext cx="11401062" cy="3420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lded Corner 6"/>
          <p:cNvSpPr/>
          <p:nvPr/>
        </p:nvSpPr>
        <p:spPr>
          <a:xfrm>
            <a:off x="652894" y="4025014"/>
            <a:ext cx="1440000" cy="1443038"/>
          </a:xfrm>
          <a:prstGeom prst="foldedCorner">
            <a:avLst/>
          </a:prstGeom>
          <a:solidFill>
            <a:srgbClr val="2431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of care experience surveys</a:t>
            </a:r>
            <a:endParaRPr lang="en-IE"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Folded Corner 7"/>
          <p:cNvSpPr/>
          <p:nvPr/>
        </p:nvSpPr>
        <p:spPr>
          <a:xfrm>
            <a:off x="2537398" y="4025014"/>
            <a:ext cx="1440000" cy="1443038"/>
          </a:xfrm>
          <a:prstGeom prst="foldedCorner">
            <a:avLst/>
          </a:prstGeom>
          <a:solidFill>
            <a:srgbClr val="2431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with key stakeholders to identify themes to be included</a:t>
            </a:r>
            <a:endParaRPr lang="en-IE"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9" name="Folded Corner 8"/>
          <p:cNvSpPr/>
          <p:nvPr/>
        </p:nvSpPr>
        <p:spPr>
          <a:xfrm>
            <a:off x="4377724" y="4025014"/>
            <a:ext cx="1440000" cy="1443038"/>
          </a:xfrm>
          <a:prstGeom prst="foldedCorner">
            <a:avLst/>
          </a:prstGeom>
          <a:solidFill>
            <a:srgbClr val="5D7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500" dirty="0">
                <a:solidFill>
                  <a:schemeClr val="tx1"/>
                </a:solidFill>
                <a:latin typeface="Tahoma" panose="020B0604030504040204" pitchFamily="34" charset="0"/>
                <a:ea typeface="Tahoma" panose="020B0604030504040204" pitchFamily="34" charset="0"/>
                <a:cs typeface="Tahoma" panose="020B0604030504040204" pitchFamily="34" charset="0"/>
              </a:rPr>
              <a:t>o</a:t>
            </a:r>
            <a:r>
              <a:rPr lang="en-IE"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f national policies, guidance and standards</a:t>
            </a:r>
            <a:endParaRPr lang="en-IE"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Folded Corner 9"/>
          <p:cNvSpPr/>
          <p:nvPr/>
        </p:nvSpPr>
        <p:spPr>
          <a:xfrm>
            <a:off x="6227504" y="4025014"/>
            <a:ext cx="1440000" cy="1410401"/>
          </a:xfrm>
          <a:prstGeom prst="foldedCorner">
            <a:avLst/>
          </a:prstGeom>
          <a:solidFill>
            <a:srgbClr val="5D7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500" dirty="0">
                <a:solidFill>
                  <a:schemeClr val="tx1"/>
                </a:solidFill>
                <a:latin typeface="Tahoma" panose="020B0604030504040204" pitchFamily="34" charset="0"/>
                <a:ea typeface="Tahoma" panose="020B0604030504040204" pitchFamily="34" charset="0"/>
                <a:cs typeface="Tahoma" panose="020B0604030504040204" pitchFamily="34" charset="0"/>
              </a:rPr>
              <a:t>b</a:t>
            </a:r>
            <a:r>
              <a:rPr lang="en-IE"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ank of potential survey items</a:t>
            </a:r>
            <a:endParaRPr lang="en-IE"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Folded Corner 10"/>
          <p:cNvSpPr/>
          <p:nvPr/>
        </p:nvSpPr>
        <p:spPr>
          <a:xfrm>
            <a:off x="8042559" y="4041332"/>
            <a:ext cx="1440000" cy="1410401"/>
          </a:xfrm>
          <a:prstGeom prst="foldedCorner">
            <a:avLst/>
          </a:prstGeom>
          <a:solidFill>
            <a:srgbClr val="98A5D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500" dirty="0">
                <a:solidFill>
                  <a:schemeClr val="tx1"/>
                </a:solidFill>
                <a:latin typeface="Tahoma" panose="020B0604030504040204" pitchFamily="34" charset="0"/>
                <a:ea typeface="Tahoma" panose="020B0604030504040204" pitchFamily="34" charset="0"/>
                <a:cs typeface="Tahoma" panose="020B0604030504040204" pitchFamily="34" charset="0"/>
              </a:rPr>
              <a:t>t</a:t>
            </a:r>
            <a:r>
              <a:rPr lang="en-IE"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o prioritise items for inclusion</a:t>
            </a:r>
            <a:endParaRPr lang="en-IE"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Folded Corner 11"/>
          <p:cNvSpPr/>
          <p:nvPr/>
        </p:nvSpPr>
        <p:spPr>
          <a:xfrm>
            <a:off x="9989175" y="4025014"/>
            <a:ext cx="1440000" cy="1410401"/>
          </a:xfrm>
          <a:prstGeom prst="foldedCorner">
            <a:avLst/>
          </a:prstGeom>
          <a:solidFill>
            <a:srgbClr val="98A5D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500" dirty="0">
                <a:solidFill>
                  <a:schemeClr val="tx1"/>
                </a:solidFill>
                <a:latin typeface="Tahoma" panose="020B0604030504040204" pitchFamily="34" charset="0"/>
                <a:ea typeface="Tahoma" panose="020B0604030504040204" pitchFamily="34" charset="0"/>
                <a:cs typeface="Tahoma" panose="020B0604030504040204" pitchFamily="34" charset="0"/>
              </a:rPr>
              <a:t>t</a:t>
            </a:r>
            <a:r>
              <a:rPr lang="en-IE" sz="1500" dirty="0" smtClean="0">
                <a:solidFill>
                  <a:schemeClr val="tx1"/>
                </a:solidFill>
                <a:latin typeface="Tahoma" panose="020B0604030504040204" pitchFamily="34" charset="0"/>
                <a:ea typeface="Tahoma" panose="020B0604030504040204" pitchFamily="34" charset="0"/>
                <a:cs typeface="Tahoma" panose="020B0604030504040204" pitchFamily="34" charset="0"/>
              </a:rPr>
              <a:t>o check clarity and understanding</a:t>
            </a:r>
            <a:endParaRPr lang="en-IE" sz="15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568411" y="459430"/>
            <a:ext cx="11071653" cy="1240311"/>
          </a:xfrm>
        </p:spPr>
        <p:txBody>
          <a:bodyPr/>
          <a:lstStyle/>
          <a:p>
            <a:pPr algn="ctr"/>
            <a:r>
              <a:rPr lang="en-IE" dirty="0" smtClean="0">
                <a:solidFill>
                  <a:srgbClr val="243168"/>
                </a:solidFill>
              </a:rPr>
              <a:t>Survey development process</a:t>
            </a:r>
            <a:endParaRPr lang="en-IE" dirty="0">
              <a:solidFill>
                <a:srgbClr val="243168"/>
              </a:solidFill>
            </a:endParaRPr>
          </a:p>
        </p:txBody>
      </p:sp>
      <p:sp>
        <p:nvSpPr>
          <p:cNvPr id="4" name="Content Placeholder 3"/>
          <p:cNvSpPr>
            <a:spLocks noGrp="1"/>
          </p:cNvSpPr>
          <p:nvPr>
            <p:ph idx="1"/>
          </p:nvPr>
        </p:nvSpPr>
        <p:spPr>
          <a:xfrm>
            <a:off x="482400" y="1836000"/>
            <a:ext cx="11071653" cy="4366641"/>
          </a:xfrm>
        </p:spPr>
        <p:txBody>
          <a:bodyPr>
            <a:noAutofit/>
          </a:bodyPr>
          <a:lstStyle/>
          <a:p>
            <a:r>
              <a:rPr lang="en-IE" dirty="0" smtClean="0"/>
              <a:t>Development of National Care Experience Programme surveys follows a structured approach, in line with the </a:t>
            </a:r>
            <a:r>
              <a:rPr lang="en-IE" dirty="0"/>
              <a:t>NCEP Quality Assurance Framework (NCEP 2021</a:t>
            </a:r>
            <a:r>
              <a:rPr lang="en-IE" dirty="0" smtClean="0"/>
              <a:t>).</a:t>
            </a:r>
            <a:endParaRPr lang="en-IE" dirty="0"/>
          </a:p>
        </p:txBody>
      </p:sp>
    </p:spTree>
    <p:extLst>
      <p:ext uri="{BB962C8B-B14F-4D97-AF65-F5344CB8AC3E}">
        <p14:creationId xmlns:p14="http://schemas.microsoft.com/office/powerpoint/2010/main" val="901792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64025"/>
            <a:ext cx="11145794" cy="1226664"/>
          </a:xfrm>
        </p:spPr>
        <p:txBody>
          <a:bodyPr/>
          <a:lstStyle/>
          <a:p>
            <a:pPr algn="ctr"/>
            <a:r>
              <a:rPr lang="en-IE" dirty="0" smtClean="0">
                <a:solidFill>
                  <a:srgbClr val="243168"/>
                </a:solidFill>
              </a:rPr>
              <a:t>Communication</a:t>
            </a:r>
            <a:endParaRPr lang="en-IE" dirty="0">
              <a:solidFill>
                <a:srgbClr val="243168"/>
              </a:solidFill>
            </a:endParaRPr>
          </a:p>
        </p:txBody>
      </p:sp>
      <p:sp>
        <p:nvSpPr>
          <p:cNvPr id="3" name="Content Placeholder 2"/>
          <p:cNvSpPr>
            <a:spLocks noGrp="1"/>
          </p:cNvSpPr>
          <p:nvPr>
            <p:ph idx="1"/>
          </p:nvPr>
        </p:nvSpPr>
        <p:spPr>
          <a:xfrm>
            <a:off x="481914" y="1834443"/>
            <a:ext cx="11152695" cy="1531597"/>
          </a:xfrm>
        </p:spPr>
        <p:txBody>
          <a:bodyPr wrap="square" lIns="90000">
            <a:noAutofit/>
          </a:bodyPr>
          <a:lstStyle/>
          <a:p>
            <a:pPr marL="361950"/>
            <a:r>
              <a:rPr lang="en-IE" sz="2200" dirty="0"/>
              <a:t>Communicating the purpose and importance of the National Care Experience Programme surveys is intrinsic to its </a:t>
            </a:r>
            <a:r>
              <a:rPr lang="en-IE" sz="2200" dirty="0" smtClean="0"/>
              <a:t>success</a:t>
            </a:r>
            <a:r>
              <a:rPr lang="en-IE" dirty="0"/>
              <a:t>.</a:t>
            </a:r>
            <a:endParaRPr lang="en-IE" sz="2200" dirty="0" smtClean="0"/>
          </a:p>
        </p:txBody>
      </p:sp>
      <p:graphicFrame>
        <p:nvGraphicFramePr>
          <p:cNvPr id="29" name="Diagram 28"/>
          <p:cNvGraphicFramePr/>
          <p:nvPr>
            <p:extLst>
              <p:ext uri="{D42A27DB-BD31-4B8C-83A1-F6EECF244321}">
                <p14:modId xmlns:p14="http://schemas.microsoft.com/office/powerpoint/2010/main" val="3052369904"/>
              </p:ext>
            </p:extLst>
          </p:nvPr>
        </p:nvGraphicFramePr>
        <p:xfrm>
          <a:off x="718182" y="3184635"/>
          <a:ext cx="10673255" cy="3105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5713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National Care Experience Programme </a:t>
            </a:r>
            <a:br>
              <a:rPr lang="en-IE" dirty="0" smtClean="0"/>
            </a:br>
            <a:r>
              <a:rPr lang="en-IE" dirty="0" smtClean="0"/>
              <a:t>Surveys</a:t>
            </a:r>
            <a:endParaRPr lang="en-IE" dirty="0"/>
          </a:p>
        </p:txBody>
      </p:sp>
      <p:sp>
        <p:nvSpPr>
          <p:cNvPr id="5" name="Content Placeholder 4"/>
          <p:cNvSpPr>
            <a:spLocks noGrp="1"/>
          </p:cNvSpPr>
          <p:nvPr>
            <p:ph idx="1"/>
          </p:nvPr>
        </p:nvSpPr>
        <p:spPr>
          <a:xfrm>
            <a:off x="482400" y="1731278"/>
            <a:ext cx="10985642" cy="4584766"/>
          </a:xfrm>
        </p:spPr>
        <p:txBody>
          <a:bodyPr>
            <a:normAutofit/>
          </a:bodyPr>
          <a:lstStyle/>
          <a:p>
            <a:pPr>
              <a:lnSpc>
                <a:spcPct val="140000"/>
              </a:lnSpc>
              <a:spcBef>
                <a:spcPts val="0"/>
              </a:spcBef>
            </a:pPr>
            <a:r>
              <a:rPr lang="en-IE" sz="2000" dirty="0" smtClean="0"/>
              <a:t>National Inpatient Experience Survey</a:t>
            </a:r>
          </a:p>
          <a:p>
            <a:pPr>
              <a:lnSpc>
                <a:spcPct val="140000"/>
              </a:lnSpc>
              <a:spcBef>
                <a:spcPts val="0"/>
              </a:spcBef>
            </a:pPr>
            <a:r>
              <a:rPr lang="en-IE" sz="2000" dirty="0" smtClean="0"/>
              <a:t>National Maternity Experience Survey</a:t>
            </a:r>
          </a:p>
          <a:p>
            <a:pPr>
              <a:lnSpc>
                <a:spcPct val="140000"/>
              </a:lnSpc>
              <a:spcBef>
                <a:spcPts val="0"/>
              </a:spcBef>
            </a:pPr>
            <a:r>
              <a:rPr lang="en-IE" sz="2000" dirty="0" smtClean="0"/>
              <a:t>National Nursing Home Experience Survey</a:t>
            </a:r>
          </a:p>
          <a:p>
            <a:pPr>
              <a:lnSpc>
                <a:spcPct val="140000"/>
              </a:lnSpc>
              <a:spcBef>
                <a:spcPts val="0"/>
              </a:spcBef>
            </a:pPr>
            <a:r>
              <a:rPr lang="en-IE" sz="2000" dirty="0" smtClean="0"/>
              <a:t>National Maternity Bereavement Experience Survey</a:t>
            </a:r>
          </a:p>
          <a:p>
            <a:pPr>
              <a:lnSpc>
                <a:spcPct val="140000"/>
              </a:lnSpc>
              <a:spcBef>
                <a:spcPts val="0"/>
              </a:spcBef>
            </a:pPr>
            <a:r>
              <a:rPr lang="en-IE" sz="2000" dirty="0" smtClean="0"/>
              <a:t>National End of Life Survey</a:t>
            </a:r>
            <a:endParaRPr lang="en-IE" sz="2000" dirty="0"/>
          </a:p>
        </p:txBody>
      </p:sp>
      <p:grpSp>
        <p:nvGrpSpPr>
          <p:cNvPr id="3" name="Group 2"/>
          <p:cNvGrpSpPr/>
          <p:nvPr/>
        </p:nvGrpSpPr>
        <p:grpSpPr>
          <a:xfrm>
            <a:off x="1800648" y="4119327"/>
            <a:ext cx="8607178" cy="2535333"/>
            <a:chOff x="1713772" y="4139362"/>
            <a:chExt cx="8780929" cy="2560565"/>
          </a:xfrm>
        </p:grpSpPr>
        <p:grpSp>
          <p:nvGrpSpPr>
            <p:cNvPr id="15" name="Group 14"/>
            <p:cNvGrpSpPr/>
            <p:nvPr/>
          </p:nvGrpSpPr>
          <p:grpSpPr>
            <a:xfrm>
              <a:off x="1713772" y="4139362"/>
              <a:ext cx="8780929" cy="2560565"/>
              <a:chOff x="1896035" y="4053122"/>
              <a:chExt cx="8780929" cy="2560565"/>
            </a:xfrm>
          </p:grpSpPr>
          <p:grpSp>
            <p:nvGrpSpPr>
              <p:cNvPr id="9" name="Group 8"/>
              <p:cNvGrpSpPr/>
              <p:nvPr/>
            </p:nvGrpSpPr>
            <p:grpSpPr>
              <a:xfrm>
                <a:off x="1896035" y="4053122"/>
                <a:ext cx="8780929" cy="1742560"/>
                <a:chOff x="652117" y="4358528"/>
                <a:chExt cx="9863483" cy="2057029"/>
              </a:xfrm>
            </p:grpSpPr>
            <p:graphicFrame>
              <p:nvGraphicFramePr>
                <p:cNvPr id="6" name="Content Placeholder 12"/>
                <p:cNvGraphicFramePr>
                  <a:graphicFrameLocks/>
                </p:cNvGraphicFramePr>
                <p:nvPr>
                  <p:extLst>
                    <p:ext uri="{D42A27DB-BD31-4B8C-83A1-F6EECF244321}">
                      <p14:modId xmlns:p14="http://schemas.microsoft.com/office/powerpoint/2010/main" val="66626536"/>
                    </p:ext>
                  </p:extLst>
                </p:nvPr>
              </p:nvGraphicFramePr>
              <p:xfrm>
                <a:off x="652117" y="4371975"/>
                <a:ext cx="9863483" cy="2043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p:nvPr/>
              </p:nvPicPr>
              <p:blipFill>
                <a:blip r:embed="rId7"/>
                <a:stretch>
                  <a:fillRect/>
                </a:stretch>
              </p:blipFill>
              <p:spPr>
                <a:xfrm>
                  <a:off x="5597305" y="4358528"/>
                  <a:ext cx="1407828" cy="885825"/>
                </a:xfrm>
                <a:prstGeom prst="rect">
                  <a:avLst/>
                </a:prstGeom>
              </p:spPr>
            </p:pic>
          </p:grpSp>
          <p:pic>
            <p:nvPicPr>
              <p:cNvPr id="10" name="Picture 9" descr="C:\Users\ldrummond\Desktop\About HIQA &amp; NCEP\NMS logo.JPG"/>
              <p:cNvPicPr>
                <a:picLocks noChangeAspect="1"/>
              </p:cNvPicPr>
              <p:nvPr/>
            </p:nvPicPr>
            <p:blipFill rotWithShape="1">
              <a:blip r:embed="rId8" cstate="print">
                <a:extLst>
                  <a:ext uri="{28A0092B-C50C-407E-A947-70E740481C1C}">
                    <a14:useLocalDpi xmlns:a14="http://schemas.microsoft.com/office/drawing/2010/main" val="0"/>
                  </a:ext>
                </a:extLst>
              </a:blip>
              <a:srcRect t="5112"/>
              <a:stretch/>
            </p:blipFill>
            <p:spPr bwMode="auto">
              <a:xfrm>
                <a:off x="4045838" y="5836676"/>
                <a:ext cx="1100346" cy="776676"/>
              </a:xfrm>
              <a:prstGeom prst="rect">
                <a:avLst/>
              </a:prstGeom>
              <a:noFill/>
              <a:ln>
                <a:noFill/>
              </a:ln>
            </p:spPr>
          </p:pic>
          <p:pic>
            <p:nvPicPr>
              <p:cNvPr id="11" name="Picture 10" descr="cid:image001.jpg@01D70475.3ACEB8F0"/>
              <p:cNvPicPr>
                <a:picLocks noChangeAspect="1"/>
              </p:cNvPicPr>
              <p:nvPr/>
            </p:nvPicPr>
            <p:blipFill rotWithShape="1">
              <a:blip r:embed="rId9" r:link="rId10" cstate="print">
                <a:extLst>
                  <a:ext uri="{28A0092B-C50C-407E-A947-70E740481C1C}">
                    <a14:useLocalDpi xmlns:a14="http://schemas.microsoft.com/office/drawing/2010/main" val="0"/>
                  </a:ext>
                </a:extLst>
              </a:blip>
              <a:srcRect l="13297" t="7529" r="7726" b="8975"/>
              <a:stretch/>
            </p:blipFill>
            <p:spPr bwMode="auto">
              <a:xfrm>
                <a:off x="5754601" y="5807073"/>
                <a:ext cx="1063796" cy="806614"/>
              </a:xfrm>
              <a:prstGeom prst="rect">
                <a:avLst/>
              </a:prstGeom>
              <a:noFill/>
              <a:ln>
                <a:noFill/>
              </a:ln>
            </p:spPr>
          </p:pic>
          <p:pic>
            <p:nvPicPr>
              <p:cNvPr id="12" name="Picture 11"/>
              <p:cNvPicPr>
                <a:picLocks noChangeAspect="1"/>
              </p:cNvPicPr>
              <p:nvPr/>
            </p:nvPicPr>
            <p:blipFill rotWithShape="1">
              <a:blip r:embed="rId11"/>
              <a:srcRect l="11519" t="9283" r="6965" b="11333"/>
              <a:stretch/>
            </p:blipFill>
            <p:spPr>
              <a:xfrm>
                <a:off x="2371969" y="5807073"/>
                <a:ext cx="1090848" cy="806279"/>
              </a:xfrm>
              <a:prstGeom prst="rect">
                <a:avLst/>
              </a:prstGeom>
            </p:spPr>
          </p:pic>
          <p:pic>
            <p:nvPicPr>
              <p:cNvPr id="13" name="Picture 12" descr="cid:image002.jpg@01D70475.3ACEB8F0"/>
              <p:cNvPicPr>
                <a:picLocks noChangeAspect="1"/>
              </p:cNvPicPr>
              <p:nvPr/>
            </p:nvPicPr>
            <p:blipFill rotWithShape="1">
              <a:blip r:embed="rId12" r:link="rId13" cstate="print">
                <a:extLst>
                  <a:ext uri="{28A0092B-C50C-407E-A947-70E740481C1C}">
                    <a14:useLocalDpi xmlns:a14="http://schemas.microsoft.com/office/drawing/2010/main" val="0"/>
                  </a:ext>
                </a:extLst>
              </a:blip>
              <a:srcRect l="9034" t="15410" r="6827" b="8506"/>
              <a:stretch/>
            </p:blipFill>
            <p:spPr bwMode="auto">
              <a:xfrm>
                <a:off x="9075288" y="5794904"/>
                <a:ext cx="1117425" cy="753321"/>
              </a:xfrm>
              <a:prstGeom prst="rect">
                <a:avLst/>
              </a:prstGeom>
              <a:noFill/>
              <a:ln>
                <a:noFill/>
              </a:ln>
            </p:spPr>
          </p:pic>
          <p:pic>
            <p:nvPicPr>
              <p:cNvPr id="14" name="Picture 13"/>
              <p:cNvPicPr>
                <a:picLocks noChangeAspect="1"/>
              </p:cNvPicPr>
              <p:nvPr/>
            </p:nvPicPr>
            <p:blipFill rotWithShape="1">
              <a:blip r:embed="rId14"/>
              <a:srcRect l="33866" b="41504"/>
              <a:stretch/>
            </p:blipFill>
            <p:spPr>
              <a:xfrm>
                <a:off x="7426814" y="5807073"/>
                <a:ext cx="1164223" cy="728982"/>
              </a:xfrm>
              <a:prstGeom prst="rect">
                <a:avLst/>
              </a:prstGeom>
            </p:spPr>
          </p:pic>
        </p:grpSp>
        <p:sp>
          <p:nvSpPr>
            <p:cNvPr id="2" name="Rectangle 1"/>
            <p:cNvSpPr/>
            <p:nvPr/>
          </p:nvSpPr>
          <p:spPr>
            <a:xfrm>
              <a:off x="7315200" y="4150753"/>
              <a:ext cx="217283" cy="747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23644936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859809" y="3388560"/>
            <a:ext cx="1076808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5806" y="3388560"/>
            <a:ext cx="10338064" cy="0"/>
          </a:xfrm>
          <a:prstGeom prst="line">
            <a:avLst/>
          </a:prstGeom>
          <a:ln w="28575">
            <a:solidFill>
              <a:srgbClr val="39819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689" t="13540" r="14759" b="17331"/>
          <a:stretch/>
        </p:blipFill>
        <p:spPr>
          <a:xfrm>
            <a:off x="270979" y="747540"/>
            <a:ext cx="3134511" cy="2156538"/>
          </a:xfrm>
          <a:prstGeom prst="rect">
            <a:avLst/>
          </a:prstGeom>
        </p:spPr>
      </p:pic>
      <p:sp>
        <p:nvSpPr>
          <p:cNvPr id="7" name="TextBox 6"/>
          <p:cNvSpPr txBox="1"/>
          <p:nvPr/>
        </p:nvSpPr>
        <p:spPr>
          <a:xfrm>
            <a:off x="2430154" y="2614148"/>
            <a:ext cx="7627393" cy="584775"/>
          </a:xfrm>
          <a:prstGeom prst="rect">
            <a:avLst/>
          </a:prstGeom>
          <a:noFill/>
          <a:ln>
            <a:noFill/>
          </a:ln>
        </p:spPr>
        <p:txBody>
          <a:bodyPr wrap="square" rtlCol="0">
            <a:spAutoFit/>
          </a:bodyPr>
          <a:lstStyle/>
          <a:p>
            <a:pPr algn="ctr"/>
            <a:r>
              <a:rPr lang="en-US" sz="3200" spc="-100" dirty="0" smtClean="0">
                <a:solidFill>
                  <a:srgbClr val="39819E"/>
                </a:solidFill>
                <a:latin typeface="Tahoma" panose="020B0604030504040204" pitchFamily="34" charset="0"/>
                <a:ea typeface="Tahoma" panose="020B0604030504040204" pitchFamily="34" charset="0"/>
                <a:cs typeface="Tahoma" panose="020B0604030504040204" pitchFamily="34" charset="0"/>
              </a:rPr>
              <a:t>National Inpatient Experience Survey</a:t>
            </a:r>
            <a:endParaRPr lang="en-IE" sz="3200" spc="-100" dirty="0">
              <a:solidFill>
                <a:srgbClr val="39819E"/>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364" y="4291581"/>
            <a:ext cx="6137225" cy="2430073"/>
          </a:xfrm>
          <a:prstGeom prst="rect">
            <a:avLst/>
          </a:prstGeom>
        </p:spPr>
      </p:pic>
      <p:pic>
        <p:nvPicPr>
          <p:cNvPr id="9" name="Picture 8">
            <a:extLst>
              <a:ext uri="{FF2B5EF4-FFF2-40B4-BE49-F238E27FC236}">
                <a16:creationId xmlns="" xmlns:a16="http://schemas.microsoft.com/office/drawing/2014/main" id="{DAF7CCF9-438D-46C0-8A49-1074769CE69F}"/>
              </a:ext>
            </a:extLst>
          </p:cNvPr>
          <p:cNvPicPr>
            <a:picLocks noChangeAspect="1"/>
          </p:cNvPicPr>
          <p:nvPr/>
        </p:nvPicPr>
        <p:blipFill rotWithShape="1">
          <a:blip r:embed="rId5"/>
          <a:srcRect t="36837"/>
          <a:stretch/>
        </p:blipFill>
        <p:spPr>
          <a:xfrm>
            <a:off x="0" y="6083928"/>
            <a:ext cx="3724275" cy="637725"/>
          </a:xfrm>
          <a:prstGeom prst="rect">
            <a:avLst/>
          </a:prstGeom>
        </p:spPr>
      </p:pic>
    </p:spTree>
    <p:custDataLst>
      <p:tags r:id="rId1"/>
    </p:custDataLst>
    <p:extLst>
      <p:ext uri="{BB962C8B-B14F-4D97-AF65-F5344CB8AC3E}">
        <p14:creationId xmlns:p14="http://schemas.microsoft.com/office/powerpoint/2010/main" val="3084086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398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itle 7"/>
          <p:cNvSpPr>
            <a:spLocks noGrp="1"/>
          </p:cNvSpPr>
          <p:nvPr>
            <p:ph type="title"/>
          </p:nvPr>
        </p:nvSpPr>
        <p:spPr/>
        <p:txBody>
          <a:bodyPr/>
          <a:lstStyle/>
          <a:p>
            <a:r>
              <a:rPr lang="en-IE" dirty="0" smtClean="0"/>
              <a:t>National Inpatient Experience Survey</a:t>
            </a:r>
            <a:endParaRPr lang="en-IE" dirty="0"/>
          </a:p>
        </p:txBody>
      </p:sp>
      <p:sp>
        <p:nvSpPr>
          <p:cNvPr id="10" name="Content Placeholder 9"/>
          <p:cNvSpPr>
            <a:spLocks noGrp="1"/>
          </p:cNvSpPr>
          <p:nvPr>
            <p:ph idx="1"/>
          </p:nvPr>
        </p:nvSpPr>
        <p:spPr>
          <a:xfrm>
            <a:off x="482400" y="1836000"/>
            <a:ext cx="11057299" cy="2212848"/>
          </a:xfrm>
        </p:spPr>
        <p:txBody>
          <a:bodyPr>
            <a:normAutofit/>
          </a:bodyPr>
          <a:lstStyle/>
          <a:p>
            <a:pPr marL="361950" indent="-361950">
              <a:spcBef>
                <a:spcPts val="0"/>
              </a:spcBef>
              <a:buClr>
                <a:srgbClr val="438086"/>
              </a:buClr>
            </a:pPr>
            <a:r>
              <a:rPr lang="en-IE" sz="2200" dirty="0"/>
              <a:t>Ireland’s first acute inpatient experience </a:t>
            </a:r>
            <a:r>
              <a:rPr lang="en-IE" sz="2200" dirty="0" smtClean="0"/>
              <a:t>survey, </a:t>
            </a:r>
            <a:r>
              <a:rPr lang="en-IE" sz="2200" dirty="0"/>
              <a:t>carried out in </a:t>
            </a:r>
            <a:r>
              <a:rPr lang="en-IE" sz="2200" dirty="0" smtClean="0"/>
              <a:t>2017.</a:t>
            </a:r>
          </a:p>
          <a:p>
            <a:pPr>
              <a:spcBef>
                <a:spcPts val="0"/>
              </a:spcBef>
              <a:buClr>
                <a:srgbClr val="438086"/>
              </a:buClr>
            </a:pPr>
            <a:endParaRPr lang="en-IE" sz="1600" dirty="0" smtClean="0"/>
          </a:p>
          <a:p>
            <a:pPr marL="361950" indent="-361950">
              <a:spcBef>
                <a:spcPts val="0"/>
              </a:spcBef>
              <a:buClr>
                <a:srgbClr val="438086"/>
              </a:buClr>
            </a:pPr>
            <a:r>
              <a:rPr lang="en-US" sz="2200" dirty="0" smtClean="0"/>
              <a:t>The survey asks </a:t>
            </a:r>
            <a:r>
              <a:rPr lang="en-US" sz="2200" dirty="0"/>
              <a:t>patients about their experiences in </a:t>
            </a:r>
            <a:r>
              <a:rPr lang="en-US" sz="2200" dirty="0" smtClean="0"/>
              <a:t>hospital </a:t>
            </a:r>
            <a:r>
              <a:rPr lang="en-US" sz="2200" dirty="0"/>
              <a:t>to identify areas of good experience, and areas needing </a:t>
            </a:r>
            <a:r>
              <a:rPr lang="en-US" sz="2200" dirty="0" smtClean="0"/>
              <a:t>improvement.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11" t="7557" r="3333" b="8222"/>
          <a:stretch/>
        </p:blipFill>
        <p:spPr>
          <a:xfrm>
            <a:off x="8910918" y="3839722"/>
            <a:ext cx="3281082" cy="3018277"/>
          </a:xfrm>
          <a:prstGeom prst="rect">
            <a:avLst/>
          </a:prstGeom>
        </p:spPr>
      </p:pic>
      <p:sp>
        <p:nvSpPr>
          <p:cNvPr id="6" name="Content Placeholder 9"/>
          <p:cNvSpPr txBox="1">
            <a:spLocks/>
          </p:cNvSpPr>
          <p:nvPr/>
        </p:nvSpPr>
        <p:spPr>
          <a:xfrm>
            <a:off x="482400" y="3550722"/>
            <a:ext cx="8085499" cy="1452570"/>
          </a:xfrm>
          <a:prstGeom prst="rect">
            <a:avLst/>
          </a:prstGeom>
        </p:spPr>
        <p:txBody>
          <a:bodyPr vert="horz" lIns="91440" tIns="45720" rIns="91440" bIns="45720" rtlCol="0">
            <a:normAutofit/>
          </a:bodyPr>
          <a:lstStyle>
            <a:lvl1pPr marL="265113" indent="-265113"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41338" indent="-266700" algn="l" defTabSz="914400" rtl="0" eaLnBrk="1" latinLnBrk="0" hangingPunct="1">
              <a:lnSpc>
                <a:spcPct val="114000"/>
              </a:lnSpc>
              <a:spcBef>
                <a:spcPct val="20000"/>
              </a:spcBef>
              <a:buClr>
                <a:schemeClr val="accent1"/>
              </a:buClr>
              <a:buSzPct val="85000"/>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06450" indent="-258763" algn="l" defTabSz="914400" rtl="0" eaLnBrk="1" latinLnBrk="0" hangingPunct="1">
              <a:lnSpc>
                <a:spcPct val="114000"/>
              </a:lnSpc>
              <a:spcBef>
                <a:spcPct val="20000"/>
              </a:spcBef>
              <a:buClr>
                <a:schemeClr val="accent1"/>
              </a:buClr>
              <a:buSzPct val="90000"/>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071563" indent="-249238" algn="l" defTabSz="914400" rtl="0" eaLnBrk="1" latinLnBrk="0" hangingPunct="1">
              <a:lnSpc>
                <a:spcPct val="114000"/>
              </a:lnSpc>
              <a:spcBef>
                <a:spcPct val="20000"/>
              </a:spcBef>
              <a:buClr>
                <a:schemeClr val="accent1"/>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250950" indent="-200025" algn="l" defTabSz="914400" rtl="0" eaLnBrk="1" latinLnBrk="0" hangingPunct="1">
              <a:lnSpc>
                <a:spcPct val="114000"/>
              </a:lnSpc>
              <a:spcBef>
                <a:spcPct val="20000"/>
              </a:spcBef>
              <a:buClr>
                <a:schemeClr val="accent1"/>
              </a:buClr>
              <a:buSzPct val="100000"/>
              <a:buFont typeface="Wingdings" panose="05000000000000000000" pitchFamily="2" charset="2"/>
              <a:buChar char="§"/>
              <a:defRPr sz="14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361950" indent="-361950">
              <a:lnSpc>
                <a:spcPct val="123000"/>
              </a:lnSpc>
              <a:spcBef>
                <a:spcPts val="0"/>
              </a:spcBef>
              <a:buClr>
                <a:srgbClr val="438086"/>
              </a:buClr>
            </a:pPr>
            <a:r>
              <a:rPr lang="en-US" sz="2200" dirty="0" smtClean="0"/>
              <a:t>The findings help to inform the development, planning, design and delivery of improved patient-</a:t>
            </a:r>
            <a:r>
              <a:rPr lang="en-US" sz="2200" dirty="0" err="1" smtClean="0"/>
              <a:t>centred</a:t>
            </a:r>
            <a:r>
              <a:rPr lang="en-US" sz="2200" dirty="0" smtClean="0"/>
              <a:t> care in public hospitals. </a:t>
            </a:r>
          </a:p>
          <a:p>
            <a:pPr>
              <a:lnSpc>
                <a:spcPct val="150000"/>
              </a:lnSpc>
              <a:spcBef>
                <a:spcPts val="600"/>
              </a:spcBef>
              <a:buClr>
                <a:srgbClr val="438086"/>
              </a:buClr>
            </a:pPr>
            <a:endParaRPr lang="en-IE" sz="2200" dirty="0"/>
          </a:p>
        </p:txBody>
      </p:sp>
    </p:spTree>
    <p:extLst>
      <p:ext uri="{BB962C8B-B14F-4D97-AF65-F5344CB8AC3E}">
        <p14:creationId xmlns:p14="http://schemas.microsoft.com/office/powerpoint/2010/main" val="2811479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National Inpatient Experience Survey 2021</a:t>
            </a:r>
            <a:endParaRPr lang="en-IE" dirty="0"/>
          </a:p>
        </p:txBody>
      </p:sp>
      <p:sp>
        <p:nvSpPr>
          <p:cNvPr id="5" name="TextBox 4"/>
          <p:cNvSpPr txBox="1"/>
          <p:nvPr/>
        </p:nvSpPr>
        <p:spPr>
          <a:xfrm>
            <a:off x="3060404" y="6276855"/>
            <a:ext cx="6071190" cy="523220"/>
          </a:xfrm>
          <a:prstGeom prst="rect">
            <a:avLst/>
          </a:prstGeom>
          <a:noFill/>
        </p:spPr>
        <p:txBody>
          <a:bodyPr wrap="square" rtlCol="0">
            <a:spAutoFit/>
          </a:bodyPr>
          <a:lstStyle/>
          <a:p>
            <a:pPr algn="ctr"/>
            <a:r>
              <a:rPr lang="en-IE" sz="1400" dirty="0" smtClean="0">
                <a:latin typeface="Tahoma" panose="020B0604030504040204" pitchFamily="34" charset="0"/>
                <a:ea typeface="Tahoma" panose="020B0604030504040204" pitchFamily="34" charset="0"/>
                <a:cs typeface="Tahoma" panose="020B0604030504040204" pitchFamily="34" charset="0"/>
              </a:rPr>
              <a:t>(click video to play)</a:t>
            </a:r>
          </a:p>
          <a:p>
            <a:pPr algn="ctr"/>
            <a:r>
              <a:rPr lang="en-IE" sz="1400" dirty="0">
                <a:latin typeface="Tahoma" panose="020B0604030504040204" pitchFamily="34" charset="0"/>
                <a:ea typeface="Tahoma" panose="020B0604030504040204" pitchFamily="34" charset="0"/>
                <a:cs typeface="Tahoma" panose="020B0604030504040204" pitchFamily="34" charset="0"/>
                <a:hlinkClick r:id="rId3"/>
              </a:rPr>
              <a:t>https://</a:t>
            </a:r>
            <a:r>
              <a:rPr lang="en-IE" sz="1400" dirty="0" smtClean="0">
                <a:latin typeface="Tahoma" panose="020B0604030504040204" pitchFamily="34" charset="0"/>
                <a:ea typeface="Tahoma" panose="020B0604030504040204" pitchFamily="34" charset="0"/>
                <a:cs typeface="Tahoma" panose="020B0604030504040204" pitchFamily="34" charset="0"/>
                <a:hlinkClick r:id="rId3"/>
              </a:rPr>
              <a:t>youtu.be/RPN7FXSjVZw</a:t>
            </a:r>
            <a:r>
              <a:rPr lang="en-IE" sz="1400" dirty="0" smtClean="0">
                <a:latin typeface="Tahoma" panose="020B0604030504040204" pitchFamily="34" charset="0"/>
                <a:ea typeface="Tahoma" panose="020B0604030504040204" pitchFamily="34" charset="0"/>
                <a:cs typeface="Tahoma" panose="020B0604030504040204" pitchFamily="34" charset="0"/>
              </a:rPr>
              <a:t> </a:t>
            </a:r>
            <a:endParaRPr lang="en-IE" sz="1400" dirty="0">
              <a:latin typeface="Tahoma" panose="020B0604030504040204" pitchFamily="34" charset="0"/>
              <a:ea typeface="Tahoma" panose="020B0604030504040204" pitchFamily="34" charset="0"/>
              <a:cs typeface="Tahoma" panose="020B0604030504040204" pitchFamily="34" charset="0"/>
            </a:endParaRPr>
          </a:p>
        </p:txBody>
      </p:sp>
      <p:pic>
        <p:nvPicPr>
          <p:cNvPr id="6" name="RPN7FXSjVZw"/>
          <p:cNvPicPr>
            <a:picLocks noGrp="1" noRot="1" noChangeAspect="1"/>
          </p:cNvPicPr>
          <p:nvPr>
            <p:ph idx="1"/>
            <a:videoFile r:link="rId1"/>
          </p:nvPr>
        </p:nvPicPr>
        <p:blipFill>
          <a:blip r:embed="rId4"/>
          <a:stretch>
            <a:fillRect/>
          </a:stretch>
        </p:blipFill>
        <p:spPr>
          <a:xfrm>
            <a:off x="1875099" y="1524000"/>
            <a:ext cx="8449519" cy="4752855"/>
          </a:xfrm>
          <a:prstGeom prst="rect">
            <a:avLst/>
          </a:prstGeom>
        </p:spPr>
      </p:pic>
    </p:spTree>
    <p:extLst>
      <p:ext uri="{BB962C8B-B14F-4D97-AF65-F5344CB8AC3E}">
        <p14:creationId xmlns:p14="http://schemas.microsoft.com/office/powerpoint/2010/main" val="305143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200" dirty="0" smtClean="0">
                <a:latin typeface="Tahoma" panose="020B0604030504040204" pitchFamily="34" charset="0"/>
                <a:ea typeface="Tahoma" panose="020B0604030504040204" pitchFamily="34" charset="0"/>
                <a:cs typeface="Tahoma" panose="020B0604030504040204" pitchFamily="34" charset="0"/>
              </a:rPr>
              <a:t>National Inpatient Experience Survey</a:t>
            </a:r>
            <a:endParaRPr lang="en-IE" sz="3200"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516049" y="1810693"/>
            <a:ext cx="5241956" cy="4666307"/>
          </a:xfrm>
        </p:spPr>
        <p:txBody>
          <a:bodyPr>
            <a:noAutofit/>
          </a:bodyPr>
          <a:lstStyle/>
          <a:p>
            <a:pPr marL="361950" indent="-361950">
              <a:lnSpc>
                <a:spcPct val="124000"/>
              </a:lnSpc>
              <a:spcBef>
                <a:spcPts val="0"/>
              </a:spcBef>
            </a:pPr>
            <a:r>
              <a:rPr lang="en-US" sz="2200" dirty="0" smtClean="0"/>
              <a:t>Patients</a:t>
            </a:r>
            <a:r>
              <a:rPr lang="en-US" sz="2200" dirty="0"/>
              <a:t>’ experiences of:</a:t>
            </a:r>
          </a:p>
          <a:p>
            <a:pPr marL="715963" lvl="2">
              <a:lnSpc>
                <a:spcPct val="124000"/>
              </a:lnSpc>
              <a:spcBef>
                <a:spcPts val="0"/>
              </a:spcBef>
              <a:buClr>
                <a:srgbClr val="438086"/>
              </a:buClr>
            </a:pPr>
            <a:r>
              <a:rPr lang="en-IE" sz="2000" dirty="0" smtClean="0"/>
              <a:t>admission to hospital</a:t>
            </a:r>
          </a:p>
          <a:p>
            <a:pPr marL="715963" lvl="2">
              <a:lnSpc>
                <a:spcPct val="124000"/>
              </a:lnSpc>
              <a:spcBef>
                <a:spcPts val="0"/>
              </a:spcBef>
              <a:buClr>
                <a:srgbClr val="438086"/>
              </a:buClr>
            </a:pPr>
            <a:r>
              <a:rPr lang="en-IE" sz="2000" dirty="0" smtClean="0"/>
              <a:t>care on the ward</a:t>
            </a:r>
          </a:p>
          <a:p>
            <a:pPr marL="715963" lvl="2">
              <a:lnSpc>
                <a:spcPct val="124000"/>
              </a:lnSpc>
              <a:spcBef>
                <a:spcPts val="0"/>
              </a:spcBef>
              <a:buClr>
                <a:srgbClr val="438086"/>
              </a:buClr>
            </a:pPr>
            <a:r>
              <a:rPr lang="en-IE" sz="2000" dirty="0" smtClean="0"/>
              <a:t>examination, diagnosis and treatment</a:t>
            </a:r>
          </a:p>
          <a:p>
            <a:pPr marL="715963" lvl="2">
              <a:lnSpc>
                <a:spcPct val="124000"/>
              </a:lnSpc>
              <a:spcBef>
                <a:spcPts val="0"/>
              </a:spcBef>
              <a:buClr>
                <a:srgbClr val="438086"/>
              </a:buClr>
            </a:pPr>
            <a:r>
              <a:rPr lang="en-IE" sz="2000" dirty="0" smtClean="0"/>
              <a:t>discharge or transfer</a:t>
            </a:r>
          </a:p>
          <a:p>
            <a:pPr marL="715963" lvl="2">
              <a:lnSpc>
                <a:spcPct val="124000"/>
              </a:lnSpc>
              <a:spcBef>
                <a:spcPts val="0"/>
              </a:spcBef>
              <a:buClr>
                <a:srgbClr val="438086"/>
              </a:buClr>
            </a:pPr>
            <a:r>
              <a:rPr lang="en-IE" sz="2000" dirty="0" smtClean="0"/>
              <a:t>overall experience</a:t>
            </a:r>
          </a:p>
          <a:p>
            <a:pPr marL="715963" lvl="2">
              <a:lnSpc>
                <a:spcPct val="124000"/>
              </a:lnSpc>
              <a:spcBef>
                <a:spcPts val="0"/>
              </a:spcBef>
              <a:buClr>
                <a:srgbClr val="438086"/>
              </a:buClr>
            </a:pPr>
            <a:r>
              <a:rPr lang="en-IE" sz="2000" dirty="0" smtClean="0"/>
              <a:t>care during the pandemic</a:t>
            </a:r>
          </a:p>
          <a:p>
            <a:pPr marL="547687" lvl="2" indent="0">
              <a:lnSpc>
                <a:spcPct val="124000"/>
              </a:lnSpc>
              <a:spcBef>
                <a:spcPts val="0"/>
              </a:spcBef>
              <a:buClr>
                <a:srgbClr val="438086"/>
              </a:buClr>
              <a:buNone/>
            </a:pPr>
            <a:endParaRPr lang="en-IE" sz="2000" dirty="0" smtClean="0"/>
          </a:p>
          <a:p>
            <a:pPr marL="361950" lvl="1" indent="-361950">
              <a:lnSpc>
                <a:spcPct val="124000"/>
              </a:lnSpc>
              <a:spcBef>
                <a:spcPts val="0"/>
              </a:spcBef>
            </a:pPr>
            <a:r>
              <a:rPr lang="en-IE" sz="2200" dirty="0"/>
              <a:t>3 free-text questions where patients </a:t>
            </a:r>
            <a:r>
              <a:rPr lang="en-IE" sz="2200" dirty="0" smtClean="0"/>
              <a:t>are asked what </a:t>
            </a:r>
            <a:r>
              <a:rPr lang="en-IE" sz="2200" dirty="0"/>
              <a:t>was good, what could be improved, </a:t>
            </a:r>
            <a:r>
              <a:rPr lang="en-IE" sz="2200" dirty="0" smtClean="0"/>
              <a:t>and for </a:t>
            </a:r>
            <a:r>
              <a:rPr lang="en-IE" sz="2200" dirty="0"/>
              <a:t>other </a:t>
            </a:r>
            <a:r>
              <a:rPr lang="en-IE" sz="2200" dirty="0" smtClean="0"/>
              <a:t>comments.</a:t>
            </a:r>
            <a:endParaRPr lang="en-IE" sz="22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98" t="1180" r="1391" b="680"/>
          <a:stretch/>
        </p:blipFill>
        <p:spPr>
          <a:xfrm>
            <a:off x="5977718" y="1611314"/>
            <a:ext cx="6059607" cy="5008728"/>
          </a:xfrm>
          <a:prstGeom prst="rect">
            <a:avLst/>
          </a:prstGeom>
        </p:spPr>
      </p:pic>
    </p:spTree>
    <p:custDataLst>
      <p:tags r:id="rId1"/>
    </p:custDataLst>
    <p:extLst>
      <p:ext uri="{BB962C8B-B14F-4D97-AF65-F5344CB8AC3E}">
        <p14:creationId xmlns:p14="http://schemas.microsoft.com/office/powerpoint/2010/main" val="1070164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57200"/>
            <a:ext cx="11145794" cy="1233489"/>
          </a:xfrm>
        </p:spPr>
        <p:txBody>
          <a:bodyPr/>
          <a:lstStyle/>
          <a:p>
            <a:pPr algn="ctr"/>
            <a:r>
              <a:rPr lang="en-IE" dirty="0" smtClean="0">
                <a:solidFill>
                  <a:srgbClr val="243168"/>
                </a:solidFill>
              </a:rPr>
              <a:t>Introduction</a:t>
            </a:r>
            <a:endParaRPr lang="en-IE" dirty="0">
              <a:solidFill>
                <a:srgbClr val="243168"/>
              </a:solidFill>
            </a:endParaRPr>
          </a:p>
        </p:txBody>
      </p:sp>
      <p:sp>
        <p:nvSpPr>
          <p:cNvPr id="3" name="Content Placeholder 2"/>
          <p:cNvSpPr>
            <a:spLocks noGrp="1"/>
          </p:cNvSpPr>
          <p:nvPr>
            <p:ph idx="1"/>
          </p:nvPr>
        </p:nvSpPr>
        <p:spPr>
          <a:xfrm>
            <a:off x="481914" y="1807535"/>
            <a:ext cx="11145794" cy="4369428"/>
          </a:xfrm>
        </p:spPr>
        <p:txBody>
          <a:bodyPr>
            <a:normAutofit/>
          </a:bodyPr>
          <a:lstStyle/>
          <a:p>
            <a:pPr marL="85725" indent="0">
              <a:buNone/>
            </a:pPr>
            <a:r>
              <a:rPr lang="en-US" dirty="0">
                <a:solidFill>
                  <a:srgbClr val="243168"/>
                </a:solidFill>
              </a:rPr>
              <a:t>How can this slide deck be used?</a:t>
            </a:r>
          </a:p>
          <a:p>
            <a:r>
              <a:rPr lang="en-US" dirty="0"/>
              <a:t>The slide deck has been designed to be used in a flexible way. Content has been divided into different sections and these can be delivered together or </a:t>
            </a:r>
            <a:r>
              <a:rPr lang="en-US" dirty="0" smtClean="0"/>
              <a:t>separately. </a:t>
            </a:r>
            <a:r>
              <a:rPr lang="en-US" dirty="0">
                <a:solidFill>
                  <a:srgbClr val="243168"/>
                </a:solidFill>
              </a:rPr>
              <a:t>	</a:t>
            </a:r>
          </a:p>
          <a:p>
            <a:r>
              <a:rPr lang="en-US" dirty="0"/>
              <a:t>These slides may be adapted for teaching and training purposes. </a:t>
            </a:r>
          </a:p>
          <a:p>
            <a:r>
              <a:rPr lang="en-US" dirty="0"/>
              <a:t>We ask that you acknowledge </a:t>
            </a:r>
            <a:r>
              <a:rPr lang="en-US" dirty="0" smtClean="0"/>
              <a:t>NCEP </a:t>
            </a:r>
            <a:r>
              <a:rPr lang="en-US" dirty="0"/>
              <a:t>as the source of these materials. </a:t>
            </a:r>
          </a:p>
        </p:txBody>
      </p:sp>
    </p:spTree>
    <p:extLst>
      <p:ext uri="{BB962C8B-B14F-4D97-AF65-F5344CB8AC3E}">
        <p14:creationId xmlns:p14="http://schemas.microsoft.com/office/powerpoint/2010/main" val="795878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398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70" y="4216919"/>
            <a:ext cx="2989369" cy="2475288"/>
          </a:xfrm>
          <a:prstGeom prst="rect">
            <a:avLst/>
          </a:prstGeom>
        </p:spPr>
      </p:pic>
      <p:sp>
        <p:nvSpPr>
          <p:cNvPr id="8" name="Title 7"/>
          <p:cNvSpPr>
            <a:spLocks noGrp="1"/>
          </p:cNvSpPr>
          <p:nvPr>
            <p:ph type="title"/>
          </p:nvPr>
        </p:nvSpPr>
        <p:spPr/>
        <p:txBody>
          <a:bodyPr/>
          <a:lstStyle/>
          <a:p>
            <a:r>
              <a:rPr lang="en-IE" dirty="0" smtClean="0"/>
              <a:t>National Inpatient Experience Survey 2021</a:t>
            </a:r>
            <a:endParaRPr lang="en-IE" dirty="0"/>
          </a:p>
        </p:txBody>
      </p:sp>
      <p:sp>
        <p:nvSpPr>
          <p:cNvPr id="10" name="Content Placeholder 9"/>
          <p:cNvSpPr>
            <a:spLocks noGrp="1"/>
          </p:cNvSpPr>
          <p:nvPr>
            <p:ph idx="1"/>
          </p:nvPr>
        </p:nvSpPr>
        <p:spPr>
          <a:xfrm>
            <a:off x="516048" y="1801640"/>
            <a:ext cx="7014306" cy="1807834"/>
          </a:xfrm>
        </p:spPr>
        <p:txBody>
          <a:bodyPr>
            <a:normAutofit/>
          </a:bodyPr>
          <a:lstStyle/>
          <a:p>
            <a:pPr marL="361950" indent="-361950">
              <a:spcBef>
                <a:spcPts val="0"/>
              </a:spcBef>
              <a:buClr>
                <a:srgbClr val="438086"/>
              </a:buClr>
            </a:pPr>
            <a:r>
              <a:rPr lang="en-US" sz="2200" dirty="0" smtClean="0"/>
              <a:t>No </a:t>
            </a:r>
            <a:r>
              <a:rPr lang="en-US" sz="2200" dirty="0"/>
              <a:t>survey in 2020 due to </a:t>
            </a:r>
            <a:r>
              <a:rPr lang="en-US" sz="2200" dirty="0" smtClean="0"/>
              <a:t>COVID-19.</a:t>
            </a:r>
          </a:p>
          <a:p>
            <a:pPr marL="361950" indent="-361950">
              <a:spcBef>
                <a:spcPts val="0"/>
              </a:spcBef>
              <a:buClr>
                <a:srgbClr val="438086"/>
              </a:buClr>
            </a:pPr>
            <a:endParaRPr lang="en-IE" sz="1600" dirty="0"/>
          </a:p>
          <a:p>
            <a:pPr marL="361950" indent="-361950">
              <a:spcBef>
                <a:spcPts val="0"/>
              </a:spcBef>
              <a:buClr>
                <a:srgbClr val="39819E"/>
              </a:buClr>
            </a:pPr>
            <a:r>
              <a:rPr lang="en-IE" sz="2200" dirty="0" smtClean="0"/>
              <a:t>The </a:t>
            </a:r>
            <a:r>
              <a:rPr lang="en-IE" sz="2200" dirty="0"/>
              <a:t>2021 survey was adapted for use during the COVID-19 </a:t>
            </a:r>
            <a:r>
              <a:rPr lang="en-IE" sz="2200" dirty="0" smtClean="0"/>
              <a:t>pandemic.</a:t>
            </a:r>
            <a:endParaRPr lang="en-IE" sz="2200" dirty="0"/>
          </a:p>
          <a:p>
            <a:endParaRPr lang="en-IE"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158"/>
          <a:stretch/>
        </p:blipFill>
        <p:spPr>
          <a:xfrm>
            <a:off x="7597590" y="1349798"/>
            <a:ext cx="4527176" cy="548471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05" t="7719" r="3904" b="1405"/>
          <a:stretch/>
        </p:blipFill>
        <p:spPr>
          <a:xfrm>
            <a:off x="3513222" y="3544470"/>
            <a:ext cx="3469802" cy="3147737"/>
          </a:xfrm>
          <a:prstGeom prst="rect">
            <a:avLst/>
          </a:prstGeom>
        </p:spPr>
      </p:pic>
    </p:spTree>
    <p:extLst>
      <p:ext uri="{BB962C8B-B14F-4D97-AF65-F5344CB8AC3E}">
        <p14:creationId xmlns:p14="http://schemas.microsoft.com/office/powerpoint/2010/main" val="24388580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4842"/>
            <a:ext cx="10972799" cy="1169158"/>
          </a:xfrm>
        </p:spPr>
        <p:txBody>
          <a:bodyPr>
            <a:normAutofit/>
          </a:bodyPr>
          <a:lstStyle/>
          <a:p>
            <a:pPr lvl="0"/>
            <a:r>
              <a:rPr lang="en-IE" sz="2600" dirty="0" smtClean="0">
                <a:latin typeface="Tahoma" panose="020B0604030504040204" pitchFamily="34" charset="0"/>
                <a:ea typeface="Tahoma" panose="020B0604030504040204" pitchFamily="34" charset="0"/>
                <a:cs typeface="Tahoma" panose="020B0604030504040204" pitchFamily="34" charset="0"/>
              </a:rPr>
              <a:t>Who took part in the </a:t>
            </a:r>
            <a:br>
              <a:rPr lang="en-IE" sz="2600" dirty="0" smtClean="0">
                <a:latin typeface="Tahoma" panose="020B0604030504040204" pitchFamily="34" charset="0"/>
                <a:ea typeface="Tahoma" panose="020B0604030504040204" pitchFamily="34" charset="0"/>
                <a:cs typeface="Tahoma" panose="020B0604030504040204" pitchFamily="34" charset="0"/>
              </a:rPr>
            </a:br>
            <a:r>
              <a:rPr lang="en-IE" sz="2600" dirty="0" smtClean="0">
                <a:latin typeface="Tahoma" panose="020B0604030504040204" pitchFamily="34" charset="0"/>
                <a:ea typeface="Tahoma" panose="020B0604030504040204" pitchFamily="34" charset="0"/>
                <a:cs typeface="Tahoma" panose="020B0604030504040204" pitchFamily="34" charset="0"/>
              </a:rPr>
              <a:t>National Inpatient Experience Survey 2021?</a:t>
            </a:r>
            <a:endParaRPr lang="en-IE" sz="2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25100" y="1800999"/>
            <a:ext cx="11057299" cy="4676000"/>
          </a:xfrm>
        </p:spPr>
        <p:txBody>
          <a:bodyPr>
            <a:normAutofit/>
          </a:bodyPr>
          <a:lstStyle/>
          <a:p>
            <a:pPr marL="361950" lvl="1" indent="-361950">
              <a:lnSpc>
                <a:spcPct val="110000"/>
              </a:lnSpc>
              <a:buFont typeface="Wingdings" panose="05000000000000000000" pitchFamily="2" charset="2"/>
              <a:buChar char="§"/>
            </a:pPr>
            <a:r>
              <a:rPr lang="en-IE" sz="2200" dirty="0" smtClean="0">
                <a:latin typeface="Tahoma" panose="020B0604030504040204" pitchFamily="34" charset="0"/>
                <a:ea typeface="Tahoma" panose="020B0604030504040204" pitchFamily="34" charset="0"/>
                <a:cs typeface="Tahoma" panose="020B0604030504040204" pitchFamily="34" charset="0"/>
              </a:rPr>
              <a:t>25,346 </a:t>
            </a:r>
            <a:r>
              <a:rPr lang="en-IE" sz="2200" dirty="0">
                <a:latin typeface="Tahoma" panose="020B0604030504040204" pitchFamily="34" charset="0"/>
                <a:ea typeface="Tahoma" panose="020B0604030504040204" pitchFamily="34" charset="0"/>
                <a:cs typeface="Tahoma" panose="020B0604030504040204" pitchFamily="34" charset="0"/>
              </a:rPr>
              <a:t>people </a:t>
            </a:r>
            <a:r>
              <a:rPr lang="en-IE" sz="2200" dirty="0" smtClean="0">
                <a:latin typeface="Tahoma" panose="020B0604030504040204" pitchFamily="34" charset="0"/>
                <a:ea typeface="Tahoma" panose="020B0604030504040204" pitchFamily="34" charset="0"/>
                <a:cs typeface="Tahoma" panose="020B0604030504040204" pitchFamily="34" charset="0"/>
              </a:rPr>
              <a:t>invited </a:t>
            </a:r>
          </a:p>
          <a:p>
            <a:pPr marL="361950" lvl="1" indent="-361950">
              <a:lnSpc>
                <a:spcPct val="110000"/>
              </a:lnSpc>
              <a:buFont typeface="Wingdings" panose="05000000000000000000" pitchFamily="2" charset="2"/>
              <a:buChar char="§"/>
            </a:pPr>
            <a:r>
              <a:rPr lang="en-IE" sz="2200" dirty="0" smtClean="0">
                <a:latin typeface="Tahoma" panose="020B0604030504040204" pitchFamily="34" charset="0"/>
                <a:ea typeface="Tahoma" panose="020B0604030504040204" pitchFamily="34" charset="0"/>
                <a:cs typeface="Tahoma" panose="020B0604030504040204" pitchFamily="34" charset="0"/>
              </a:rPr>
              <a:t>10,743 </a:t>
            </a:r>
            <a:r>
              <a:rPr lang="en-IE" sz="2200" dirty="0">
                <a:latin typeface="Tahoma" panose="020B0604030504040204" pitchFamily="34" charset="0"/>
                <a:ea typeface="Tahoma" panose="020B0604030504040204" pitchFamily="34" charset="0"/>
                <a:cs typeface="Tahoma" panose="020B0604030504040204" pitchFamily="34" charset="0"/>
              </a:rPr>
              <a:t>took part </a:t>
            </a:r>
            <a:r>
              <a:rPr lang="en-IE" sz="2200" dirty="0" smtClean="0">
                <a:latin typeface="Tahoma" panose="020B0604030504040204" pitchFamily="34" charset="0"/>
                <a:ea typeface="Tahoma" panose="020B0604030504040204" pitchFamily="34" charset="0"/>
                <a:cs typeface="Tahoma" panose="020B0604030504040204" pitchFamily="34" charset="0"/>
              </a:rPr>
              <a:t>(42%)</a:t>
            </a:r>
            <a:endParaRPr lang="en-IE" sz="22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1" name="Content Placeholder 8"/>
          <p:cNvGraphicFramePr>
            <a:graphicFrameLocks noGrp="1"/>
          </p:cNvGraphicFramePr>
          <p:nvPr>
            <p:ph sz="half" idx="4294967295"/>
            <p:extLst>
              <p:ext uri="{D42A27DB-BD31-4B8C-83A1-F6EECF244321}">
                <p14:modId xmlns:p14="http://schemas.microsoft.com/office/powerpoint/2010/main" val="1997465580"/>
              </p:ext>
            </p:extLst>
          </p:nvPr>
        </p:nvGraphicFramePr>
        <p:xfrm>
          <a:off x="823641" y="3179150"/>
          <a:ext cx="3830390" cy="3375204"/>
        </p:xfrm>
        <a:graphic>
          <a:graphicData uri="http://schemas.openxmlformats.org/drawingml/2006/table">
            <a:tbl>
              <a:tblPr firstRow="1" bandRow="1">
                <a:tableStyleId>{5C22544A-7EE6-4342-B048-85BDC9FD1C3A}</a:tableStyleId>
              </a:tblPr>
              <a:tblGrid>
                <a:gridCol w="2181929"/>
                <a:gridCol w="803564"/>
                <a:gridCol w="844897"/>
              </a:tblGrid>
              <a:tr h="281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effectLst/>
                          <a:latin typeface="Tahoma" panose="020B0604030504040204" pitchFamily="34" charset="0"/>
                          <a:ea typeface="Tahoma" panose="020B0604030504040204" pitchFamily="34" charset="0"/>
                          <a:cs typeface="Tahoma" panose="020B0604030504040204" pitchFamily="34" charset="0"/>
                        </a:rPr>
                        <a:t> </a:t>
                      </a:r>
                      <a:r>
                        <a:rPr lang="en-IE" sz="1200" dirty="0" smtClean="0">
                          <a:effectLst/>
                          <a:latin typeface="Tahoma" panose="020B0604030504040204" pitchFamily="34" charset="0"/>
                          <a:ea typeface="Tahoma" panose="020B0604030504040204" pitchFamily="34" charset="0"/>
                          <a:cs typeface="Tahoma" panose="020B0604030504040204" pitchFamily="34" charset="0"/>
                        </a:rPr>
                        <a:t>Age category</a:t>
                      </a:r>
                    </a:p>
                  </a:txBody>
                  <a:tcPr marL="60469" marR="60469" marT="0" marB="0" anchor="ctr"/>
                </a:tc>
                <a:tc>
                  <a:txBody>
                    <a:bodyPr/>
                    <a:lstStyle/>
                    <a:p>
                      <a:pPr algn="ctr">
                        <a:lnSpc>
                          <a:spcPct val="100000"/>
                        </a:lnSpc>
                        <a:spcAft>
                          <a:spcPts val="0"/>
                        </a:spcAft>
                      </a:pPr>
                      <a:r>
                        <a:rPr lang="en-IE" sz="1200" b="1" dirty="0">
                          <a:effectLst/>
                          <a:latin typeface="Tahoma" panose="020B0604030504040204" pitchFamily="34" charset="0"/>
                          <a:ea typeface="Tahoma" panose="020B0604030504040204" pitchFamily="34" charset="0"/>
                          <a:cs typeface="Tahoma" panose="020B0604030504040204" pitchFamily="34" charset="0"/>
                        </a:rPr>
                        <a:t>N</a:t>
                      </a:r>
                    </a:p>
                  </a:txBody>
                  <a:tcPr marL="60469" marR="60469" marT="0" marB="0" anchor="ctr"/>
                </a:tc>
                <a:tc>
                  <a:txBody>
                    <a:bodyPr/>
                    <a:lstStyle/>
                    <a:p>
                      <a:pPr algn="ctr">
                        <a:lnSpc>
                          <a:spcPct val="100000"/>
                        </a:lnSpc>
                        <a:spcAft>
                          <a:spcPts val="0"/>
                        </a:spcAft>
                      </a:pPr>
                      <a:r>
                        <a:rPr lang="en-IE" sz="1200" b="1" dirty="0">
                          <a:effectLst/>
                          <a:latin typeface="Tahoma" panose="020B0604030504040204" pitchFamily="34" charset="0"/>
                          <a:ea typeface="Tahoma" panose="020B0604030504040204" pitchFamily="34" charset="0"/>
                          <a:cs typeface="Tahoma" panose="020B0604030504040204" pitchFamily="34" charset="0"/>
                        </a:rPr>
                        <a:t>%</a:t>
                      </a:r>
                    </a:p>
                  </a:txBody>
                  <a:tcPr marL="60469" marR="60469" marT="0" marB="0" anchor="ctr"/>
                </a:tc>
              </a:tr>
              <a:tr h="281267">
                <a:tc>
                  <a:txBody>
                    <a:bodyPr/>
                    <a:lstStyle/>
                    <a:p>
                      <a:pPr>
                        <a:lnSpc>
                          <a:spcPct val="100000"/>
                        </a:lnSpc>
                        <a:spcAft>
                          <a:spcPts val="0"/>
                        </a:spcAft>
                      </a:pPr>
                      <a:r>
                        <a:rPr lang="en-IE" sz="1200" dirty="0">
                          <a:effectLst/>
                          <a:latin typeface="Tahoma" panose="020B0604030504040204" pitchFamily="34" charset="0"/>
                          <a:ea typeface="Tahoma" panose="020B0604030504040204" pitchFamily="34" charset="0"/>
                          <a:cs typeface="Tahoma" panose="020B0604030504040204" pitchFamily="34" charset="0"/>
                        </a:rPr>
                        <a:t>16 to 35 years</a:t>
                      </a:r>
                    </a:p>
                  </a:txBody>
                  <a:tcPr marL="60469" marR="60469" marT="0" marB="0" anchor="ctr"/>
                </a:tc>
                <a:tc>
                  <a:txBody>
                    <a:bodyPr/>
                    <a:lstStyle/>
                    <a:p>
                      <a:pPr algn="ctr" fontAlgn="t"/>
                      <a:r>
                        <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rPr>
                        <a:t>778</a:t>
                      </a:r>
                    </a:p>
                  </a:txBody>
                  <a:tcPr marL="9525" marR="9525" marT="9525" marB="0" anchor="ctr"/>
                </a:tc>
                <a:tc>
                  <a:txBody>
                    <a:bodyPr/>
                    <a:lstStyle/>
                    <a:p>
                      <a:pPr algn="ctr" fontAlgn="t"/>
                      <a:r>
                        <a:rPr lang="en-IE" sz="1200" b="0" i="0" u="none" strike="noStrike">
                          <a:solidFill>
                            <a:srgbClr val="010205"/>
                          </a:solidFill>
                          <a:effectLst/>
                          <a:latin typeface="Tahoma" panose="020B0604030504040204" pitchFamily="34" charset="0"/>
                          <a:ea typeface="Tahoma" panose="020B0604030504040204" pitchFamily="34" charset="0"/>
                          <a:cs typeface="Tahoma" panose="020B0604030504040204" pitchFamily="34" charset="0"/>
                        </a:rPr>
                        <a:t>7.2</a:t>
                      </a:r>
                    </a:p>
                  </a:txBody>
                  <a:tcPr marL="9525" marR="9525" marT="9525" marB="0" anchor="ctr"/>
                </a:tc>
              </a:tr>
              <a:tr h="281267">
                <a:tc>
                  <a:txBody>
                    <a:bodyPr/>
                    <a:lstStyle/>
                    <a:p>
                      <a:pPr>
                        <a:lnSpc>
                          <a:spcPct val="100000"/>
                        </a:lnSpc>
                        <a:spcAft>
                          <a:spcPts val="0"/>
                        </a:spcAft>
                      </a:pPr>
                      <a:r>
                        <a:rPr lang="en-IE" sz="1200" dirty="0">
                          <a:effectLst/>
                          <a:latin typeface="Tahoma" panose="020B0604030504040204" pitchFamily="34" charset="0"/>
                          <a:ea typeface="Tahoma" panose="020B0604030504040204" pitchFamily="34" charset="0"/>
                          <a:cs typeface="Tahoma" panose="020B0604030504040204" pitchFamily="34" charset="0"/>
                        </a:rPr>
                        <a:t>36 to 50 years</a:t>
                      </a:r>
                    </a:p>
                  </a:txBody>
                  <a:tcPr marL="60469" marR="60469" marT="0" marB="0" anchor="ctr"/>
                </a:tc>
                <a:tc>
                  <a:txBody>
                    <a:bodyPr/>
                    <a:lstStyle/>
                    <a:p>
                      <a:pPr algn="ctr" fontAlgn="t"/>
                      <a:r>
                        <a:rPr lang="en-IE" sz="1200" b="0" i="0" u="none" strike="noStrike" dirty="0" smtClean="0">
                          <a:solidFill>
                            <a:srgbClr val="010205"/>
                          </a:solidFill>
                          <a:effectLst/>
                          <a:latin typeface="Tahoma" panose="020B0604030504040204" pitchFamily="34" charset="0"/>
                          <a:ea typeface="Tahoma" panose="020B0604030504040204" pitchFamily="34" charset="0"/>
                          <a:cs typeface="Tahoma" panose="020B0604030504040204" pitchFamily="34" charset="0"/>
                        </a:rPr>
                        <a:t>1,295</a:t>
                      </a:r>
                      <a:endPar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t"/>
                      <a:r>
                        <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rPr>
                        <a:t>12.1</a:t>
                      </a:r>
                    </a:p>
                  </a:txBody>
                  <a:tcPr marL="9525" marR="9525" marT="9525" marB="0" anchor="ctr"/>
                </a:tc>
              </a:tr>
              <a:tr h="281267">
                <a:tc>
                  <a:txBody>
                    <a:bodyPr/>
                    <a:lstStyle/>
                    <a:p>
                      <a:pPr>
                        <a:lnSpc>
                          <a:spcPct val="100000"/>
                        </a:lnSpc>
                        <a:spcAft>
                          <a:spcPts val="0"/>
                        </a:spcAft>
                      </a:pPr>
                      <a:r>
                        <a:rPr lang="en-IE" sz="1200" dirty="0">
                          <a:effectLst/>
                          <a:latin typeface="Tahoma" panose="020B0604030504040204" pitchFamily="34" charset="0"/>
                          <a:ea typeface="Tahoma" panose="020B0604030504040204" pitchFamily="34" charset="0"/>
                          <a:cs typeface="Tahoma" panose="020B0604030504040204" pitchFamily="34" charset="0"/>
                        </a:rPr>
                        <a:t>51 to 65 years</a:t>
                      </a:r>
                    </a:p>
                  </a:txBody>
                  <a:tcPr marL="60469" marR="60469" marT="0" marB="0" anchor="ctr"/>
                </a:tc>
                <a:tc>
                  <a:txBody>
                    <a:bodyPr/>
                    <a:lstStyle/>
                    <a:p>
                      <a:pPr algn="ctr" fontAlgn="t"/>
                      <a:r>
                        <a:rPr lang="en-IE" sz="1200" b="0" i="0" u="none" strike="noStrike" dirty="0" smtClean="0">
                          <a:solidFill>
                            <a:srgbClr val="010205"/>
                          </a:solidFill>
                          <a:effectLst/>
                          <a:latin typeface="Tahoma" panose="020B0604030504040204" pitchFamily="34" charset="0"/>
                          <a:ea typeface="Tahoma" panose="020B0604030504040204" pitchFamily="34" charset="0"/>
                          <a:cs typeface="Tahoma" panose="020B0604030504040204" pitchFamily="34" charset="0"/>
                        </a:rPr>
                        <a:t>2,599</a:t>
                      </a:r>
                      <a:endPar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t"/>
                      <a:r>
                        <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rPr>
                        <a:t>24.2</a:t>
                      </a:r>
                    </a:p>
                  </a:txBody>
                  <a:tcPr marL="9525" marR="9525" marT="9525" marB="0" anchor="ctr"/>
                </a:tc>
              </a:tr>
              <a:tr h="281267">
                <a:tc>
                  <a:txBody>
                    <a:bodyPr/>
                    <a:lstStyle/>
                    <a:p>
                      <a:pPr>
                        <a:lnSpc>
                          <a:spcPct val="100000"/>
                        </a:lnSpc>
                        <a:spcAft>
                          <a:spcPts val="0"/>
                        </a:spcAft>
                      </a:pPr>
                      <a:r>
                        <a:rPr lang="en-IE" sz="1200" dirty="0">
                          <a:effectLst/>
                          <a:latin typeface="Tahoma" panose="020B0604030504040204" pitchFamily="34" charset="0"/>
                          <a:ea typeface="Tahoma" panose="020B0604030504040204" pitchFamily="34" charset="0"/>
                          <a:cs typeface="Tahoma" panose="020B0604030504040204" pitchFamily="34" charset="0"/>
                        </a:rPr>
                        <a:t>66 to 80 years</a:t>
                      </a:r>
                    </a:p>
                  </a:txBody>
                  <a:tcPr marL="60469" marR="60469" marT="0" marB="0" anchor="ctr"/>
                </a:tc>
                <a:tc>
                  <a:txBody>
                    <a:bodyPr/>
                    <a:lstStyle/>
                    <a:p>
                      <a:pPr algn="ctr" fontAlgn="t"/>
                      <a:r>
                        <a:rPr lang="en-IE" sz="1200" b="0" i="0" u="none" strike="noStrike" dirty="0" smtClean="0">
                          <a:solidFill>
                            <a:srgbClr val="010205"/>
                          </a:solidFill>
                          <a:effectLst/>
                          <a:latin typeface="Tahoma" panose="020B0604030504040204" pitchFamily="34" charset="0"/>
                          <a:ea typeface="Tahoma" panose="020B0604030504040204" pitchFamily="34" charset="0"/>
                          <a:cs typeface="Tahoma" panose="020B0604030504040204" pitchFamily="34" charset="0"/>
                        </a:rPr>
                        <a:t>4,228</a:t>
                      </a:r>
                      <a:endPar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t"/>
                      <a:r>
                        <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rPr>
                        <a:t>39.4</a:t>
                      </a:r>
                    </a:p>
                  </a:txBody>
                  <a:tcPr marL="9525" marR="9525" marT="9525" marB="0" anchor="ctr"/>
                </a:tc>
              </a:tr>
              <a:tr h="281267">
                <a:tc>
                  <a:txBody>
                    <a:bodyPr/>
                    <a:lstStyle/>
                    <a:p>
                      <a:pPr>
                        <a:lnSpc>
                          <a:spcPct val="100000"/>
                        </a:lnSpc>
                        <a:spcAft>
                          <a:spcPts val="0"/>
                        </a:spcAft>
                      </a:pPr>
                      <a:r>
                        <a:rPr lang="en-IE" sz="1200" dirty="0">
                          <a:effectLst/>
                          <a:latin typeface="Tahoma" panose="020B0604030504040204" pitchFamily="34" charset="0"/>
                          <a:ea typeface="Tahoma" panose="020B0604030504040204" pitchFamily="34" charset="0"/>
                          <a:cs typeface="Tahoma" panose="020B0604030504040204" pitchFamily="34" charset="0"/>
                        </a:rPr>
                        <a:t>81 years or older</a:t>
                      </a:r>
                    </a:p>
                  </a:txBody>
                  <a:tcPr marL="60469" marR="60469" marT="0" marB="0" anchor="ctr"/>
                </a:tc>
                <a:tc>
                  <a:txBody>
                    <a:bodyPr/>
                    <a:lstStyle/>
                    <a:p>
                      <a:pPr algn="ctr" fontAlgn="t"/>
                      <a:r>
                        <a:rPr lang="en-IE" sz="1200" b="0" i="0" u="none" strike="noStrike" dirty="0" smtClean="0">
                          <a:solidFill>
                            <a:srgbClr val="010205"/>
                          </a:solidFill>
                          <a:effectLst/>
                          <a:latin typeface="Tahoma" panose="020B0604030504040204" pitchFamily="34" charset="0"/>
                          <a:ea typeface="Tahoma" panose="020B0604030504040204" pitchFamily="34" charset="0"/>
                          <a:cs typeface="Tahoma" panose="020B0604030504040204" pitchFamily="34" charset="0"/>
                        </a:rPr>
                        <a:t>1,843</a:t>
                      </a:r>
                      <a:endPar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t"/>
                      <a:r>
                        <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rPr>
                        <a:t>17.2</a:t>
                      </a:r>
                    </a:p>
                  </a:txBody>
                  <a:tcPr marL="9525" marR="9525" marT="9525" marB="0" anchor="ctr"/>
                </a:tc>
              </a:tr>
              <a:tr h="281267">
                <a:tc gridSpan="3">
                  <a:txBody>
                    <a:bodyPr/>
                    <a:lstStyle/>
                    <a:p>
                      <a:pPr algn="l">
                        <a:lnSpc>
                          <a:spcPct val="100000"/>
                        </a:lnSpc>
                        <a:spcAft>
                          <a:spcPts val="0"/>
                        </a:spcAft>
                      </a:pPr>
                      <a:r>
                        <a:rPr lang="en-IE" sz="1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Sex</a:t>
                      </a:r>
                    </a:p>
                  </a:txBody>
                  <a:tcPr marL="60469" marR="60469" marT="0" marB="0" anchor="ctr">
                    <a:solidFill>
                      <a:srgbClr val="39819E"/>
                    </a:solidFill>
                  </a:tcPr>
                </a:tc>
                <a:tc hMerge="1">
                  <a:txBody>
                    <a:bodyPr/>
                    <a:lstStyle/>
                    <a:p>
                      <a:endParaRPr lang="en-IE"/>
                    </a:p>
                  </a:txBody>
                  <a:tcPr/>
                </a:tc>
                <a:tc hMerge="1">
                  <a:txBody>
                    <a:bodyPr/>
                    <a:lstStyle/>
                    <a:p>
                      <a:endParaRPr lang="en-IE"/>
                    </a:p>
                  </a:txBody>
                  <a:tcPr/>
                </a:tc>
              </a:tr>
              <a:tr h="281267">
                <a:tc>
                  <a:txBody>
                    <a:bodyPr/>
                    <a:lstStyle/>
                    <a:p>
                      <a:pPr>
                        <a:lnSpc>
                          <a:spcPct val="100000"/>
                        </a:lnSpc>
                        <a:spcAft>
                          <a:spcPts val="0"/>
                        </a:spcAft>
                      </a:pPr>
                      <a:r>
                        <a:rPr lang="en-IE" sz="1200" dirty="0">
                          <a:effectLst/>
                          <a:latin typeface="Tahoma" panose="020B0604030504040204" pitchFamily="34" charset="0"/>
                          <a:ea typeface="Tahoma" panose="020B0604030504040204" pitchFamily="34" charset="0"/>
                          <a:cs typeface="Tahoma" panose="020B0604030504040204" pitchFamily="34" charset="0"/>
                        </a:rPr>
                        <a:t>Male</a:t>
                      </a:r>
                    </a:p>
                  </a:txBody>
                  <a:tcPr marL="60469" marR="60469" marT="0" marB="0" anchor="ctr"/>
                </a:tc>
                <a:tc>
                  <a:txBody>
                    <a:bodyPr/>
                    <a:lstStyle/>
                    <a:p>
                      <a:pPr algn="ctr" fontAlgn="t"/>
                      <a:r>
                        <a:rPr lang="en-IE" sz="1200" b="0" i="0" u="none" strike="noStrike" dirty="0" smtClean="0">
                          <a:solidFill>
                            <a:srgbClr val="010205"/>
                          </a:solidFill>
                          <a:effectLst/>
                          <a:latin typeface="Tahoma" panose="020B0604030504040204" pitchFamily="34" charset="0"/>
                          <a:ea typeface="Tahoma" panose="020B0604030504040204" pitchFamily="34" charset="0"/>
                          <a:cs typeface="Tahoma" panose="020B0604030504040204" pitchFamily="34" charset="0"/>
                        </a:rPr>
                        <a:t>5,338</a:t>
                      </a:r>
                      <a:endPar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t"/>
                      <a:r>
                        <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rPr>
                        <a:t>49.7</a:t>
                      </a:r>
                    </a:p>
                  </a:txBody>
                  <a:tcPr marL="9525" marR="9525" marT="9525" marB="0" anchor="ctr"/>
                </a:tc>
              </a:tr>
              <a:tr h="281267">
                <a:tc>
                  <a:txBody>
                    <a:bodyPr/>
                    <a:lstStyle/>
                    <a:p>
                      <a:pPr>
                        <a:lnSpc>
                          <a:spcPct val="100000"/>
                        </a:lnSpc>
                        <a:spcAft>
                          <a:spcPts val="0"/>
                        </a:spcAft>
                      </a:pPr>
                      <a:r>
                        <a:rPr lang="en-IE" sz="1200" dirty="0">
                          <a:effectLst/>
                          <a:latin typeface="Tahoma" panose="020B0604030504040204" pitchFamily="34" charset="0"/>
                          <a:ea typeface="Tahoma" panose="020B0604030504040204" pitchFamily="34" charset="0"/>
                          <a:cs typeface="Tahoma" panose="020B0604030504040204" pitchFamily="34" charset="0"/>
                        </a:rPr>
                        <a:t>Female</a:t>
                      </a:r>
                    </a:p>
                  </a:txBody>
                  <a:tcPr marL="60469" marR="60469" marT="0" marB="0" anchor="ctr"/>
                </a:tc>
                <a:tc>
                  <a:txBody>
                    <a:bodyPr/>
                    <a:lstStyle/>
                    <a:p>
                      <a:pPr algn="ctr" fontAlgn="t"/>
                      <a:r>
                        <a:rPr lang="en-IE" sz="1200" b="0" i="0" u="none" strike="noStrike" dirty="0" smtClean="0">
                          <a:solidFill>
                            <a:srgbClr val="010205"/>
                          </a:solidFill>
                          <a:effectLst/>
                          <a:latin typeface="Tahoma" panose="020B0604030504040204" pitchFamily="34" charset="0"/>
                          <a:ea typeface="Tahoma" panose="020B0604030504040204" pitchFamily="34" charset="0"/>
                          <a:cs typeface="Tahoma" panose="020B0604030504040204" pitchFamily="34" charset="0"/>
                        </a:rPr>
                        <a:t>5,405</a:t>
                      </a:r>
                      <a:endPar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t"/>
                      <a:r>
                        <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rPr>
                        <a:t>50.3</a:t>
                      </a:r>
                    </a:p>
                  </a:txBody>
                  <a:tcPr marL="9525" marR="9525" marT="9525" marB="0" anchor="ctr"/>
                </a:tc>
              </a:tr>
              <a:tr h="281267">
                <a:tc gridSpan="3">
                  <a:txBody>
                    <a:bodyPr/>
                    <a:lstStyle/>
                    <a:p>
                      <a:pPr algn="l">
                        <a:lnSpc>
                          <a:spcPct val="100000"/>
                        </a:lnSpc>
                        <a:spcAft>
                          <a:spcPts val="0"/>
                        </a:spcAft>
                      </a:pPr>
                      <a:r>
                        <a:rPr lang="en-IE" sz="12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Admission route</a:t>
                      </a:r>
                    </a:p>
                  </a:txBody>
                  <a:tcPr marL="60469" marR="60469" marT="0" marB="0" anchor="ctr">
                    <a:solidFill>
                      <a:srgbClr val="39819E"/>
                    </a:solidFill>
                  </a:tcPr>
                </a:tc>
                <a:tc hMerge="1">
                  <a:txBody>
                    <a:bodyPr/>
                    <a:lstStyle/>
                    <a:p>
                      <a:endParaRPr lang="en-IE"/>
                    </a:p>
                  </a:txBody>
                  <a:tcPr/>
                </a:tc>
                <a:tc hMerge="1">
                  <a:txBody>
                    <a:bodyPr/>
                    <a:lstStyle/>
                    <a:p>
                      <a:endParaRPr lang="en-IE"/>
                    </a:p>
                  </a:txBody>
                  <a:tcPr/>
                </a:tc>
              </a:tr>
              <a:tr h="281267">
                <a:tc>
                  <a:txBody>
                    <a:bodyPr/>
                    <a:lstStyle/>
                    <a:p>
                      <a:pPr>
                        <a:lnSpc>
                          <a:spcPct val="100000"/>
                        </a:lnSpc>
                        <a:spcAft>
                          <a:spcPts val="0"/>
                        </a:spcAft>
                      </a:pPr>
                      <a:r>
                        <a:rPr lang="en-IE" sz="1200" dirty="0">
                          <a:effectLst/>
                          <a:latin typeface="Tahoma" panose="020B0604030504040204" pitchFamily="34" charset="0"/>
                          <a:ea typeface="Tahoma" panose="020B0604030504040204" pitchFamily="34" charset="0"/>
                          <a:cs typeface="Tahoma" panose="020B0604030504040204" pitchFamily="34" charset="0"/>
                        </a:rPr>
                        <a:t>Emergency</a:t>
                      </a:r>
                    </a:p>
                  </a:txBody>
                  <a:tcPr marL="60469" marR="60469" marT="0" marB="0" anchor="ctr"/>
                </a:tc>
                <a:tc>
                  <a:txBody>
                    <a:bodyPr/>
                    <a:lstStyle/>
                    <a:p>
                      <a:pPr algn="ctr" fontAlgn="t"/>
                      <a:r>
                        <a:rPr lang="en-IE" sz="1200" b="0" i="0" u="none" strike="noStrike" dirty="0" smtClean="0">
                          <a:solidFill>
                            <a:srgbClr val="010205"/>
                          </a:solidFill>
                          <a:effectLst/>
                          <a:latin typeface="Tahoma" panose="020B0604030504040204" pitchFamily="34" charset="0"/>
                          <a:ea typeface="Tahoma" panose="020B0604030504040204" pitchFamily="34" charset="0"/>
                          <a:cs typeface="Tahoma" panose="020B0604030504040204" pitchFamily="34" charset="0"/>
                        </a:rPr>
                        <a:t>8,435</a:t>
                      </a:r>
                      <a:endPar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t"/>
                      <a:r>
                        <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rPr>
                        <a:t>78.5</a:t>
                      </a:r>
                    </a:p>
                  </a:txBody>
                  <a:tcPr marL="9525" marR="9525" marT="9525" marB="0" anchor="ctr"/>
                </a:tc>
              </a:tr>
              <a:tr h="281267">
                <a:tc>
                  <a:txBody>
                    <a:bodyPr/>
                    <a:lstStyle/>
                    <a:p>
                      <a:pPr>
                        <a:lnSpc>
                          <a:spcPct val="100000"/>
                        </a:lnSpc>
                        <a:spcAft>
                          <a:spcPts val="0"/>
                        </a:spcAft>
                      </a:pPr>
                      <a:r>
                        <a:rPr lang="en-IE" sz="1200" dirty="0">
                          <a:effectLst/>
                          <a:latin typeface="Tahoma" panose="020B0604030504040204" pitchFamily="34" charset="0"/>
                          <a:ea typeface="Tahoma" panose="020B0604030504040204" pitchFamily="34" charset="0"/>
                          <a:cs typeface="Tahoma" panose="020B0604030504040204" pitchFamily="34" charset="0"/>
                        </a:rPr>
                        <a:t>Non-emergency</a:t>
                      </a:r>
                    </a:p>
                  </a:txBody>
                  <a:tcPr marL="60469" marR="60469" marT="0" marB="0" anchor="ctr"/>
                </a:tc>
                <a:tc>
                  <a:txBody>
                    <a:bodyPr/>
                    <a:lstStyle/>
                    <a:p>
                      <a:pPr algn="ctr" fontAlgn="t"/>
                      <a:r>
                        <a:rPr lang="en-IE" sz="1200" b="0" i="0" u="none" strike="noStrike" dirty="0" smtClean="0">
                          <a:solidFill>
                            <a:srgbClr val="010205"/>
                          </a:solidFill>
                          <a:effectLst/>
                          <a:latin typeface="Tahoma" panose="020B0604030504040204" pitchFamily="34" charset="0"/>
                          <a:ea typeface="Tahoma" panose="020B0604030504040204" pitchFamily="34" charset="0"/>
                          <a:cs typeface="Tahoma" panose="020B0604030504040204" pitchFamily="34" charset="0"/>
                        </a:rPr>
                        <a:t>2,308</a:t>
                      </a:r>
                      <a:endPar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algn="ctr" fontAlgn="t"/>
                      <a:r>
                        <a:rPr lang="en-IE" sz="1200" b="0" i="0" u="none" strike="noStrike" dirty="0">
                          <a:solidFill>
                            <a:srgbClr val="010205"/>
                          </a:solidFill>
                          <a:effectLst/>
                          <a:latin typeface="Tahoma" panose="020B0604030504040204" pitchFamily="34" charset="0"/>
                          <a:ea typeface="Tahoma" panose="020B0604030504040204" pitchFamily="34" charset="0"/>
                          <a:cs typeface="Tahoma" panose="020B0604030504040204" pitchFamily="34" charset="0"/>
                        </a:rPr>
                        <a:t>21.5</a:t>
                      </a:r>
                    </a:p>
                  </a:txBody>
                  <a:tcPr marL="9525" marR="9525" marT="9525" marB="0" anchor="ctr"/>
                </a:tc>
              </a:tr>
            </a:tbl>
          </a:graphicData>
        </a:graphic>
      </p:graphicFrame>
      <p:graphicFrame>
        <p:nvGraphicFramePr>
          <p:cNvPr id="6" name="Chart 5"/>
          <p:cNvGraphicFramePr/>
          <p:nvPr>
            <p:extLst>
              <p:ext uri="{D42A27DB-BD31-4B8C-83A1-F6EECF244321}">
                <p14:modId xmlns:p14="http://schemas.microsoft.com/office/powerpoint/2010/main" val="2473427544"/>
              </p:ext>
            </p:extLst>
          </p:nvPr>
        </p:nvGraphicFramePr>
        <p:xfrm>
          <a:off x="5463078" y="1884218"/>
          <a:ext cx="6479540" cy="497378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6026727" y="1524000"/>
            <a:ext cx="5555673" cy="307777"/>
          </a:xfrm>
          <a:prstGeom prst="rect">
            <a:avLst/>
          </a:prstGeom>
          <a:noFill/>
        </p:spPr>
        <p:txBody>
          <a:bodyPr wrap="square" rtlCol="0">
            <a:spAutoFit/>
          </a:bodyPr>
          <a:lstStyle/>
          <a:p>
            <a:pPr algn="ctr"/>
            <a:r>
              <a:rPr lang="en-IE" sz="1400" b="1" dirty="0" smtClean="0">
                <a:latin typeface="Tahoma" panose="020B0604030504040204" pitchFamily="34" charset="0"/>
                <a:ea typeface="Tahoma" panose="020B0604030504040204" pitchFamily="34" charset="0"/>
                <a:cs typeface="Tahoma" panose="020B0604030504040204" pitchFamily="34" charset="0"/>
              </a:rPr>
              <a:t>Reason for admission</a:t>
            </a:r>
            <a:endParaRPr lang="en-IE" sz="14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
          <p:cNvSpPr>
            <a:spLocks noChangeArrowheads="1"/>
          </p:cNvSpPr>
          <p:nvPr/>
        </p:nvSpPr>
        <p:spPr bwMode="auto">
          <a:xfrm>
            <a:off x="823641" y="2902151"/>
            <a:ext cx="383039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IE" altLang="en-US" sz="1200" b="1"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Characteristics of participants</a:t>
            </a:r>
            <a:endParaRPr kumimoji="0" lang="en-IE" altLang="en-US" sz="1200" b="1" i="0" u="none" strike="noStrike" cap="none" normalizeH="0" baseline="0" dirty="0" smtClean="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4841464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4842"/>
            <a:ext cx="11290515" cy="1151795"/>
          </a:xfrm>
        </p:spPr>
        <p:txBody>
          <a:bodyPr>
            <a:normAutofit/>
          </a:bodyPr>
          <a:lstStyle/>
          <a:p>
            <a:pPr lvl="0"/>
            <a:r>
              <a:rPr lang="en-IE" dirty="0" smtClean="0">
                <a:latin typeface="Tahoma" panose="020B0604030504040204" pitchFamily="34" charset="0"/>
                <a:ea typeface="Tahoma" panose="020B0604030504040204" pitchFamily="34" charset="0"/>
                <a:cs typeface="Tahoma" panose="020B0604030504040204" pitchFamily="34" charset="0"/>
              </a:rPr>
              <a:t>Overall experience (2021)</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57200" y="1801640"/>
            <a:ext cx="11290515" cy="1970260"/>
          </a:xfrm>
        </p:spPr>
        <p:txBody>
          <a:bodyPr>
            <a:normAutofit/>
          </a:bodyPr>
          <a:lstStyle/>
          <a:p>
            <a:pPr marL="361950" indent="-361950">
              <a:lnSpc>
                <a:spcPct val="110000"/>
              </a:lnSpc>
            </a:pPr>
            <a:r>
              <a:rPr lang="en-IE" sz="2200" dirty="0" smtClean="0"/>
              <a:t>Nationally, the </a:t>
            </a:r>
            <a:r>
              <a:rPr lang="en-IE" sz="2200" dirty="0"/>
              <a:t>average overall rating of care was 8.1 out of </a:t>
            </a:r>
            <a:r>
              <a:rPr lang="en-IE" sz="2200" dirty="0" smtClean="0"/>
              <a:t>10</a:t>
            </a:r>
            <a:endParaRPr lang="en-IE" sz="2200" dirty="0"/>
          </a:p>
          <a:p>
            <a:pPr marL="361950" indent="-361950">
              <a:lnSpc>
                <a:spcPct val="110000"/>
              </a:lnSpc>
            </a:pPr>
            <a:endParaRPr lang="en-IE" sz="1600" dirty="0" smtClean="0"/>
          </a:p>
          <a:p>
            <a:pPr marL="361950" indent="-361950">
              <a:lnSpc>
                <a:spcPct val="110000"/>
              </a:lnSpc>
            </a:pPr>
            <a:r>
              <a:rPr lang="en-IE" sz="2200" dirty="0" smtClean="0"/>
              <a:t>83% of people said </a:t>
            </a:r>
            <a:r>
              <a:rPr lang="en-IE" sz="2200" dirty="0"/>
              <a:t>that they had a </a:t>
            </a:r>
            <a:r>
              <a:rPr lang="en-IE" sz="2200" dirty="0" smtClean="0"/>
              <a:t>good to very </a:t>
            </a:r>
            <a:r>
              <a:rPr lang="en-IE" sz="2200" dirty="0"/>
              <a:t>good experience in hospital (overall rating between </a:t>
            </a:r>
            <a:r>
              <a:rPr lang="en-IE" sz="2200" dirty="0" smtClean="0"/>
              <a:t>7 </a:t>
            </a:r>
            <a:r>
              <a:rPr lang="en-IE" sz="2200" dirty="0"/>
              <a:t>and </a:t>
            </a:r>
            <a:r>
              <a:rPr lang="en-IE" sz="2200" dirty="0" smtClean="0"/>
              <a:t>10).</a:t>
            </a:r>
          </a:p>
        </p:txBody>
      </p:sp>
      <p:graphicFrame>
        <p:nvGraphicFramePr>
          <p:cNvPr id="6" name="Chart 5"/>
          <p:cNvGraphicFramePr/>
          <p:nvPr>
            <p:extLst>
              <p:ext uri="{D42A27DB-BD31-4B8C-83A1-F6EECF244321}">
                <p14:modId xmlns:p14="http://schemas.microsoft.com/office/powerpoint/2010/main" val="897046772"/>
              </p:ext>
            </p:extLst>
          </p:nvPr>
        </p:nvGraphicFramePr>
        <p:xfrm>
          <a:off x="2240350" y="3869170"/>
          <a:ext cx="7669970" cy="2090428"/>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2930" y="421704"/>
            <a:ext cx="3239069" cy="1282530"/>
          </a:xfrm>
          <a:prstGeom prst="rect">
            <a:avLst/>
          </a:prstGeom>
        </p:spPr>
      </p:pic>
    </p:spTree>
    <p:custDataLst>
      <p:tags r:id="rId1"/>
    </p:custDataLst>
    <p:extLst>
      <p:ext uri="{BB962C8B-B14F-4D97-AF65-F5344CB8AC3E}">
        <p14:creationId xmlns:p14="http://schemas.microsoft.com/office/powerpoint/2010/main" val="25133838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smtClean="0"/>
              <a:t>Admissions</a:t>
            </a:r>
            <a:endParaRPr lang="en-IE" dirty="0"/>
          </a:p>
        </p:txBody>
      </p:sp>
      <p:sp>
        <p:nvSpPr>
          <p:cNvPr id="5" name="Content Placeholder 4"/>
          <p:cNvSpPr>
            <a:spLocks noGrp="1"/>
          </p:cNvSpPr>
          <p:nvPr>
            <p:ph sz="half" idx="4294967295"/>
          </p:nvPr>
        </p:nvSpPr>
        <p:spPr>
          <a:xfrm>
            <a:off x="522513" y="1805049"/>
            <a:ext cx="5019021" cy="2740753"/>
          </a:xfrm>
        </p:spPr>
        <p:txBody>
          <a:bodyPr>
            <a:noAutofit/>
          </a:bodyPr>
          <a:lstStyle/>
          <a:p>
            <a:pPr marL="361950" indent="-361950">
              <a:lnSpc>
                <a:spcPct val="110000"/>
              </a:lnSpc>
              <a:buFont typeface="Wingdings" panose="05000000000000000000" pitchFamily="2" charset="2"/>
              <a:buChar char="§"/>
            </a:pPr>
            <a:r>
              <a:rPr lang="en-IE" sz="2000" dirty="0" smtClean="0">
                <a:latin typeface="Tahoma" panose="020B0604030504040204" pitchFamily="34" charset="0"/>
                <a:ea typeface="Tahoma" panose="020B0604030504040204" pitchFamily="34" charset="0"/>
                <a:cs typeface="Tahoma" panose="020B0604030504040204" pitchFamily="34" charset="0"/>
              </a:rPr>
              <a:t>81% of people said </a:t>
            </a:r>
            <a:r>
              <a:rPr lang="en-IE" sz="2000" dirty="0">
                <a:latin typeface="Tahoma" panose="020B0604030504040204" pitchFamily="34" charset="0"/>
                <a:ea typeface="Tahoma" panose="020B0604030504040204" pitchFamily="34" charset="0"/>
                <a:cs typeface="Tahoma" panose="020B0604030504040204" pitchFamily="34" charset="0"/>
              </a:rPr>
              <a:t>that they were always treated with respect and dignity in the emergency </a:t>
            </a:r>
            <a:r>
              <a:rPr lang="en-IE" sz="2000" dirty="0" smtClean="0">
                <a:latin typeface="Tahoma" panose="020B0604030504040204" pitchFamily="34" charset="0"/>
                <a:ea typeface="Tahoma" panose="020B0604030504040204" pitchFamily="34" charset="0"/>
                <a:cs typeface="Tahoma" panose="020B0604030504040204" pitchFamily="34" charset="0"/>
              </a:rPr>
              <a:t>department</a:t>
            </a:r>
          </a:p>
          <a:p>
            <a:pPr marL="361950" indent="-361950">
              <a:lnSpc>
                <a:spcPct val="110000"/>
              </a:lnSpc>
              <a:buFont typeface="Wingdings" panose="05000000000000000000" pitchFamily="2" charset="2"/>
              <a:buChar char="§"/>
            </a:pPr>
            <a:endParaRPr lang="en-IE" sz="1600" dirty="0" smtClean="0">
              <a:latin typeface="Tahoma" panose="020B0604030504040204" pitchFamily="34" charset="0"/>
              <a:ea typeface="Tahoma" panose="020B0604030504040204" pitchFamily="34" charset="0"/>
              <a:cs typeface="Tahoma" panose="020B0604030504040204" pitchFamily="34" charset="0"/>
            </a:endParaRPr>
          </a:p>
          <a:p>
            <a:pPr marL="361950" indent="-361950">
              <a:lnSpc>
                <a:spcPct val="110000"/>
              </a:lnSpc>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71% </a:t>
            </a:r>
            <a:r>
              <a:rPr lang="en-IE" sz="2000" dirty="0" smtClean="0">
                <a:latin typeface="Tahoma" panose="020B0604030504040204" pitchFamily="34" charset="0"/>
                <a:ea typeface="Tahoma" panose="020B0604030504040204" pitchFamily="34" charset="0"/>
                <a:cs typeface="Tahoma" panose="020B0604030504040204" pitchFamily="34" charset="0"/>
              </a:rPr>
              <a:t>said </a:t>
            </a:r>
            <a:r>
              <a:rPr lang="en-IE" sz="2000" dirty="0">
                <a:latin typeface="Tahoma" panose="020B0604030504040204" pitchFamily="34" charset="0"/>
                <a:ea typeface="Tahoma" panose="020B0604030504040204" pitchFamily="34" charset="0"/>
                <a:cs typeface="Tahoma" panose="020B0604030504040204" pitchFamily="34" charset="0"/>
              </a:rPr>
              <a:t>they waited longer than the HSE target of six hours before being admitted to a </a:t>
            </a:r>
            <a:r>
              <a:rPr lang="en-IE" sz="2000" dirty="0" smtClean="0">
                <a:latin typeface="Tahoma" panose="020B0604030504040204" pitchFamily="34" charset="0"/>
                <a:ea typeface="Tahoma" panose="020B0604030504040204" pitchFamily="34" charset="0"/>
                <a:cs typeface="Tahoma" panose="020B0604030504040204" pitchFamily="34" charset="0"/>
              </a:rPr>
              <a:t>ward.</a:t>
            </a:r>
            <a:endParaRPr lang="en-IE" sz="20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804447" y="4807147"/>
            <a:ext cx="4762500" cy="307777"/>
          </a:xfrm>
          <a:prstGeom prst="rect">
            <a:avLst/>
          </a:prstGeom>
          <a:noFill/>
        </p:spPr>
        <p:txBody>
          <a:bodyPr wrap="square" rtlCol="0">
            <a:spAutoFit/>
          </a:bodyPr>
          <a:lstStyle/>
          <a:p>
            <a:pPr algn="ctr"/>
            <a:r>
              <a:rPr lang="en-IE" sz="1400" b="1" dirty="0" smtClean="0">
                <a:latin typeface="Tahoma" panose="020B0604030504040204" pitchFamily="34" charset="0"/>
                <a:ea typeface="Tahoma" panose="020B0604030504040204" pitchFamily="34" charset="0"/>
                <a:cs typeface="Tahoma" panose="020B0604030504040204" pitchFamily="34" charset="0"/>
              </a:rPr>
              <a:t>Emergency department waiting times</a:t>
            </a:r>
            <a:endParaRPr lang="en-IE" sz="1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250" b="4027"/>
          <a:stretch/>
        </p:blipFill>
        <p:spPr>
          <a:xfrm>
            <a:off x="6540571" y="2658255"/>
            <a:ext cx="5651429" cy="4199745"/>
          </a:xfrm>
          <a:prstGeom prst="rect">
            <a:avLst/>
          </a:prstGeom>
        </p:spPr>
      </p:pic>
      <p:graphicFrame>
        <p:nvGraphicFramePr>
          <p:cNvPr id="11" name="Chart 10"/>
          <p:cNvGraphicFramePr>
            <a:graphicFrameLocks/>
          </p:cNvGraphicFramePr>
          <p:nvPr>
            <p:extLst>
              <p:ext uri="{D42A27DB-BD31-4B8C-83A1-F6EECF244321}">
                <p14:modId xmlns:p14="http://schemas.microsoft.com/office/powerpoint/2010/main" val="1568216406"/>
              </p:ext>
            </p:extLst>
          </p:nvPr>
        </p:nvGraphicFramePr>
        <p:xfrm>
          <a:off x="609600" y="5235241"/>
          <a:ext cx="4972050" cy="1334001"/>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6824" y="347472"/>
            <a:ext cx="1895176" cy="1964452"/>
          </a:xfrm>
          <a:prstGeom prst="rect">
            <a:avLst/>
          </a:prstGeom>
        </p:spPr>
      </p:pic>
    </p:spTree>
    <p:extLst>
      <p:ext uri="{BB962C8B-B14F-4D97-AF65-F5344CB8AC3E}">
        <p14:creationId xmlns:p14="http://schemas.microsoft.com/office/powerpoint/2010/main" val="10264905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Comments from patients on admissions</a:t>
            </a:r>
            <a:endParaRPr lang="en-IE" dirty="0"/>
          </a:p>
        </p:txBody>
      </p:sp>
      <p:sp>
        <p:nvSpPr>
          <p:cNvPr id="5" name="Rounded Rectangular Callout 4"/>
          <p:cNvSpPr/>
          <p:nvPr/>
        </p:nvSpPr>
        <p:spPr>
          <a:xfrm>
            <a:off x="964847" y="4796035"/>
            <a:ext cx="3734744" cy="1370849"/>
          </a:xfrm>
          <a:prstGeom prst="wedgeRoundRectCallout">
            <a:avLst>
              <a:gd name="adj1" fmla="val 35323"/>
              <a:gd name="adj2" fmla="val -72635"/>
              <a:gd name="adj3" fmla="val 16667"/>
            </a:avLst>
          </a:prstGeom>
          <a:solidFill>
            <a:srgbClr val="00AAE5"/>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FFFFFF"/>
                </a:solidFill>
                <a:latin typeface="Tahoma" panose="020B0604030504040204" pitchFamily="34" charset="0"/>
                <a:ea typeface="Tahoma" panose="020B0604030504040204" pitchFamily="34" charset="0"/>
                <a:cs typeface="Tahoma" panose="020B0604030504040204" pitchFamily="34" charset="0"/>
              </a:rPr>
              <a:t>“</a:t>
            </a:r>
            <a:r>
              <a:rPr lang="en-IE" dirty="0">
                <a:solidFill>
                  <a:srgbClr val="FFFFFF"/>
                </a:solidFill>
                <a:latin typeface="Tahoma" panose="020B0604030504040204" pitchFamily="34" charset="0"/>
                <a:ea typeface="Tahoma" panose="020B0604030504040204" pitchFamily="34" charset="0"/>
                <a:cs typeface="Tahoma" panose="020B0604030504040204" pitchFamily="34" charset="0"/>
              </a:rPr>
              <a:t>Facilities in A&amp;E very good. Care &amp; attention &amp; speed in dealing with my problem, 1st class</a:t>
            </a:r>
            <a:r>
              <a:rPr lang="en-IE"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endParaRPr lang="en-IE"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7123813" y="1641791"/>
            <a:ext cx="3636335" cy="1420385"/>
          </a:xfrm>
          <a:prstGeom prst="wedgeRoundRectCallout">
            <a:avLst>
              <a:gd name="adj1" fmla="val -63140"/>
              <a:gd name="adj2" fmla="val -11197"/>
              <a:gd name="adj3" fmla="val 16667"/>
            </a:avLst>
          </a:prstGeom>
          <a:solidFill>
            <a:srgbClr val="07AF9C"/>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FFFFFF"/>
                </a:solidFill>
                <a:latin typeface="Tahoma" panose="020B0604030504040204" pitchFamily="34" charset="0"/>
                <a:ea typeface="Tahoma" panose="020B0604030504040204" pitchFamily="34" charset="0"/>
                <a:cs typeface="Tahoma" panose="020B0604030504040204" pitchFamily="34" charset="0"/>
              </a:rPr>
              <a:t>“</a:t>
            </a:r>
            <a:r>
              <a:rPr lang="en-IE" dirty="0">
                <a:solidFill>
                  <a:srgbClr val="FFFFFF"/>
                </a:solidFill>
                <a:latin typeface="Tahoma" panose="020B0604030504040204" pitchFamily="34" charset="0"/>
                <a:ea typeface="Tahoma" panose="020B0604030504040204" pitchFamily="34" charset="0"/>
                <a:cs typeface="Tahoma" panose="020B0604030504040204" pitchFamily="34" charset="0"/>
              </a:rPr>
              <a:t>It was ridiculous waiting time, nine hours and all the people lying on trolleys is shocking</a:t>
            </a:r>
            <a:r>
              <a:rPr lang="en-IE"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endParaRPr lang="en-IE"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609600" y="1907854"/>
            <a:ext cx="4089991" cy="1568994"/>
          </a:xfrm>
          <a:prstGeom prst="wedgeRoundRectCallout">
            <a:avLst>
              <a:gd name="adj1" fmla="val -8582"/>
              <a:gd name="adj2" fmla="val 70542"/>
              <a:gd name="adj3" fmla="val 16667"/>
            </a:avLst>
          </a:prstGeom>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FFFFFF"/>
                </a:solidFill>
                <a:latin typeface="Tahoma" panose="020B0604030504040204" pitchFamily="34" charset="0"/>
                <a:ea typeface="Tahoma" panose="020B0604030504040204" pitchFamily="34" charset="0"/>
                <a:cs typeface="Tahoma" panose="020B0604030504040204" pitchFamily="34" charset="0"/>
              </a:rPr>
              <a:t>“</a:t>
            </a:r>
            <a:r>
              <a:rPr lang="en-IE" dirty="0">
                <a:solidFill>
                  <a:srgbClr val="FFFFFF"/>
                </a:solidFill>
                <a:latin typeface="Tahoma" panose="020B0604030504040204" pitchFamily="34" charset="0"/>
                <a:ea typeface="Tahoma" panose="020B0604030504040204" pitchFamily="34" charset="0"/>
                <a:cs typeface="Tahoma" panose="020B0604030504040204" pitchFamily="34" charset="0"/>
              </a:rPr>
              <a:t>From moment I arrived in A/E to emergency room, the care and attention was excellent. Most nurses were very caring and kind</a:t>
            </a:r>
            <a:r>
              <a:rPr lang="en-IE"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endParaRPr lang="en-IE"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ular Callout 7"/>
          <p:cNvSpPr/>
          <p:nvPr/>
        </p:nvSpPr>
        <p:spPr>
          <a:xfrm>
            <a:off x="5812838" y="3823531"/>
            <a:ext cx="3910991" cy="1657928"/>
          </a:xfrm>
          <a:prstGeom prst="wedgeRoundRectCallout">
            <a:avLst>
              <a:gd name="adj1" fmla="val -37177"/>
              <a:gd name="adj2" fmla="val -75291"/>
              <a:gd name="adj3" fmla="val 16667"/>
            </a:avLst>
          </a:prstGeom>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rgbClr val="FFFFFF"/>
                </a:solidFill>
                <a:latin typeface="Tahoma" panose="020B0604030504040204" pitchFamily="34" charset="0"/>
                <a:ea typeface="Tahoma" panose="020B0604030504040204" pitchFamily="34" charset="0"/>
                <a:cs typeface="Tahoma" panose="020B0604030504040204" pitchFamily="34" charset="0"/>
              </a:rPr>
              <a:t>“</a:t>
            </a:r>
            <a:r>
              <a:rPr lang="en-IE" dirty="0">
                <a:solidFill>
                  <a:srgbClr val="FFFFFF"/>
                </a:solidFill>
                <a:latin typeface="Tahoma" panose="020B0604030504040204" pitchFamily="34" charset="0"/>
                <a:ea typeface="Tahoma" panose="020B0604030504040204" pitchFamily="34" charset="0"/>
                <a:cs typeface="Tahoma" panose="020B0604030504040204" pitchFamily="34" charset="0"/>
              </a:rPr>
              <a:t>A&amp;E was very poor in general with no privacy </a:t>
            </a:r>
            <a:r>
              <a:rPr lang="en-IE" dirty="0" smtClean="0">
                <a:solidFill>
                  <a:srgbClr val="FFFFFF"/>
                </a:solidFill>
                <a:latin typeface="Tahoma" panose="020B0604030504040204" pitchFamily="34" charset="0"/>
                <a:ea typeface="Tahoma" panose="020B0604030504040204" pitchFamily="34" charset="0"/>
                <a:cs typeface="Tahoma" panose="020B0604030504040204" pitchFamily="34" charset="0"/>
              </a:rPr>
              <a:t>whatsoever</a:t>
            </a:r>
            <a:r>
              <a:rPr lang="en-IE"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IE" dirty="0" smtClean="0">
                <a:solidFill>
                  <a:srgbClr val="FFFFFF"/>
                </a:solidFill>
                <a:latin typeface="Tahoma" panose="020B0604030504040204" pitchFamily="34" charset="0"/>
                <a:ea typeface="Tahoma" panose="020B0604030504040204" pitchFamily="34" charset="0"/>
                <a:cs typeface="Tahoma" panose="020B0604030504040204" pitchFamily="34" charset="0"/>
              </a:rPr>
              <a:t>A </a:t>
            </a:r>
            <a:r>
              <a:rPr lang="en-IE" dirty="0">
                <a:solidFill>
                  <a:srgbClr val="FFFFFF"/>
                </a:solidFill>
                <a:latin typeface="Tahoma" panose="020B0604030504040204" pitchFamily="34" charset="0"/>
                <a:ea typeface="Tahoma" panose="020B0604030504040204" pitchFamily="34" charset="0"/>
                <a:cs typeface="Tahoma" panose="020B0604030504040204" pitchFamily="34" charset="0"/>
              </a:rPr>
              <a:t>person definitely has no dignity, was able to hear everyone’s business</a:t>
            </a:r>
            <a:r>
              <a:rPr lang="en-IE" dirty="0" smtClean="0">
                <a:solidFill>
                  <a:srgbClr val="FFFFFF"/>
                </a:solidFill>
                <a:latin typeface="Tahoma" panose="020B0604030504040204" pitchFamily="34" charset="0"/>
                <a:ea typeface="Tahoma" panose="020B0604030504040204" pitchFamily="34" charset="0"/>
                <a:cs typeface="Tahoma" panose="020B0604030504040204" pitchFamily="34" charset="0"/>
              </a:rPr>
              <a:t>.” </a:t>
            </a:r>
            <a:endParaRPr lang="en-IE"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9534" y="4541521"/>
            <a:ext cx="2102466" cy="2179320"/>
          </a:xfrm>
          <a:prstGeom prst="rect">
            <a:avLst/>
          </a:prstGeom>
        </p:spPr>
      </p:pic>
    </p:spTree>
    <p:extLst>
      <p:ext uri="{BB962C8B-B14F-4D97-AF65-F5344CB8AC3E}">
        <p14:creationId xmlns:p14="http://schemas.microsoft.com/office/powerpoint/2010/main" val="6245309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smtClean="0"/>
              <a:t>Care on the ward</a:t>
            </a:r>
            <a:endParaRPr lang="en-IE" dirty="0"/>
          </a:p>
        </p:txBody>
      </p:sp>
      <p:sp>
        <p:nvSpPr>
          <p:cNvPr id="5" name="Content Placeholder 4"/>
          <p:cNvSpPr>
            <a:spLocks noGrp="1"/>
          </p:cNvSpPr>
          <p:nvPr>
            <p:ph idx="1"/>
          </p:nvPr>
        </p:nvSpPr>
        <p:spPr>
          <a:xfrm>
            <a:off x="534154" y="1801640"/>
            <a:ext cx="5485646" cy="4675359"/>
          </a:xfrm>
        </p:spPr>
        <p:txBody>
          <a:bodyPr>
            <a:normAutofit/>
          </a:bodyPr>
          <a:lstStyle/>
          <a:p>
            <a:pPr marL="361950" indent="-361950">
              <a:lnSpc>
                <a:spcPct val="110000"/>
              </a:lnSpc>
            </a:pPr>
            <a:r>
              <a:rPr lang="en-IE" sz="2000" dirty="0" smtClean="0"/>
              <a:t>76% of people said </a:t>
            </a:r>
            <a:r>
              <a:rPr lang="en-IE" sz="2000" dirty="0"/>
              <a:t>that the hospital room or ward that they were in was very </a:t>
            </a:r>
            <a:r>
              <a:rPr lang="en-IE" sz="2000" dirty="0" smtClean="0"/>
              <a:t>clean.</a:t>
            </a:r>
          </a:p>
          <a:p>
            <a:pPr marL="361950" indent="-361950">
              <a:lnSpc>
                <a:spcPct val="110000"/>
              </a:lnSpc>
            </a:pPr>
            <a:endParaRPr lang="en-IE" sz="1600" dirty="0" smtClean="0"/>
          </a:p>
          <a:p>
            <a:pPr marL="361950" indent="-361950">
              <a:lnSpc>
                <a:spcPct val="110000"/>
              </a:lnSpc>
            </a:pPr>
            <a:r>
              <a:rPr lang="en-IE" sz="2000" dirty="0" smtClean="0"/>
              <a:t>22% said that </a:t>
            </a:r>
            <a:r>
              <a:rPr lang="en-IE" sz="2000" dirty="0"/>
              <a:t>they did not </a:t>
            </a:r>
            <a:r>
              <a:rPr lang="en-IE" sz="2000" dirty="0" smtClean="0"/>
              <a:t>find a member of </a:t>
            </a:r>
            <a:r>
              <a:rPr lang="en-IE" sz="2000" dirty="0"/>
              <a:t>staff to talk to about their worries and </a:t>
            </a:r>
            <a:r>
              <a:rPr lang="en-IE" sz="2000" dirty="0" smtClean="0"/>
              <a:t>fears.</a:t>
            </a:r>
            <a:endParaRPr lang="en-IE" sz="20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13" r="-1" b="1919"/>
          <a:stretch/>
        </p:blipFill>
        <p:spPr>
          <a:xfrm>
            <a:off x="8024813" y="643057"/>
            <a:ext cx="4167188" cy="61125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007" y="4282949"/>
            <a:ext cx="2635371" cy="2472693"/>
          </a:xfrm>
          <a:prstGeom prst="rect">
            <a:avLst/>
          </a:prstGeom>
        </p:spPr>
      </p:pic>
    </p:spTree>
    <p:extLst>
      <p:ext uri="{BB962C8B-B14F-4D97-AF65-F5344CB8AC3E}">
        <p14:creationId xmlns:p14="http://schemas.microsoft.com/office/powerpoint/2010/main" val="36652046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Comments from patients on care on the ward</a:t>
            </a:r>
            <a:endParaRPr lang="en-IE" dirty="0"/>
          </a:p>
        </p:txBody>
      </p:sp>
      <p:sp>
        <p:nvSpPr>
          <p:cNvPr id="4" name="Rounded Rectangular Callout 3"/>
          <p:cNvSpPr/>
          <p:nvPr/>
        </p:nvSpPr>
        <p:spPr>
          <a:xfrm>
            <a:off x="609600" y="2042159"/>
            <a:ext cx="5440326" cy="2295925"/>
          </a:xfrm>
          <a:prstGeom prst="wedgeRoundRectCallout">
            <a:avLst>
              <a:gd name="adj1" fmla="val -7263"/>
              <a:gd name="adj2" fmla="val -64519"/>
              <a:gd name="adj3" fmla="val 16667"/>
            </a:avLst>
          </a:prstGeom>
          <a:solidFill>
            <a:srgbClr val="00AAE5"/>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700" dirty="0" smtClean="0">
                <a:latin typeface="Tahoma" panose="020B0604030504040204" pitchFamily="34" charset="0"/>
                <a:ea typeface="Tahoma" panose="020B0604030504040204" pitchFamily="34" charset="0"/>
                <a:cs typeface="Tahoma" panose="020B0604030504040204" pitchFamily="34" charset="0"/>
              </a:rPr>
              <a:t>“</a:t>
            </a:r>
            <a:r>
              <a:rPr lang="en-IE" sz="1700" dirty="0">
                <a:latin typeface="Tahoma" panose="020B0604030504040204" pitchFamily="34" charset="0"/>
                <a:ea typeface="Tahoma" panose="020B0604030504040204" pitchFamily="34" charset="0"/>
                <a:cs typeface="Tahoma" panose="020B0604030504040204" pitchFamily="34" charset="0"/>
              </a:rPr>
              <a:t>The care and attention that I received was top class. Every worker did their jobs with great pride and professionalism. They were kind, caring compassionate and friendly. I felt very privileged to be in the hands of a very skilled team of healthcare workers. The team of porters were excellent and had great patience. The cleaning staff were superb and were constantly </a:t>
            </a:r>
            <a:r>
              <a:rPr lang="en-IE" sz="1700" dirty="0" smtClean="0">
                <a:latin typeface="Tahoma" panose="020B0604030504040204" pitchFamily="34" charset="0"/>
                <a:ea typeface="Tahoma" panose="020B0604030504040204" pitchFamily="34" charset="0"/>
                <a:cs typeface="Tahoma" panose="020B0604030504040204" pitchFamily="34" charset="0"/>
              </a:rPr>
              <a:t>cleaning.” </a:t>
            </a:r>
            <a:endParaRPr lang="en-IE" sz="1700" dirty="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ular Callout 4"/>
          <p:cNvSpPr/>
          <p:nvPr/>
        </p:nvSpPr>
        <p:spPr>
          <a:xfrm>
            <a:off x="7527851" y="1905000"/>
            <a:ext cx="4054548" cy="1883737"/>
          </a:xfrm>
          <a:prstGeom prst="wedgeRoundRectCallout">
            <a:avLst>
              <a:gd name="adj1" fmla="val -64026"/>
              <a:gd name="adj2" fmla="val 27520"/>
              <a:gd name="adj3" fmla="val 16667"/>
            </a:avLst>
          </a:prstGeom>
          <a:solidFill>
            <a:srgbClr val="39819E"/>
          </a:solidFill>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700" dirty="0" smtClean="0">
                <a:latin typeface="Tahoma" panose="020B0604030504040204" pitchFamily="34" charset="0"/>
                <a:ea typeface="Tahoma" panose="020B0604030504040204" pitchFamily="34" charset="0"/>
                <a:cs typeface="Tahoma" panose="020B0604030504040204" pitchFamily="34" charset="0"/>
              </a:rPr>
              <a:t>“</a:t>
            </a:r>
            <a:r>
              <a:rPr lang="en-IE" sz="1700" dirty="0">
                <a:latin typeface="Tahoma" panose="020B0604030504040204" pitchFamily="34" charset="0"/>
                <a:ea typeface="Tahoma" panose="020B0604030504040204" pitchFamily="34" charset="0"/>
                <a:cs typeface="Tahoma" panose="020B0604030504040204" pitchFamily="34" charset="0"/>
              </a:rPr>
              <a:t>Some nursing staff were often too busy to answer any of my seldom asked questions. Many of them never made eye contact whilst doing my drug list, this was very upsetting as they were wearing masks also</a:t>
            </a:r>
            <a:r>
              <a:rPr lang="en-IE" sz="1700" dirty="0" smtClean="0">
                <a:latin typeface="Tahoma" panose="020B0604030504040204" pitchFamily="34" charset="0"/>
                <a:ea typeface="Tahoma" panose="020B0604030504040204" pitchFamily="34" charset="0"/>
                <a:cs typeface="Tahoma" panose="020B0604030504040204" pitchFamily="34" charset="0"/>
              </a:rPr>
              <a:t>.” </a:t>
            </a:r>
            <a:endParaRPr lang="en-IE" sz="1700" dirty="0">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ular Callout 5"/>
          <p:cNvSpPr/>
          <p:nvPr/>
        </p:nvSpPr>
        <p:spPr>
          <a:xfrm>
            <a:off x="1051935" y="4856243"/>
            <a:ext cx="3962026" cy="1511560"/>
          </a:xfrm>
          <a:prstGeom prst="wedgeRoundRectCallout">
            <a:avLst>
              <a:gd name="adj1" fmla="val 60697"/>
              <a:gd name="adj2" fmla="val -28727"/>
              <a:gd name="adj3" fmla="val 16667"/>
            </a:avLst>
          </a:prstGeom>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700" dirty="0" smtClean="0">
                <a:latin typeface="Tahoma" panose="020B0604030504040204" pitchFamily="34" charset="0"/>
                <a:ea typeface="Tahoma" panose="020B0604030504040204" pitchFamily="34" charset="0"/>
                <a:cs typeface="Tahoma" panose="020B0604030504040204" pitchFamily="34" charset="0"/>
              </a:rPr>
              <a:t>“</a:t>
            </a:r>
            <a:r>
              <a:rPr lang="en-IE" sz="1700" dirty="0">
                <a:latin typeface="Tahoma" panose="020B0604030504040204" pitchFamily="34" charset="0"/>
                <a:ea typeface="Tahoma" panose="020B0604030504040204" pitchFamily="34" charset="0"/>
                <a:cs typeface="Tahoma" panose="020B0604030504040204" pitchFamily="34" charset="0"/>
              </a:rPr>
              <a:t>The nurses in the day ward were very kind and helpful. And the staff in general were great. The </a:t>
            </a:r>
            <a:r>
              <a:rPr lang="en-IE" sz="1700" dirty="0" smtClean="0">
                <a:latin typeface="Tahoma" panose="020B0604030504040204" pitchFamily="34" charset="0"/>
                <a:ea typeface="Tahoma" panose="020B0604030504040204" pitchFamily="34" charset="0"/>
                <a:cs typeface="Tahoma" panose="020B0604030504040204" pitchFamily="34" charset="0"/>
              </a:rPr>
              <a:t>doctor… </a:t>
            </a:r>
            <a:r>
              <a:rPr lang="en-IE" sz="1700" dirty="0">
                <a:latin typeface="Tahoma" panose="020B0604030504040204" pitchFamily="34" charset="0"/>
                <a:ea typeface="Tahoma" panose="020B0604030504040204" pitchFamily="34" charset="0"/>
                <a:cs typeface="Tahoma" panose="020B0604030504040204" pitchFamily="34" charset="0"/>
              </a:rPr>
              <a:t>came to explain my procedure and my options was fantastic</a:t>
            </a:r>
            <a:r>
              <a:rPr lang="en-IE" sz="1700" dirty="0" smtClean="0">
                <a:latin typeface="Tahoma" panose="020B0604030504040204" pitchFamily="34" charset="0"/>
                <a:ea typeface="Tahoma" panose="020B0604030504040204" pitchFamily="34" charset="0"/>
                <a:cs typeface="Tahoma" panose="020B0604030504040204" pitchFamily="34" charset="0"/>
              </a:rPr>
              <a:t>.” </a:t>
            </a:r>
            <a:endParaRPr lang="en-IE" sz="1700" dirty="0">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ular Callout 6"/>
          <p:cNvSpPr/>
          <p:nvPr/>
        </p:nvSpPr>
        <p:spPr>
          <a:xfrm>
            <a:off x="6918960" y="4338084"/>
            <a:ext cx="2898590" cy="2022584"/>
          </a:xfrm>
          <a:prstGeom prst="wedgeRoundRectCallout">
            <a:avLst>
              <a:gd name="adj1" fmla="val -65435"/>
              <a:gd name="adj2" fmla="val -31601"/>
              <a:gd name="adj3" fmla="val 16667"/>
            </a:avLst>
          </a:prstGeom>
          <a:solidFill>
            <a:schemeClr val="accent2"/>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700" dirty="0" smtClean="0">
                <a:latin typeface="Tahoma" panose="020B0604030504040204" pitchFamily="34" charset="0"/>
                <a:ea typeface="Tahoma" panose="020B0604030504040204" pitchFamily="34" charset="0"/>
                <a:cs typeface="Tahoma" panose="020B0604030504040204" pitchFamily="34" charset="0"/>
              </a:rPr>
              <a:t>“</a:t>
            </a:r>
            <a:r>
              <a:rPr lang="en-IE" sz="1700" dirty="0">
                <a:latin typeface="Tahoma" panose="020B0604030504040204" pitchFamily="34" charset="0"/>
                <a:ea typeface="Tahoma" panose="020B0604030504040204" pitchFamily="34" charset="0"/>
                <a:cs typeface="Tahoma" panose="020B0604030504040204" pitchFamily="34" charset="0"/>
              </a:rPr>
              <a:t>There should be an alternative meal option for patients who miss their three meals throughout the day while fasting. I don't think tea and toast is a meal</a:t>
            </a:r>
            <a:r>
              <a:rPr lang="en-IE" sz="1700" dirty="0" smtClean="0">
                <a:latin typeface="Tahoma" panose="020B0604030504040204" pitchFamily="34" charset="0"/>
                <a:ea typeface="Tahoma" panose="020B0604030504040204" pitchFamily="34" charset="0"/>
                <a:cs typeface="Tahoma" panose="020B0604030504040204" pitchFamily="34" charset="0"/>
              </a:rPr>
              <a:t>.” </a:t>
            </a:r>
            <a:endParaRPr lang="en-IE" sz="17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9587" y="4869854"/>
            <a:ext cx="2083927" cy="1955289"/>
          </a:xfrm>
          <a:prstGeom prst="rect">
            <a:avLst/>
          </a:prstGeom>
        </p:spPr>
      </p:pic>
    </p:spTree>
    <p:extLst>
      <p:ext uri="{BB962C8B-B14F-4D97-AF65-F5344CB8AC3E}">
        <p14:creationId xmlns:p14="http://schemas.microsoft.com/office/powerpoint/2010/main" val="36328445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Examinations, diagnosis </a:t>
            </a:r>
            <a:r>
              <a:rPr lang="en-IE" dirty="0" smtClean="0"/>
              <a:t/>
            </a:r>
            <a:br>
              <a:rPr lang="en-IE" dirty="0" smtClean="0"/>
            </a:br>
            <a:r>
              <a:rPr lang="en-IE" dirty="0" smtClean="0"/>
              <a:t>and </a:t>
            </a:r>
            <a:r>
              <a:rPr lang="en-IE" dirty="0"/>
              <a:t>treatment</a:t>
            </a:r>
          </a:p>
        </p:txBody>
      </p:sp>
      <p:sp>
        <p:nvSpPr>
          <p:cNvPr id="5" name="Content Placeholder 4"/>
          <p:cNvSpPr>
            <a:spLocks noGrp="1"/>
          </p:cNvSpPr>
          <p:nvPr>
            <p:ph idx="1"/>
          </p:nvPr>
        </p:nvSpPr>
        <p:spPr>
          <a:xfrm>
            <a:off x="525101" y="1810694"/>
            <a:ext cx="5755383" cy="4666306"/>
          </a:xfrm>
        </p:spPr>
        <p:txBody>
          <a:bodyPr>
            <a:normAutofit/>
          </a:bodyPr>
          <a:lstStyle/>
          <a:p>
            <a:pPr marL="361950" indent="-361950">
              <a:lnSpc>
                <a:spcPct val="110000"/>
              </a:lnSpc>
              <a:tabLst>
                <a:tab pos="361950" algn="l"/>
              </a:tabLst>
            </a:pPr>
            <a:r>
              <a:rPr lang="en-IE" sz="2000" dirty="0">
                <a:latin typeface="Tahoma" panose="020B0604030504040204" pitchFamily="34" charset="0"/>
                <a:ea typeface="Tahoma" panose="020B0604030504040204" pitchFamily="34" charset="0"/>
                <a:cs typeface="Tahoma" panose="020B0604030504040204" pitchFamily="34" charset="0"/>
              </a:rPr>
              <a:t>86</a:t>
            </a:r>
            <a:r>
              <a:rPr lang="en-IE" sz="2000" dirty="0" smtClean="0">
                <a:latin typeface="Tahoma" panose="020B0604030504040204" pitchFamily="34" charset="0"/>
                <a:ea typeface="Tahoma" panose="020B0604030504040204" pitchFamily="34" charset="0"/>
                <a:cs typeface="Tahoma" panose="020B0604030504040204" pitchFamily="34" charset="0"/>
              </a:rPr>
              <a:t>% of people said </a:t>
            </a:r>
            <a:r>
              <a:rPr lang="en-IE" sz="2000" dirty="0">
                <a:latin typeface="Tahoma" panose="020B0604030504040204" pitchFamily="34" charset="0"/>
                <a:ea typeface="Tahoma" panose="020B0604030504040204" pitchFamily="34" charset="0"/>
                <a:cs typeface="Tahoma" panose="020B0604030504040204" pitchFamily="34" charset="0"/>
              </a:rPr>
              <a:t>that they were always given enough privacy when being examined or treated on the </a:t>
            </a:r>
            <a:r>
              <a:rPr lang="en-IE" sz="2000" dirty="0" smtClean="0">
                <a:latin typeface="Tahoma" panose="020B0604030504040204" pitchFamily="34" charset="0"/>
                <a:ea typeface="Tahoma" panose="020B0604030504040204" pitchFamily="34" charset="0"/>
                <a:cs typeface="Tahoma" panose="020B0604030504040204" pitchFamily="34" charset="0"/>
              </a:rPr>
              <a:t>ward.</a:t>
            </a:r>
          </a:p>
          <a:p>
            <a:pPr marL="361950" indent="-361950">
              <a:lnSpc>
                <a:spcPct val="110000"/>
              </a:lnSpc>
              <a:tabLst>
                <a:tab pos="361950" algn="l"/>
              </a:tabLst>
            </a:pPr>
            <a:endParaRPr lang="en-IE" sz="1600" dirty="0" smtClean="0">
              <a:latin typeface="Tahoma" panose="020B0604030504040204" pitchFamily="34" charset="0"/>
              <a:ea typeface="Tahoma" panose="020B0604030504040204" pitchFamily="34" charset="0"/>
              <a:cs typeface="Tahoma" panose="020B0604030504040204" pitchFamily="34" charset="0"/>
            </a:endParaRPr>
          </a:p>
          <a:p>
            <a:pPr marL="361950" indent="-361950">
              <a:lnSpc>
                <a:spcPct val="110000"/>
              </a:lnSpc>
              <a:tabLst>
                <a:tab pos="361950" algn="l"/>
              </a:tabLst>
            </a:pPr>
            <a:r>
              <a:rPr lang="en-IE" sz="2000" dirty="0" smtClean="0">
                <a:latin typeface="Tahoma" panose="020B0604030504040204" pitchFamily="34" charset="0"/>
                <a:ea typeface="Tahoma" panose="020B0604030504040204" pitchFamily="34" charset="0"/>
                <a:cs typeface="Tahoma" panose="020B0604030504040204" pitchFamily="34" charset="0"/>
              </a:rPr>
              <a:t>10% </a:t>
            </a:r>
            <a:r>
              <a:rPr lang="en-IE" sz="2000" dirty="0">
                <a:latin typeface="Tahoma" panose="020B0604030504040204" pitchFamily="34" charset="0"/>
                <a:ea typeface="Tahoma" panose="020B0604030504040204" pitchFamily="34" charset="0"/>
                <a:cs typeface="Tahoma" panose="020B0604030504040204" pitchFamily="34" charset="0"/>
              </a:rPr>
              <a:t>said that they did not </a:t>
            </a:r>
            <a:r>
              <a:rPr lang="en-IE" sz="2000" dirty="0" smtClean="0">
                <a:latin typeface="Tahoma" panose="020B0604030504040204" pitchFamily="34" charset="0"/>
                <a:ea typeface="Tahoma" panose="020B0604030504040204" pitchFamily="34" charset="0"/>
                <a:cs typeface="Tahoma" panose="020B0604030504040204" pitchFamily="34" charset="0"/>
              </a:rPr>
              <a:t>have </a:t>
            </a:r>
            <a:r>
              <a:rPr lang="en-IE" sz="2000" dirty="0">
                <a:latin typeface="Tahoma" panose="020B0604030504040204" pitchFamily="34" charset="0"/>
                <a:ea typeface="Tahoma" panose="020B0604030504040204" pitchFamily="34" charset="0"/>
                <a:cs typeface="Tahoma" panose="020B0604030504040204" pitchFamily="34" charset="0"/>
              </a:rPr>
              <a:t>enough time to discuss their care and treatment with a </a:t>
            </a:r>
            <a:r>
              <a:rPr lang="en-IE" sz="2000" dirty="0" smtClean="0">
                <a:latin typeface="Tahoma" panose="020B0604030504040204" pitchFamily="34" charset="0"/>
                <a:ea typeface="Tahoma" panose="020B0604030504040204" pitchFamily="34" charset="0"/>
                <a:cs typeface="Tahoma" panose="020B0604030504040204" pitchFamily="34" charset="0"/>
              </a:rPr>
              <a:t>doctor.</a:t>
            </a:r>
            <a:endParaRPr lang="en-IE" sz="20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041" y="818147"/>
            <a:ext cx="4084959" cy="60398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234" y="4610099"/>
            <a:ext cx="2507615" cy="2159668"/>
          </a:xfrm>
          <a:prstGeom prst="rect">
            <a:avLst/>
          </a:prstGeom>
        </p:spPr>
      </p:pic>
    </p:spTree>
    <p:extLst>
      <p:ext uri="{BB962C8B-B14F-4D97-AF65-F5344CB8AC3E}">
        <p14:creationId xmlns:p14="http://schemas.microsoft.com/office/powerpoint/2010/main" val="30120868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smtClean="0"/>
              <a:t>Comments from patients on </a:t>
            </a:r>
            <a:br>
              <a:rPr lang="en-IE" dirty="0" smtClean="0"/>
            </a:br>
            <a:r>
              <a:rPr lang="en-IE" dirty="0" smtClean="0"/>
              <a:t>examinations</a:t>
            </a:r>
            <a:r>
              <a:rPr lang="en-IE" dirty="0"/>
              <a:t>, </a:t>
            </a:r>
            <a:r>
              <a:rPr lang="en-IE" dirty="0" smtClean="0"/>
              <a:t>diagnosis and </a:t>
            </a:r>
            <a:r>
              <a:rPr lang="en-IE" dirty="0"/>
              <a:t>treatment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4196" y="4990992"/>
            <a:ext cx="2167804" cy="1867008"/>
          </a:xfrm>
          <a:prstGeom prst="rect">
            <a:avLst/>
          </a:prstGeom>
        </p:spPr>
      </p:pic>
      <p:sp>
        <p:nvSpPr>
          <p:cNvPr id="7" name="Rounded Rectangular Callout 6"/>
          <p:cNvSpPr/>
          <p:nvPr/>
        </p:nvSpPr>
        <p:spPr>
          <a:xfrm>
            <a:off x="671780" y="2032476"/>
            <a:ext cx="4709845" cy="1876424"/>
          </a:xfrm>
          <a:prstGeom prst="wedgeRoundRectCallout">
            <a:avLst>
              <a:gd name="adj1" fmla="val -6655"/>
              <a:gd name="adj2" fmla="val 63355"/>
              <a:gd name="adj3" fmla="val 16667"/>
            </a:avLst>
          </a:prstGeom>
          <a:solidFill>
            <a:srgbClr val="00AAE5"/>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The doctors on the team were brilliant.  Before the procedure they sat down with me and explained everything in great detail, the good and the bad.  This continued after the procedure.  They gave me as much time as I needed</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ular Callout 7"/>
          <p:cNvSpPr/>
          <p:nvPr/>
        </p:nvSpPr>
        <p:spPr>
          <a:xfrm>
            <a:off x="6540953" y="4560357"/>
            <a:ext cx="3048001" cy="1901350"/>
          </a:xfrm>
          <a:prstGeom prst="wedgeRoundRectCallout">
            <a:avLst>
              <a:gd name="adj1" fmla="val -63911"/>
              <a:gd name="adj2" fmla="val -41147"/>
              <a:gd name="adj3" fmla="val 16667"/>
            </a:avLst>
          </a:prstGeom>
          <a:solidFill>
            <a:srgbClr val="07AF9C"/>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Privacy, everyone on our ward knew each other’s condition as the surgeons would explain behind the closed curtain but we could </a:t>
            </a:r>
            <a:r>
              <a:rPr lang="en-IE" dirty="0" smtClean="0"/>
              <a:t>hear </a:t>
            </a:r>
            <a:r>
              <a:rPr lang="en-IE" dirty="0"/>
              <a:t>it all</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ular Callout 8"/>
          <p:cNvSpPr/>
          <p:nvPr/>
        </p:nvSpPr>
        <p:spPr>
          <a:xfrm>
            <a:off x="708898" y="4724400"/>
            <a:ext cx="3763859" cy="1343025"/>
          </a:xfrm>
          <a:prstGeom prst="wedgeRoundRectCallout">
            <a:avLst>
              <a:gd name="adj1" fmla="val 62515"/>
              <a:gd name="adj2" fmla="val -32922"/>
              <a:gd name="adj3" fmla="val 16667"/>
            </a:avLst>
          </a:prstGeom>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’I was very impressed with a fast diagnosis and immediately moved for operation. I felt very looked after for my whole stay</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ular Callout 9"/>
          <p:cNvSpPr/>
          <p:nvPr/>
        </p:nvSpPr>
        <p:spPr>
          <a:xfrm>
            <a:off x="6324600" y="1779181"/>
            <a:ext cx="5257799" cy="1828800"/>
          </a:xfrm>
          <a:prstGeom prst="wedgeRoundRectCallout">
            <a:avLst>
              <a:gd name="adj1" fmla="val -34349"/>
              <a:gd name="adj2" fmla="val 70597"/>
              <a:gd name="adj3" fmla="val 16667"/>
            </a:avLst>
          </a:prstGeom>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Doctors never explained the side effects of the treatment I was getting and those side effects were causing me to vomit and no one told me why. This went on for several days and the day after I was taken off this treatment, I was eating and went home</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2533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a:t>Discharge </a:t>
            </a:r>
            <a:r>
              <a:rPr lang="en-IE" dirty="0" smtClean="0"/>
              <a:t/>
            </a:r>
            <a:br>
              <a:rPr lang="en-IE" dirty="0" smtClean="0"/>
            </a:br>
            <a:r>
              <a:rPr lang="en-IE" dirty="0" smtClean="0"/>
              <a:t>or </a:t>
            </a:r>
            <a:r>
              <a:rPr lang="en-IE" dirty="0"/>
              <a:t>transfer</a:t>
            </a:r>
          </a:p>
        </p:txBody>
      </p:sp>
      <p:sp>
        <p:nvSpPr>
          <p:cNvPr id="5" name="Content Placeholder 4"/>
          <p:cNvSpPr>
            <a:spLocks noGrp="1"/>
          </p:cNvSpPr>
          <p:nvPr>
            <p:ph idx="1"/>
          </p:nvPr>
        </p:nvSpPr>
        <p:spPr>
          <a:xfrm>
            <a:off x="525101" y="1810693"/>
            <a:ext cx="5751873" cy="4666306"/>
          </a:xfrm>
        </p:spPr>
        <p:txBody>
          <a:bodyPr>
            <a:normAutofit/>
          </a:bodyPr>
          <a:lstStyle/>
          <a:p>
            <a:pPr marL="361950" indent="-361950">
              <a:lnSpc>
                <a:spcPct val="110000"/>
              </a:lnSpc>
              <a:spcBef>
                <a:spcPts val="0"/>
              </a:spcBef>
            </a:pPr>
            <a:r>
              <a:rPr lang="en-IE" sz="2000" dirty="0"/>
              <a:t>69</a:t>
            </a:r>
            <a:r>
              <a:rPr lang="en-IE" sz="2000" dirty="0" smtClean="0"/>
              <a:t>% of people </a:t>
            </a:r>
            <a:r>
              <a:rPr lang="en-IE" sz="2000" dirty="0"/>
              <a:t>said that the purpose of medications they were to take at home was fully explained to </a:t>
            </a:r>
            <a:r>
              <a:rPr lang="en-IE" sz="2000" dirty="0" smtClean="0"/>
              <a:t>them</a:t>
            </a:r>
          </a:p>
          <a:p>
            <a:pPr marL="361950" indent="-361950">
              <a:lnSpc>
                <a:spcPct val="110000"/>
              </a:lnSpc>
            </a:pPr>
            <a:endParaRPr lang="en-IE" sz="1600" dirty="0" smtClean="0"/>
          </a:p>
          <a:p>
            <a:pPr marL="361950" indent="-361950">
              <a:lnSpc>
                <a:spcPct val="110000"/>
              </a:lnSpc>
            </a:pPr>
            <a:r>
              <a:rPr lang="en-IE" sz="2000" dirty="0" smtClean="0"/>
              <a:t>36% of people </a:t>
            </a:r>
            <a:r>
              <a:rPr lang="en-IE" sz="2000" dirty="0"/>
              <a:t>who received medication said that they were not informed about the side effects to watch for when they went </a:t>
            </a:r>
            <a:r>
              <a:rPr lang="en-IE" sz="2000" dirty="0" smtClean="0"/>
              <a:t>home.</a:t>
            </a:r>
            <a:endParaRPr lang="en-IE" sz="20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16" r="2495" b="2033"/>
          <a:stretch/>
        </p:blipFill>
        <p:spPr>
          <a:xfrm>
            <a:off x="7379989" y="625642"/>
            <a:ext cx="4812012" cy="62323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448" y="4644189"/>
            <a:ext cx="2690927" cy="1965158"/>
          </a:xfrm>
          <a:prstGeom prst="rect">
            <a:avLst/>
          </a:prstGeom>
        </p:spPr>
      </p:pic>
    </p:spTree>
    <p:extLst>
      <p:ext uri="{BB962C8B-B14F-4D97-AF65-F5344CB8AC3E}">
        <p14:creationId xmlns:p14="http://schemas.microsoft.com/office/powerpoint/2010/main" val="2387119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1914" y="457201"/>
            <a:ext cx="11145794" cy="1233488"/>
          </a:xfrm>
        </p:spPr>
        <p:txBody>
          <a:bodyPr>
            <a:normAutofit/>
          </a:bodyPr>
          <a:lstStyle/>
          <a:p>
            <a:pPr algn="ctr"/>
            <a:r>
              <a:rPr lang="en-IE" sz="2800" dirty="0" smtClean="0">
                <a:solidFill>
                  <a:srgbClr val="243168"/>
                </a:solidFill>
              </a:rPr>
              <a:t>About the National Care Experience Programme</a:t>
            </a:r>
            <a:endParaRPr lang="en-IE" sz="2800" dirty="0">
              <a:solidFill>
                <a:srgbClr val="243168"/>
              </a:solidFill>
            </a:endParaRPr>
          </a:p>
        </p:txBody>
      </p:sp>
      <p:sp>
        <p:nvSpPr>
          <p:cNvPr id="5" name="Content Placeholder 4"/>
          <p:cNvSpPr>
            <a:spLocks noGrp="1"/>
          </p:cNvSpPr>
          <p:nvPr>
            <p:ph idx="1"/>
          </p:nvPr>
        </p:nvSpPr>
        <p:spPr>
          <a:xfrm>
            <a:off x="481914" y="1807535"/>
            <a:ext cx="11145794" cy="4369428"/>
          </a:xfrm>
        </p:spPr>
        <p:txBody>
          <a:bodyPr>
            <a:normAutofit/>
          </a:bodyPr>
          <a:lstStyle/>
          <a:p>
            <a:pPr marL="285750" indent="-285750" eaLnBrk="0" fontAlgn="base" hangingPunct="0">
              <a:spcBef>
                <a:spcPct val="0"/>
              </a:spcBef>
              <a:spcAft>
                <a:spcPct val="0"/>
              </a:spcAft>
              <a:tabLst>
                <a:tab pos="1495425" algn="l"/>
              </a:tabLst>
            </a:pPr>
            <a:r>
              <a:rPr lang="en-IE" altLang="en-US" sz="2000" dirty="0">
                <a:ea typeface="Times New Roman" panose="02020603050405020304" pitchFamily="18" charset="0"/>
              </a:rPr>
              <a:t>The National Care Experience Programme seeks to improve the quality of health and social care services in Ireland by asking people about their experiences of care and acting on their feedback. The National Care Experience Programme is a joint initiative by the Health Information and Quality Authority (HIQA), the Health Service Executive (HSE) and the Department of Health. </a:t>
            </a:r>
            <a:endParaRPr lang="en-IE" altLang="en-US" sz="2000" dirty="0" smtClean="0">
              <a:ea typeface="Times New Roman" panose="02020603050405020304" pitchFamily="18" charset="0"/>
            </a:endParaRPr>
          </a:p>
          <a:p>
            <a:pPr marL="285750" indent="-285750" eaLnBrk="0" fontAlgn="base" hangingPunct="0">
              <a:spcBef>
                <a:spcPct val="0"/>
              </a:spcBef>
              <a:spcAft>
                <a:spcPct val="0"/>
              </a:spcAft>
              <a:tabLst>
                <a:tab pos="1495425" algn="l"/>
              </a:tabLst>
            </a:pPr>
            <a:endParaRPr lang="en-IE" altLang="en-US" sz="2000" dirty="0"/>
          </a:p>
          <a:p>
            <a:pPr marL="285750" indent="-285750" eaLnBrk="0" fontAlgn="base" hangingPunct="0">
              <a:spcBef>
                <a:spcPct val="0"/>
              </a:spcBef>
              <a:spcAft>
                <a:spcPct val="0"/>
              </a:spcAft>
              <a:tabLst>
                <a:tab pos="1495425" algn="l"/>
              </a:tabLst>
            </a:pPr>
            <a:r>
              <a:rPr lang="en-IE" altLang="en-US" sz="2000" dirty="0">
                <a:ea typeface="Times New Roman" panose="02020603050405020304" pitchFamily="18" charset="0"/>
              </a:rPr>
              <a:t>The National Care Experience Programme has a suite of surveys that capture the experiences of people using our services. The Programme implements the annual National Inpatient Experience Survey, the National Maternity Experience </a:t>
            </a:r>
            <a:r>
              <a:rPr lang="en-IE" altLang="en-US" sz="2000" dirty="0" smtClean="0">
                <a:ea typeface="Times New Roman" panose="02020603050405020304" pitchFamily="18" charset="0"/>
              </a:rPr>
              <a:t>Survey and the National Nursing Home Experience Survey, and </a:t>
            </a:r>
            <a:r>
              <a:rPr lang="en-IE" altLang="en-US" sz="2000" dirty="0">
                <a:ea typeface="Times New Roman" panose="02020603050405020304" pitchFamily="18" charset="0"/>
              </a:rPr>
              <a:t>is currently developing the National Maternity Bereavement Experience </a:t>
            </a:r>
            <a:r>
              <a:rPr lang="en-IE" altLang="en-US" sz="2000" dirty="0" smtClean="0">
                <a:ea typeface="Times New Roman" panose="02020603050405020304" pitchFamily="18" charset="0"/>
              </a:rPr>
              <a:t>Survey and the National </a:t>
            </a:r>
            <a:r>
              <a:rPr lang="en-IE" altLang="en-US" sz="2000" dirty="0">
                <a:ea typeface="Times New Roman" panose="02020603050405020304" pitchFamily="18" charset="0"/>
              </a:rPr>
              <a:t>End of Life Survey.</a:t>
            </a:r>
            <a:endParaRPr lang="en-IE" altLang="en-US" sz="2000" dirty="0"/>
          </a:p>
          <a:p>
            <a:endParaRPr lang="en-IE" dirty="0"/>
          </a:p>
        </p:txBody>
      </p:sp>
      <p:sp>
        <p:nvSpPr>
          <p:cNvPr id="7"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1200" b="0" i="0" u="none" strike="noStrike" cap="none" normalizeH="0" baseline="0" smtClean="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
            </a:r>
            <a:br>
              <a:rPr kumimoji="0" lang="en-IE" altLang="en-US" sz="1200" b="0" i="0" u="none" strike="noStrike" cap="none" normalizeH="0" baseline="0" smtClean="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br>
            <a:endParaRPr kumimoji="0" lang="en-IE" altLang="en-US" sz="1800" b="0" i="0" u="none" strike="noStrike" cap="none" normalizeH="0" baseline="0" smtClean="0">
              <a:ln>
                <a:noFill/>
              </a:ln>
              <a:solidFill>
                <a:schemeClr val="tx1"/>
              </a:solidFill>
              <a:effectLst/>
              <a:latin typeface="Arial" panose="020B0604020202020204" pitchFamily="34" charset="0"/>
            </a:endParaRPr>
          </a:p>
        </p:txBody>
      </p:sp>
      <p:pic>
        <p:nvPicPr>
          <p:cNvPr id="9" name="Picture 8">
            <a:extLst>
              <a:ext uri="{FF2B5EF4-FFF2-40B4-BE49-F238E27FC236}">
                <a16:creationId xmlns="" xmlns:a16="http://schemas.microsoft.com/office/drawing/2014/main" id="{DAF7CCF9-438D-46C0-8A49-1074769CE69F}"/>
              </a:ext>
            </a:extLst>
          </p:cNvPr>
          <p:cNvPicPr>
            <a:picLocks noChangeAspect="1"/>
          </p:cNvPicPr>
          <p:nvPr/>
        </p:nvPicPr>
        <p:blipFill rotWithShape="1">
          <a:blip r:embed="rId2"/>
          <a:srcRect t="41266"/>
          <a:stretch/>
        </p:blipFill>
        <p:spPr>
          <a:xfrm>
            <a:off x="8467725" y="6264998"/>
            <a:ext cx="3724275" cy="593002"/>
          </a:xfrm>
          <a:prstGeom prst="rect">
            <a:avLst/>
          </a:prstGeom>
        </p:spPr>
      </p:pic>
    </p:spTree>
    <p:extLst>
      <p:ext uri="{BB962C8B-B14F-4D97-AF65-F5344CB8AC3E}">
        <p14:creationId xmlns:p14="http://schemas.microsoft.com/office/powerpoint/2010/main" val="26147851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smtClean="0"/>
              <a:t>Comments from patients on discharge or </a:t>
            </a:r>
            <a:r>
              <a:rPr lang="en-IE" dirty="0"/>
              <a:t>transfer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4112" y="4997302"/>
            <a:ext cx="2547888" cy="1860698"/>
          </a:xfrm>
          <a:prstGeom prst="rect">
            <a:avLst/>
          </a:prstGeom>
        </p:spPr>
      </p:pic>
      <p:sp>
        <p:nvSpPr>
          <p:cNvPr id="7" name="Rounded Rectangular Callout 6"/>
          <p:cNvSpPr/>
          <p:nvPr/>
        </p:nvSpPr>
        <p:spPr>
          <a:xfrm>
            <a:off x="972743" y="2140351"/>
            <a:ext cx="2834914" cy="1120299"/>
          </a:xfrm>
          <a:prstGeom prst="wedgeRoundRectCallout">
            <a:avLst>
              <a:gd name="adj1" fmla="val 38607"/>
              <a:gd name="adj2" fmla="val -76932"/>
              <a:gd name="adj3" fmla="val 16667"/>
            </a:avLst>
          </a:prstGeom>
          <a:solidFill>
            <a:srgbClr val="00AAE5"/>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I was discharged quicker than I expected which was good</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ular Callout 8"/>
          <p:cNvSpPr/>
          <p:nvPr/>
        </p:nvSpPr>
        <p:spPr>
          <a:xfrm>
            <a:off x="5749080" y="4827181"/>
            <a:ext cx="3118473" cy="1382233"/>
          </a:xfrm>
          <a:prstGeom prst="wedgeRoundRectCallout">
            <a:avLst>
              <a:gd name="adj1" fmla="val -40043"/>
              <a:gd name="adj2" fmla="val -75557"/>
              <a:gd name="adj3" fmla="val 16667"/>
            </a:avLst>
          </a:prstGeom>
          <a:solidFill>
            <a:srgbClr val="07AF9C"/>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The discharge. No information provided to </a:t>
            </a:r>
            <a:r>
              <a:rPr lang="en-IE" dirty="0" smtClean="0"/>
              <a:t>family </a:t>
            </a:r>
            <a:r>
              <a:rPr lang="en-IE" dirty="0"/>
              <a:t>about the procedure or follow up care</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ular Callout 9"/>
          <p:cNvSpPr/>
          <p:nvPr/>
        </p:nvSpPr>
        <p:spPr>
          <a:xfrm>
            <a:off x="1291719" y="4184860"/>
            <a:ext cx="3230458" cy="1082221"/>
          </a:xfrm>
          <a:prstGeom prst="wedgeRoundRectCallout">
            <a:avLst>
              <a:gd name="adj1" fmla="val 36704"/>
              <a:gd name="adj2" fmla="val 75423"/>
              <a:gd name="adj3" fmla="val 16667"/>
            </a:avLst>
          </a:prstGeom>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The care was very good.  Very good follow up after I came home</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6096444" y="1752013"/>
            <a:ext cx="5201978" cy="2193467"/>
          </a:xfrm>
          <a:prstGeom prst="wedgeRoundRectCallout">
            <a:avLst>
              <a:gd name="adj1" fmla="val -59531"/>
              <a:gd name="adj2" fmla="val -8886"/>
              <a:gd name="adj3" fmla="val 16667"/>
            </a:avLst>
          </a:prstGeom>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On discharge, was very late. </a:t>
            </a:r>
            <a:r>
              <a:rPr lang="en-IE" dirty="0" smtClean="0"/>
              <a:t>I </a:t>
            </a:r>
            <a:r>
              <a:rPr lang="en-IE" dirty="0"/>
              <a:t>was rushed out of the unit by 2 carers who packed my belongings into plastic bags and was left in family room for 2 hours to wait for family member to organise transport to collect me and take home. </a:t>
            </a:r>
            <a:r>
              <a:rPr lang="en-IE" dirty="0" smtClean="0"/>
              <a:t>Felt </a:t>
            </a:r>
            <a:r>
              <a:rPr lang="en-IE" dirty="0"/>
              <a:t>carelessly done as I had had mini stroke, felt fragile</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09343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smtClean="0"/>
              <a:t>Care during the pandemic</a:t>
            </a:r>
            <a:endParaRPr lang="en-IE" dirty="0"/>
          </a:p>
        </p:txBody>
      </p:sp>
      <p:sp>
        <p:nvSpPr>
          <p:cNvPr id="5" name="Content Placeholder 4"/>
          <p:cNvSpPr>
            <a:spLocks noGrp="1"/>
          </p:cNvSpPr>
          <p:nvPr>
            <p:ph idx="1"/>
          </p:nvPr>
        </p:nvSpPr>
        <p:spPr>
          <a:xfrm>
            <a:off x="525101" y="1801640"/>
            <a:ext cx="6328372" cy="4675359"/>
          </a:xfrm>
        </p:spPr>
        <p:txBody>
          <a:bodyPr>
            <a:noAutofit/>
          </a:bodyPr>
          <a:lstStyle/>
          <a:p>
            <a:pPr marL="361950" indent="-361950">
              <a:lnSpc>
                <a:spcPct val="110000"/>
              </a:lnSpc>
              <a:spcBef>
                <a:spcPts val="0"/>
              </a:spcBef>
            </a:pPr>
            <a:r>
              <a:rPr lang="en-IE" sz="2000" dirty="0" smtClean="0"/>
              <a:t>68% of people </a:t>
            </a:r>
            <a:r>
              <a:rPr lang="en-IE" sz="2000" dirty="0"/>
              <a:t>said that they did not feel they were at risk of catching COVID-19 while in </a:t>
            </a:r>
            <a:r>
              <a:rPr lang="en-IE" sz="2000" dirty="0" smtClean="0"/>
              <a:t>hospital. </a:t>
            </a:r>
          </a:p>
          <a:p>
            <a:pPr marL="361950" indent="-361950">
              <a:lnSpc>
                <a:spcPct val="110000"/>
              </a:lnSpc>
            </a:pPr>
            <a:r>
              <a:rPr lang="en-IE" sz="2000" dirty="0" smtClean="0"/>
              <a:t>814 </a:t>
            </a:r>
            <a:r>
              <a:rPr lang="en-IE" sz="2000" dirty="0"/>
              <a:t>people (</a:t>
            </a:r>
            <a:r>
              <a:rPr lang="en-IE" sz="2000" dirty="0" smtClean="0"/>
              <a:t>12%) </a:t>
            </a:r>
            <a:r>
              <a:rPr lang="en-IE" sz="2000" dirty="0"/>
              <a:t>said that they definitely felt at risk of catching COVID-19. </a:t>
            </a:r>
            <a:endParaRPr lang="en-IE" sz="2000" dirty="0" smtClean="0"/>
          </a:p>
          <a:p>
            <a:pPr marL="361950" indent="-361950">
              <a:lnSpc>
                <a:spcPct val="110000"/>
              </a:lnSpc>
            </a:pPr>
            <a:r>
              <a:rPr lang="en-US" sz="2000" dirty="0" smtClean="0"/>
              <a:t>42% of people </a:t>
            </a:r>
            <a:r>
              <a:rPr lang="en-US" sz="2000" dirty="0"/>
              <a:t>said that they always got answers they could understand when they had questions about </a:t>
            </a:r>
            <a:r>
              <a:rPr lang="en-US" sz="2000" dirty="0" smtClean="0"/>
              <a:t>COVID-19.</a:t>
            </a:r>
          </a:p>
          <a:p>
            <a:pPr marL="361950" indent="-361950">
              <a:lnSpc>
                <a:spcPct val="110000"/>
              </a:lnSpc>
            </a:pPr>
            <a:r>
              <a:rPr lang="en-IE" sz="2000" dirty="0" smtClean="0"/>
              <a:t>62% of people </a:t>
            </a:r>
            <a:r>
              <a:rPr lang="en-IE" sz="2000" dirty="0"/>
              <a:t>said they had no worries or fears about </a:t>
            </a:r>
            <a:r>
              <a:rPr lang="en-IE" sz="2000" dirty="0" smtClean="0"/>
              <a:t>COVID-19. </a:t>
            </a:r>
          </a:p>
          <a:p>
            <a:pPr marL="361950" indent="-361950">
              <a:lnSpc>
                <a:spcPct val="110000"/>
              </a:lnSpc>
            </a:pPr>
            <a:r>
              <a:rPr lang="en-IE" sz="2000" dirty="0" smtClean="0"/>
              <a:t>12% said </a:t>
            </a:r>
            <a:r>
              <a:rPr lang="en-IE" sz="2000" dirty="0"/>
              <a:t>that they could not find someone on the hospital staff to talk to if they had worries or fears about COVID-19. </a:t>
            </a:r>
            <a:endParaRPr lang="en-IE" sz="2000" dirty="0" smtClean="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043" t="15072" r="9220" b="12828"/>
          <a:stretch/>
        </p:blipFill>
        <p:spPr>
          <a:xfrm>
            <a:off x="9753138" y="371475"/>
            <a:ext cx="2400762" cy="195062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022" b="1998"/>
          <a:stretch/>
        </p:blipFill>
        <p:spPr>
          <a:xfrm>
            <a:off x="7170220" y="3537283"/>
            <a:ext cx="5021779" cy="3208419"/>
          </a:xfrm>
          <a:prstGeom prst="rect">
            <a:avLst/>
          </a:prstGeom>
        </p:spPr>
      </p:pic>
    </p:spTree>
    <p:extLst>
      <p:ext uri="{BB962C8B-B14F-4D97-AF65-F5344CB8AC3E}">
        <p14:creationId xmlns:p14="http://schemas.microsoft.com/office/powerpoint/2010/main" val="9844123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IE" dirty="0" smtClean="0"/>
              <a:t>Comments from patients on </a:t>
            </a:r>
            <a:br>
              <a:rPr lang="en-IE" dirty="0" smtClean="0"/>
            </a:br>
            <a:r>
              <a:rPr lang="en-IE" dirty="0" smtClean="0"/>
              <a:t>care during the pandemic</a:t>
            </a:r>
            <a:endParaRPr lang="en-IE"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043" t="15072" r="9220" b="12828"/>
          <a:stretch/>
        </p:blipFill>
        <p:spPr>
          <a:xfrm>
            <a:off x="9772357" y="4892040"/>
            <a:ext cx="2419643" cy="1965960"/>
          </a:xfrm>
          <a:prstGeom prst="rect">
            <a:avLst/>
          </a:prstGeom>
        </p:spPr>
      </p:pic>
      <p:sp>
        <p:nvSpPr>
          <p:cNvPr id="8" name="Rounded Rectangular Callout 7"/>
          <p:cNvSpPr/>
          <p:nvPr/>
        </p:nvSpPr>
        <p:spPr>
          <a:xfrm>
            <a:off x="1265053" y="4327230"/>
            <a:ext cx="3524250" cy="1828800"/>
          </a:xfrm>
          <a:prstGeom prst="wedgeRoundRectCallout">
            <a:avLst>
              <a:gd name="adj1" fmla="val 63133"/>
              <a:gd name="adj2" fmla="val -12619"/>
              <a:gd name="adj3" fmla="val 16667"/>
            </a:avLst>
          </a:prstGeom>
          <a:solidFill>
            <a:srgbClr val="00AAE5"/>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All regulations adhered to. Covid-19 did not affect my care in any noticeable way. I had no concerns. All staff wore masks and regularly washed hands</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ular Callout 8"/>
          <p:cNvSpPr/>
          <p:nvPr/>
        </p:nvSpPr>
        <p:spPr>
          <a:xfrm>
            <a:off x="6715125" y="1748506"/>
            <a:ext cx="4867274" cy="1697458"/>
          </a:xfrm>
          <a:prstGeom prst="wedgeRoundRectCallout">
            <a:avLst>
              <a:gd name="adj1" fmla="val -35574"/>
              <a:gd name="adj2" fmla="val 73400"/>
              <a:gd name="adj3" fmla="val 16667"/>
            </a:avLst>
          </a:prstGeom>
          <a:solidFill>
            <a:srgbClr val="07AF9C"/>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Overall the </a:t>
            </a:r>
            <a:r>
              <a:rPr lang="en-IE" dirty="0" err="1"/>
              <a:t>covid</a:t>
            </a:r>
            <a:r>
              <a:rPr lang="en-IE" dirty="0"/>
              <a:t> 19 pandemic slowed everything down. Everything had to be sterilised and everyone wearing PPE which often cover their name badges and hampered procedures</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ular Callout 9"/>
          <p:cNvSpPr/>
          <p:nvPr/>
        </p:nvSpPr>
        <p:spPr>
          <a:xfrm>
            <a:off x="609600" y="2109262"/>
            <a:ext cx="4384489" cy="1698053"/>
          </a:xfrm>
          <a:prstGeom prst="wedgeRoundRectCallout">
            <a:avLst>
              <a:gd name="adj1" fmla="val 60787"/>
              <a:gd name="adj2" fmla="val 20005"/>
              <a:gd name="adj3" fmla="val 16667"/>
            </a:avLst>
          </a:prstGeom>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All the [staff] were very kind and helpful. They always contacted my family and family kept them up to date via phone calls as they could not come in because of </a:t>
            </a:r>
            <a:r>
              <a:rPr lang="en-IE" dirty="0" err="1"/>
              <a:t>covid</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6095999" y="4671459"/>
            <a:ext cx="3343275" cy="1228725"/>
          </a:xfrm>
          <a:prstGeom prst="wedgeRoundRectCallout">
            <a:avLst>
              <a:gd name="adj1" fmla="val -34852"/>
              <a:gd name="adj2" fmla="val -77098"/>
              <a:gd name="adj3" fmla="val 16667"/>
            </a:avLst>
          </a:prstGeom>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latin typeface="Tahoma" panose="020B0604030504040204" pitchFamily="34" charset="0"/>
                <a:ea typeface="Tahoma" panose="020B0604030504040204" pitchFamily="34" charset="0"/>
                <a:cs typeface="Tahoma" panose="020B0604030504040204" pitchFamily="34" charset="0"/>
              </a:rPr>
              <a:t>“</a:t>
            </a:r>
            <a:r>
              <a:rPr lang="en-IE" dirty="0"/>
              <a:t>Due to the pandemic, the possibility of visiting by relatives is limited</a:t>
            </a:r>
            <a:r>
              <a:rPr lang="en-IE"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18282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t>Annual comparisons (2017-2019)</a:t>
            </a:r>
            <a:endParaRPr lang="en-IE" dirty="0"/>
          </a:p>
        </p:txBody>
      </p:sp>
      <p:sp>
        <p:nvSpPr>
          <p:cNvPr id="3" name="Content Placeholder 2"/>
          <p:cNvSpPr>
            <a:spLocks noGrp="1"/>
          </p:cNvSpPr>
          <p:nvPr>
            <p:ph idx="1"/>
          </p:nvPr>
        </p:nvSpPr>
        <p:spPr>
          <a:xfrm>
            <a:off x="525101" y="1810693"/>
            <a:ext cx="4778418" cy="4366269"/>
          </a:xfrm>
        </p:spPr>
        <p:txBody>
          <a:bodyPr/>
          <a:lstStyle/>
          <a:p>
            <a:pPr marL="361950" indent="-361950">
              <a:spcBef>
                <a:spcPts val="0"/>
              </a:spcBef>
              <a:spcAft>
                <a:spcPts val="1200"/>
              </a:spcAft>
            </a:pPr>
            <a:r>
              <a:rPr lang="en-IE" sz="2200" dirty="0" smtClean="0"/>
              <a:t>Discharge ratings have improved since 2017.</a:t>
            </a:r>
          </a:p>
          <a:p>
            <a:pPr marL="361950" indent="-361950">
              <a:spcBef>
                <a:spcPts val="0"/>
              </a:spcBef>
              <a:spcAft>
                <a:spcPts val="1200"/>
              </a:spcAft>
            </a:pPr>
            <a:endParaRPr lang="en-IE" sz="1600" dirty="0" smtClean="0"/>
          </a:p>
          <a:p>
            <a:pPr marL="361950" indent="-361950">
              <a:spcBef>
                <a:spcPts val="0"/>
              </a:spcBef>
              <a:spcAft>
                <a:spcPts val="1200"/>
              </a:spcAft>
            </a:pPr>
            <a:r>
              <a:rPr lang="en-IE" sz="2200" dirty="0" smtClean="0"/>
              <a:t>Other areas broadly unchanged.</a:t>
            </a:r>
          </a:p>
          <a:p>
            <a:pPr marL="361950" indent="-361950">
              <a:spcBef>
                <a:spcPts val="0"/>
              </a:spcBef>
              <a:spcAft>
                <a:spcPts val="1200"/>
              </a:spcAft>
            </a:pPr>
            <a:endParaRPr lang="en-IE" sz="1600" dirty="0" smtClean="0"/>
          </a:p>
          <a:p>
            <a:pPr marL="361950" indent="-361950">
              <a:spcBef>
                <a:spcPts val="0"/>
              </a:spcBef>
              <a:spcAft>
                <a:spcPts val="1200"/>
              </a:spcAft>
            </a:pPr>
            <a:r>
              <a:rPr lang="en-IE" sz="2200" dirty="0" smtClean="0"/>
              <a:t>Will be possible to identify meaningful trends in future years.</a:t>
            </a:r>
          </a:p>
          <a:p>
            <a:endParaRPr lang="en-IE" dirty="0"/>
          </a:p>
        </p:txBody>
      </p:sp>
      <p:graphicFrame>
        <p:nvGraphicFramePr>
          <p:cNvPr id="5" name="Chart 4"/>
          <p:cNvGraphicFramePr>
            <a:graphicFrameLocks/>
          </p:cNvGraphicFramePr>
          <p:nvPr>
            <p:extLst>
              <p:ext uri="{D42A27DB-BD31-4B8C-83A1-F6EECF244321}">
                <p14:modId xmlns:p14="http://schemas.microsoft.com/office/powerpoint/2010/main" val="1536288199"/>
              </p:ext>
            </p:extLst>
          </p:nvPr>
        </p:nvGraphicFramePr>
        <p:xfrm>
          <a:off x="5720378" y="1825625"/>
          <a:ext cx="6278880" cy="4389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11058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Local hospital results</a:t>
            </a:r>
            <a:endParaRPr lang="en-IE" dirty="0"/>
          </a:p>
        </p:txBody>
      </p:sp>
      <p:sp>
        <p:nvSpPr>
          <p:cNvPr id="3" name="Content Placeholder 2"/>
          <p:cNvSpPr>
            <a:spLocks noGrp="1"/>
          </p:cNvSpPr>
          <p:nvPr>
            <p:ph idx="1"/>
          </p:nvPr>
        </p:nvSpPr>
        <p:spPr>
          <a:xfrm>
            <a:off x="525101" y="1810693"/>
            <a:ext cx="4508626" cy="4666306"/>
          </a:xfrm>
        </p:spPr>
        <p:txBody>
          <a:bodyPr/>
          <a:lstStyle/>
          <a:p>
            <a:pPr marL="361950" indent="-361950">
              <a:spcBef>
                <a:spcPts val="0"/>
              </a:spcBef>
            </a:pPr>
            <a:r>
              <a:rPr lang="en-IE" dirty="0" smtClean="0"/>
              <a:t>Results for individual hospitals for each survey year are available at </a:t>
            </a:r>
            <a:r>
              <a:rPr lang="en-IE" dirty="0"/>
              <a:t/>
            </a:r>
            <a:br>
              <a:rPr lang="en-IE" dirty="0"/>
            </a:br>
            <a:r>
              <a:rPr lang="en-IE" dirty="0">
                <a:hlinkClick r:id="rId2"/>
              </a:rPr>
              <a:t>https://yourexperience.ie/inpatient/interactive-charts</a:t>
            </a:r>
            <a:r>
              <a:rPr lang="en-IE" dirty="0" smtClean="0">
                <a:hlinkClick r:id="rId2"/>
              </a:rPr>
              <a:t>/</a:t>
            </a:r>
            <a:r>
              <a:rPr lang="en-IE" dirty="0" smtClean="0"/>
              <a:t> </a:t>
            </a:r>
            <a:endParaRPr lang="en-IE"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807"/>
          <a:stretch/>
        </p:blipFill>
        <p:spPr>
          <a:xfrm>
            <a:off x="5448300" y="1993899"/>
            <a:ext cx="6743700" cy="4726355"/>
          </a:xfrm>
          <a:prstGeom prst="rect">
            <a:avLst/>
          </a:prstGeom>
        </p:spPr>
      </p:pic>
      <p:sp>
        <p:nvSpPr>
          <p:cNvPr id="5" name="TextBox 4"/>
          <p:cNvSpPr txBox="1"/>
          <p:nvPr/>
        </p:nvSpPr>
        <p:spPr>
          <a:xfrm>
            <a:off x="6457950" y="1655345"/>
            <a:ext cx="4724400" cy="338554"/>
          </a:xfrm>
          <a:prstGeom prst="rect">
            <a:avLst/>
          </a:prstGeom>
          <a:noFill/>
        </p:spPr>
        <p:txBody>
          <a:bodyPr wrap="square" rtlCol="0">
            <a:spAutoFit/>
          </a:bodyPr>
          <a:lstStyle/>
          <a:p>
            <a:pPr algn="ctr"/>
            <a:r>
              <a:rPr lang="en-IE" sz="1600" b="1" dirty="0" smtClean="0">
                <a:latin typeface="Tahoma" panose="020B0604030504040204" pitchFamily="34" charset="0"/>
                <a:ea typeface="Tahoma" panose="020B0604030504040204" pitchFamily="34" charset="0"/>
                <a:cs typeface="Tahoma" panose="020B0604030504040204" pitchFamily="34" charset="0"/>
                <a:hlinkClick r:id="rId4"/>
              </a:rPr>
              <a:t>Interactive results</a:t>
            </a:r>
            <a:endParaRPr lang="en-IE" sz="16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001" y="4266893"/>
            <a:ext cx="2908300" cy="2210107"/>
          </a:xfrm>
          <a:prstGeom prst="rect">
            <a:avLst/>
          </a:prstGeom>
        </p:spPr>
      </p:pic>
    </p:spTree>
    <p:extLst>
      <p:ext uri="{BB962C8B-B14F-4D97-AF65-F5344CB8AC3E}">
        <p14:creationId xmlns:p14="http://schemas.microsoft.com/office/powerpoint/2010/main" val="26655088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400" dirty="0"/>
              <a:t>Experiences of a human rights-based approach to care in hospital</a:t>
            </a:r>
          </a:p>
        </p:txBody>
      </p:sp>
      <p:sp>
        <p:nvSpPr>
          <p:cNvPr id="9" name="Content Placeholder 2"/>
          <p:cNvSpPr txBox="1">
            <a:spLocks/>
          </p:cNvSpPr>
          <p:nvPr/>
        </p:nvSpPr>
        <p:spPr>
          <a:xfrm>
            <a:off x="1528879" y="2315842"/>
            <a:ext cx="7826423" cy="4688229"/>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rgbClr val="39819E"/>
              </a:buClr>
              <a:buFont typeface="Arial" pitchFamily="34" charset="0"/>
              <a:buNone/>
            </a:pPr>
            <a:endParaRPr lang="en-IE" dirty="0" smtClean="0">
              <a:solidFill>
                <a:srgbClr val="292934"/>
              </a:solidFill>
            </a:endParaRPr>
          </a:p>
          <a:p>
            <a:pPr>
              <a:buClr>
                <a:srgbClr val="39819E"/>
              </a:buClr>
            </a:pPr>
            <a:endParaRPr lang="en-IE" dirty="0">
              <a:solidFill>
                <a:srgbClr val="292934"/>
              </a:solidFill>
            </a:endParaRPr>
          </a:p>
        </p:txBody>
      </p:sp>
      <p:pic>
        <p:nvPicPr>
          <p:cNvPr id="12" name="Picture 11"/>
          <p:cNvPicPr>
            <a:picLocks noChangeAspect="1"/>
          </p:cNvPicPr>
          <p:nvPr/>
        </p:nvPicPr>
        <p:blipFill>
          <a:blip r:embed="rId4"/>
          <a:stretch>
            <a:fillRect/>
          </a:stretch>
        </p:blipFill>
        <p:spPr>
          <a:xfrm>
            <a:off x="10797988" y="364845"/>
            <a:ext cx="1394012" cy="1326012"/>
          </a:xfrm>
          <a:prstGeom prst="rect">
            <a:avLst/>
          </a:prstGeom>
        </p:spPr>
      </p:pic>
      <p:sp>
        <p:nvSpPr>
          <p:cNvPr id="21" name="TextBox 20"/>
          <p:cNvSpPr txBox="1"/>
          <p:nvPr/>
        </p:nvSpPr>
        <p:spPr>
          <a:xfrm>
            <a:off x="0" y="6508830"/>
            <a:ext cx="12191999" cy="307777"/>
          </a:xfrm>
          <a:prstGeom prst="rect">
            <a:avLst/>
          </a:prstGeom>
          <a:noFill/>
        </p:spPr>
        <p:txBody>
          <a:bodyPr wrap="square" rtlCol="0">
            <a:spAutoFit/>
          </a:bodyPr>
          <a:lstStyle/>
          <a:p>
            <a:pPr algn="ctr"/>
            <a:r>
              <a:rPr lang="en-IE" sz="1400" dirty="0" smtClean="0">
                <a:latin typeface="Tahoma" panose="020B0604030504040204" pitchFamily="34" charset="0"/>
                <a:ea typeface="Tahoma" panose="020B0604030504040204" pitchFamily="34" charset="0"/>
                <a:cs typeface="Tahoma" panose="020B0604030504040204" pitchFamily="34" charset="0"/>
              </a:rPr>
              <a:t>Report available from: </a:t>
            </a:r>
            <a:r>
              <a:rPr lang="en-IE" sz="1400" dirty="0">
                <a:latin typeface="Tahoma" panose="020B0604030504040204" pitchFamily="34" charset="0"/>
                <a:ea typeface="Tahoma" panose="020B0604030504040204" pitchFamily="34" charset="0"/>
                <a:cs typeface="Tahoma" panose="020B0604030504040204" pitchFamily="34" charset="0"/>
                <a:hlinkClick r:id="rId5"/>
              </a:rPr>
              <a:t>https://yourexperience.ie/inpatient/human-rights-based-care</a:t>
            </a:r>
            <a:r>
              <a:rPr lang="en-IE" sz="1400" dirty="0" smtClean="0">
                <a:latin typeface="Tahoma" panose="020B0604030504040204" pitchFamily="34" charset="0"/>
                <a:ea typeface="Tahoma" panose="020B0604030504040204" pitchFamily="34" charset="0"/>
                <a:cs typeface="Tahoma" panose="020B0604030504040204" pitchFamily="34" charset="0"/>
                <a:hlinkClick r:id="rId5"/>
              </a:rPr>
              <a:t>/</a:t>
            </a:r>
            <a:r>
              <a:rPr lang="en-IE" sz="1400" dirty="0" smtClean="0">
                <a:latin typeface="Tahoma" panose="020B0604030504040204" pitchFamily="34" charset="0"/>
                <a:ea typeface="Tahoma" panose="020B0604030504040204" pitchFamily="34" charset="0"/>
                <a:cs typeface="Tahoma" panose="020B0604030504040204" pitchFamily="34" charset="0"/>
              </a:rPr>
              <a:t> </a:t>
            </a:r>
            <a:endParaRPr lang="en-IE" sz="1400" dirty="0">
              <a:latin typeface="Tahoma" panose="020B0604030504040204" pitchFamily="34" charset="0"/>
              <a:ea typeface="Tahoma" panose="020B0604030504040204" pitchFamily="34" charset="0"/>
              <a:cs typeface="Tahoma" panose="020B0604030504040204" pitchFamily="34" charset="0"/>
            </a:endParaRPr>
          </a:p>
        </p:txBody>
      </p:sp>
      <p:grpSp>
        <p:nvGrpSpPr>
          <p:cNvPr id="5" name="Group 4"/>
          <p:cNvGrpSpPr/>
          <p:nvPr/>
        </p:nvGrpSpPr>
        <p:grpSpPr>
          <a:xfrm>
            <a:off x="0" y="1788086"/>
            <a:ext cx="12192000" cy="4595500"/>
            <a:chOff x="0" y="1788086"/>
            <a:chExt cx="12192000" cy="4595500"/>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b="52407"/>
            <a:stretch/>
          </p:blipFill>
          <p:spPr>
            <a:xfrm>
              <a:off x="0" y="1839916"/>
              <a:ext cx="6464300" cy="4351525"/>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47573" b="1"/>
            <a:stretch/>
          </p:blipFill>
          <p:spPr>
            <a:xfrm>
              <a:off x="6377486" y="2071867"/>
              <a:ext cx="5814514" cy="4311719"/>
            </a:xfrm>
            <a:prstGeom prst="rect">
              <a:avLst/>
            </a:prstGeom>
          </p:spPr>
        </p:pic>
        <p:sp>
          <p:nvSpPr>
            <p:cNvPr id="4" name="Rectangle 3"/>
            <p:cNvSpPr/>
            <p:nvPr/>
          </p:nvSpPr>
          <p:spPr>
            <a:xfrm>
              <a:off x="0" y="1788086"/>
              <a:ext cx="12191999" cy="2837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5" name="Rectangle 14"/>
          <p:cNvSpPr/>
          <p:nvPr/>
        </p:nvSpPr>
        <p:spPr>
          <a:xfrm>
            <a:off x="-1" y="6154892"/>
            <a:ext cx="12191999" cy="2805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160605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National Inpatient Experience Survey 2022</a:t>
            </a:r>
            <a:endParaRPr lang="en-IE" dirty="0"/>
          </a:p>
        </p:txBody>
      </p:sp>
      <p:pic>
        <p:nvPicPr>
          <p:cNvPr id="4" name="Lcrdy7T41f8"/>
          <p:cNvPicPr>
            <a:picLocks noGrp="1" noRot="1" noChangeAspect="1"/>
          </p:cNvPicPr>
          <p:nvPr>
            <p:ph idx="1"/>
            <a:videoFile r:link="rId1"/>
          </p:nvPr>
        </p:nvPicPr>
        <p:blipFill>
          <a:blip r:embed="rId3"/>
          <a:stretch>
            <a:fillRect/>
          </a:stretch>
        </p:blipFill>
        <p:spPr>
          <a:xfrm>
            <a:off x="3333894" y="1815587"/>
            <a:ext cx="5524205" cy="4143154"/>
          </a:xfrm>
          <a:prstGeom prst="rect">
            <a:avLst/>
          </a:prstGeom>
          <a:noFill/>
          <a:ln>
            <a:noFill/>
          </a:ln>
        </p:spPr>
      </p:pic>
      <p:sp>
        <p:nvSpPr>
          <p:cNvPr id="5" name="TextBox 4"/>
          <p:cNvSpPr txBox="1"/>
          <p:nvPr/>
        </p:nvSpPr>
        <p:spPr>
          <a:xfrm>
            <a:off x="4035704" y="6250329"/>
            <a:ext cx="4120587" cy="523220"/>
          </a:xfrm>
          <a:prstGeom prst="rect">
            <a:avLst/>
          </a:prstGeom>
          <a:noFill/>
        </p:spPr>
        <p:txBody>
          <a:bodyPr wrap="square" rtlCol="0">
            <a:spAutoFit/>
          </a:bodyPr>
          <a:lstStyle/>
          <a:p>
            <a:pPr algn="ctr"/>
            <a:r>
              <a:rPr lang="en-IE" sz="1400" dirty="0" smtClean="0">
                <a:latin typeface="Tahoma" panose="020B0604030504040204" pitchFamily="34" charset="0"/>
                <a:ea typeface="Tahoma" panose="020B0604030504040204" pitchFamily="34" charset="0"/>
                <a:cs typeface="Tahoma" panose="020B0604030504040204" pitchFamily="34" charset="0"/>
              </a:rPr>
              <a:t>(click video to play)</a:t>
            </a:r>
          </a:p>
          <a:p>
            <a:pPr algn="ctr"/>
            <a:r>
              <a:rPr lang="en-IE" sz="1400" dirty="0">
                <a:latin typeface="Tahoma" panose="020B0604030504040204" pitchFamily="34" charset="0"/>
                <a:ea typeface="Tahoma" panose="020B0604030504040204" pitchFamily="34" charset="0"/>
                <a:cs typeface="Tahoma" panose="020B0604030504040204" pitchFamily="34" charset="0"/>
                <a:hlinkClick r:id="rId4"/>
              </a:rPr>
              <a:t>https://</a:t>
            </a:r>
            <a:r>
              <a:rPr lang="en-IE" sz="1400" dirty="0" smtClean="0">
                <a:latin typeface="Tahoma" panose="020B0604030504040204" pitchFamily="34" charset="0"/>
                <a:ea typeface="Tahoma" panose="020B0604030504040204" pitchFamily="34" charset="0"/>
                <a:cs typeface="Tahoma" panose="020B0604030504040204" pitchFamily="34" charset="0"/>
                <a:hlinkClick r:id="rId4"/>
              </a:rPr>
              <a:t>youtu.be/Lcrdy7T41f8</a:t>
            </a:r>
            <a:r>
              <a:rPr lang="en-IE" sz="1400" dirty="0" smtClean="0">
                <a:latin typeface="Tahoma" panose="020B0604030504040204" pitchFamily="34" charset="0"/>
                <a:ea typeface="Tahoma" panose="020B0604030504040204" pitchFamily="34" charset="0"/>
                <a:cs typeface="Tahoma" panose="020B0604030504040204" pitchFamily="34" charset="0"/>
              </a:rPr>
              <a:t> </a:t>
            </a:r>
            <a:endParaRPr lang="en-IE"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943793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859809" y="3388560"/>
            <a:ext cx="10347769" cy="2190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59809" y="3274541"/>
            <a:ext cx="10434267" cy="12356"/>
          </a:xfrm>
          <a:prstGeom prst="line">
            <a:avLst/>
          </a:prstGeom>
          <a:ln w="28575">
            <a:solidFill>
              <a:srgbClr val="592C82"/>
            </a:solidFill>
          </a:ln>
        </p:spPr>
        <p:style>
          <a:lnRef idx="1">
            <a:schemeClr val="accent1"/>
          </a:lnRef>
          <a:fillRef idx="0">
            <a:schemeClr val="accent1"/>
          </a:fillRef>
          <a:effectRef idx="0">
            <a:schemeClr val="accent1"/>
          </a:effectRef>
          <a:fontRef idx="minor">
            <a:schemeClr val="tx1"/>
          </a:fontRef>
        </p:style>
      </p:cxnSp>
      <p:pic>
        <p:nvPicPr>
          <p:cNvPr id="6" name="Picture 5" descr="C:\Users\ldrummond\Desktop\About HIQA &amp; NCEP\NMS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4759"/>
            <a:ext cx="3096511" cy="2304138"/>
          </a:xfrm>
          <a:prstGeom prst="rect">
            <a:avLst/>
          </a:prstGeom>
          <a:noFill/>
          <a:ln>
            <a:noFill/>
          </a:ln>
        </p:spPr>
      </p:pic>
      <p:sp>
        <p:nvSpPr>
          <p:cNvPr id="2" name="TextBox 1"/>
          <p:cNvSpPr txBox="1"/>
          <p:nvPr/>
        </p:nvSpPr>
        <p:spPr>
          <a:xfrm>
            <a:off x="2430154" y="2642468"/>
            <a:ext cx="7627393" cy="584775"/>
          </a:xfrm>
          <a:prstGeom prst="rect">
            <a:avLst/>
          </a:prstGeom>
          <a:noFill/>
          <a:ln>
            <a:noFill/>
          </a:ln>
        </p:spPr>
        <p:txBody>
          <a:bodyPr wrap="square" rtlCol="0">
            <a:spAutoFit/>
          </a:bodyPr>
          <a:lstStyle/>
          <a:p>
            <a:pPr algn="ctr"/>
            <a:r>
              <a:rPr lang="en-US" sz="3200" spc="-100" dirty="0" smtClean="0">
                <a:solidFill>
                  <a:srgbClr val="592C82"/>
                </a:solidFill>
                <a:latin typeface="Tahoma" panose="020B0604030504040204" pitchFamily="34" charset="0"/>
                <a:ea typeface="Tahoma" panose="020B0604030504040204" pitchFamily="34" charset="0"/>
                <a:cs typeface="Tahoma" panose="020B0604030504040204" pitchFamily="34" charset="0"/>
              </a:rPr>
              <a:t>National Maternity Experience Survey</a:t>
            </a:r>
            <a:endParaRPr lang="en-IE" sz="3200" spc="-100" dirty="0">
              <a:solidFill>
                <a:srgbClr val="592C82"/>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696" y="4118384"/>
            <a:ext cx="6621521" cy="2633135"/>
          </a:xfrm>
          <a:prstGeom prst="rect">
            <a:avLst/>
          </a:prstGeom>
        </p:spPr>
      </p:pic>
      <p:pic>
        <p:nvPicPr>
          <p:cNvPr id="7" name="Picture 6">
            <a:extLst>
              <a:ext uri="{FF2B5EF4-FFF2-40B4-BE49-F238E27FC236}">
                <a16:creationId xmlns="" xmlns:a16="http://schemas.microsoft.com/office/drawing/2014/main" id="{DAF7CCF9-438D-46C0-8A49-1074769CE69F}"/>
              </a:ext>
            </a:extLst>
          </p:cNvPr>
          <p:cNvPicPr>
            <a:picLocks noChangeAspect="1"/>
          </p:cNvPicPr>
          <p:nvPr/>
        </p:nvPicPr>
        <p:blipFill rotWithShape="1">
          <a:blip r:embed="rId5"/>
          <a:srcRect t="37734"/>
          <a:stretch/>
        </p:blipFill>
        <p:spPr>
          <a:xfrm>
            <a:off x="0" y="6092982"/>
            <a:ext cx="3724275" cy="628672"/>
          </a:xfrm>
          <a:prstGeom prst="rect">
            <a:avLst/>
          </a:prstGeom>
        </p:spPr>
      </p:pic>
    </p:spTree>
    <p:custDataLst>
      <p:tags r:id="rId1"/>
    </p:custDataLst>
    <p:extLst>
      <p:ext uri="{BB962C8B-B14F-4D97-AF65-F5344CB8AC3E}">
        <p14:creationId xmlns:p14="http://schemas.microsoft.com/office/powerpoint/2010/main" val="3604947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ldrummond\Desktop\Mother and bab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7926" y="4564427"/>
            <a:ext cx="2185476" cy="216642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p:cNvSpPr>
            <a:spLocks noGrp="1"/>
          </p:cNvSpPr>
          <p:nvPr>
            <p:ph type="title"/>
          </p:nvPr>
        </p:nvSpPr>
        <p:spPr/>
        <p:txBody>
          <a:bodyPr/>
          <a:lstStyle/>
          <a:p>
            <a:r>
              <a:rPr lang="en-IE" kern="0" dirty="0"/>
              <a:t>National Maternity Experience </a:t>
            </a:r>
            <a:r>
              <a:rPr lang="en-IE" kern="0" dirty="0" smtClean="0"/>
              <a:t>Survey </a:t>
            </a:r>
            <a:endParaRPr lang="en-IE" dirty="0"/>
          </a:p>
        </p:txBody>
      </p:sp>
      <p:sp>
        <p:nvSpPr>
          <p:cNvPr id="10" name="Content Placeholder 9"/>
          <p:cNvSpPr>
            <a:spLocks noGrp="1"/>
          </p:cNvSpPr>
          <p:nvPr>
            <p:ph idx="1"/>
          </p:nvPr>
        </p:nvSpPr>
        <p:spPr>
          <a:xfrm>
            <a:off x="525100" y="1810693"/>
            <a:ext cx="11057299" cy="4455636"/>
          </a:xfrm>
        </p:spPr>
        <p:txBody>
          <a:bodyPr>
            <a:noAutofit/>
          </a:bodyPr>
          <a:lstStyle/>
          <a:p>
            <a:pPr marL="361950" indent="-361950">
              <a:buClr>
                <a:srgbClr val="592C82"/>
              </a:buClr>
            </a:pPr>
            <a:r>
              <a:rPr lang="en-IE" sz="2200" dirty="0"/>
              <a:t>A national survey of women’s experiences of their maternity </a:t>
            </a:r>
            <a:r>
              <a:rPr lang="en-IE" sz="2200" dirty="0" smtClean="0"/>
              <a:t>care</a:t>
            </a:r>
          </a:p>
          <a:p>
            <a:pPr marL="361950" indent="-361950">
              <a:buClr>
                <a:srgbClr val="592C82"/>
              </a:buClr>
            </a:pPr>
            <a:endParaRPr lang="en-IE" sz="2200" dirty="0"/>
          </a:p>
          <a:p>
            <a:pPr marL="361950" indent="-361950">
              <a:buClr>
                <a:srgbClr val="592C82"/>
              </a:buClr>
            </a:pPr>
            <a:r>
              <a:rPr lang="en-IE" sz="2200" dirty="0"/>
              <a:t>Providing women who have recently given birth in Ireland with the opportunity to share their experiences of maternity </a:t>
            </a:r>
            <a:r>
              <a:rPr lang="en-IE" sz="2200" dirty="0" smtClean="0"/>
              <a:t>services</a:t>
            </a:r>
          </a:p>
          <a:p>
            <a:pPr marL="361950" indent="-361950">
              <a:buClr>
                <a:srgbClr val="592C82"/>
              </a:buClr>
            </a:pPr>
            <a:endParaRPr lang="en-IE" sz="2200" dirty="0"/>
          </a:p>
          <a:p>
            <a:pPr marL="361950" indent="-361950">
              <a:buClr>
                <a:srgbClr val="592C82"/>
              </a:buClr>
            </a:pPr>
            <a:r>
              <a:rPr lang="en-IE" sz="2200" dirty="0"/>
              <a:t>The aim is to learn from the experiences of these women to improve the safety and quality of maternity care in </a:t>
            </a:r>
            <a:r>
              <a:rPr lang="en-IE" sz="2200" dirty="0" smtClean="0"/>
              <a:t>Ireland</a:t>
            </a:r>
          </a:p>
          <a:p>
            <a:pPr marL="361950" indent="-361950">
              <a:buClr>
                <a:srgbClr val="592C82"/>
              </a:buClr>
            </a:pPr>
            <a:endParaRPr lang="en-IE" sz="2200" dirty="0"/>
          </a:p>
          <a:p>
            <a:pPr marL="361950" indent="-361950">
              <a:buClr>
                <a:srgbClr val="592C82"/>
              </a:buClr>
            </a:pPr>
            <a:r>
              <a:rPr lang="en-IE" sz="2200" dirty="0"/>
              <a:t>First survey undertaken in </a:t>
            </a:r>
            <a:r>
              <a:rPr lang="en-IE" sz="2200" dirty="0" smtClean="0"/>
              <a:t>2020.</a:t>
            </a:r>
          </a:p>
          <a:p>
            <a:pPr marL="468630" indent="-285750">
              <a:buClr>
                <a:srgbClr val="592C82"/>
              </a:buClr>
            </a:pPr>
            <a:endParaRPr lang="en-IE" sz="2200" dirty="0"/>
          </a:p>
          <a:p>
            <a:endParaRPr lang="en-IE" dirty="0"/>
          </a:p>
        </p:txBody>
      </p:sp>
    </p:spTree>
    <p:extLst>
      <p:ext uri="{BB962C8B-B14F-4D97-AF65-F5344CB8AC3E}">
        <p14:creationId xmlns:p14="http://schemas.microsoft.com/office/powerpoint/2010/main" val="2887340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521230" y="1425792"/>
            <a:ext cx="4670770" cy="5432208"/>
          </a:xfrm>
          <a:prstGeom prst="rect">
            <a:avLst/>
          </a:prstGeom>
        </p:spPr>
      </p:pic>
      <p:sp>
        <p:nvSpPr>
          <p:cNvPr id="7" name="Title 6"/>
          <p:cNvSpPr>
            <a:spLocks noGrp="1"/>
          </p:cNvSpPr>
          <p:nvPr>
            <p:ph type="title"/>
          </p:nvPr>
        </p:nvSpPr>
        <p:spPr/>
        <p:txBody>
          <a:bodyPr/>
          <a:lstStyle/>
          <a:p>
            <a:r>
              <a:rPr lang="en-IE" kern="0" dirty="0"/>
              <a:t>The </a:t>
            </a:r>
            <a:r>
              <a:rPr lang="en-IE" kern="0" dirty="0" smtClean="0"/>
              <a:t>questionnaire </a:t>
            </a:r>
            <a:endParaRPr lang="en-IE" dirty="0"/>
          </a:p>
        </p:txBody>
      </p:sp>
      <p:sp>
        <p:nvSpPr>
          <p:cNvPr id="8" name="Content Placeholder 7"/>
          <p:cNvSpPr>
            <a:spLocks noGrp="1"/>
          </p:cNvSpPr>
          <p:nvPr>
            <p:ph idx="1"/>
          </p:nvPr>
        </p:nvSpPr>
        <p:spPr>
          <a:xfrm>
            <a:off x="525101" y="1810693"/>
            <a:ext cx="6508447" cy="4666306"/>
          </a:xfrm>
        </p:spPr>
        <p:txBody>
          <a:bodyPr>
            <a:normAutofit/>
          </a:bodyPr>
          <a:lstStyle/>
          <a:p>
            <a:pPr marL="361950" indent="-361950">
              <a:buClr>
                <a:srgbClr val="392B6C"/>
              </a:buClr>
            </a:pPr>
            <a:r>
              <a:rPr lang="en-US" sz="2200" dirty="0"/>
              <a:t>68 </a:t>
            </a:r>
            <a:r>
              <a:rPr lang="en-US" sz="2200" dirty="0" smtClean="0"/>
              <a:t>questions</a:t>
            </a:r>
          </a:p>
          <a:p>
            <a:pPr marL="361950" indent="-361950">
              <a:buClr>
                <a:srgbClr val="392B6C"/>
              </a:buClr>
              <a:buNone/>
            </a:pPr>
            <a:endParaRPr lang="en-US" sz="1600" dirty="0"/>
          </a:p>
          <a:p>
            <a:pPr marL="361950" indent="-361950">
              <a:buClr>
                <a:srgbClr val="392B6C"/>
              </a:buClr>
            </a:pPr>
            <a:r>
              <a:rPr lang="en-US" sz="2200" dirty="0"/>
              <a:t>Online and postal response options</a:t>
            </a:r>
          </a:p>
          <a:p>
            <a:pPr marL="806450" lvl="2" indent="-361950">
              <a:buClr>
                <a:srgbClr val="392B6C"/>
              </a:buClr>
            </a:pPr>
            <a:r>
              <a:rPr lang="en-US" sz="2000" dirty="0"/>
              <a:t>First invitation letter 4 months after birth</a:t>
            </a:r>
          </a:p>
          <a:p>
            <a:pPr marL="806450" lvl="2" indent="-361950">
              <a:buClr>
                <a:srgbClr val="392B6C"/>
              </a:buClr>
            </a:pPr>
            <a:r>
              <a:rPr lang="en-US" sz="2000" dirty="0"/>
              <a:t>Two reminder letters at 2-week </a:t>
            </a:r>
            <a:r>
              <a:rPr lang="en-US" sz="2000" dirty="0" smtClean="0"/>
              <a:t>intervals</a:t>
            </a:r>
          </a:p>
          <a:p>
            <a:pPr marL="361950" lvl="1" indent="-361950">
              <a:buClr>
                <a:srgbClr val="392B6C"/>
              </a:buClr>
              <a:buNone/>
            </a:pPr>
            <a:endParaRPr lang="en-US" sz="1600" dirty="0"/>
          </a:p>
          <a:p>
            <a:pPr marL="361950" indent="-361950">
              <a:buClr>
                <a:srgbClr val="392B6C"/>
              </a:buClr>
            </a:pPr>
            <a:r>
              <a:rPr lang="en-US" sz="2200" dirty="0" smtClean="0"/>
              <a:t>Polish</a:t>
            </a:r>
            <a:r>
              <a:rPr lang="en-US" sz="2200" dirty="0"/>
              <a:t>, Lithuanian and </a:t>
            </a:r>
            <a:r>
              <a:rPr lang="en-US" sz="2200" dirty="0" smtClean="0"/>
              <a:t>Romanian versions also available.</a:t>
            </a:r>
            <a:endParaRPr lang="en-IE" sz="2200" dirty="0"/>
          </a:p>
        </p:txBody>
      </p:sp>
    </p:spTree>
    <p:extLst>
      <p:ext uri="{BB962C8B-B14F-4D97-AF65-F5344CB8AC3E}">
        <p14:creationId xmlns:p14="http://schemas.microsoft.com/office/powerpoint/2010/main" val="3399344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1914" y="457201"/>
            <a:ext cx="11145794" cy="1233488"/>
          </a:xfrm>
        </p:spPr>
        <p:txBody>
          <a:bodyPr>
            <a:normAutofit/>
          </a:bodyPr>
          <a:lstStyle/>
          <a:p>
            <a:pPr algn="ctr"/>
            <a:r>
              <a:rPr lang="en-IE" sz="2800" dirty="0" smtClean="0">
                <a:solidFill>
                  <a:srgbClr val="243168"/>
                </a:solidFill>
              </a:rPr>
              <a:t>About the National Care Experience Programme</a:t>
            </a:r>
            <a:endParaRPr lang="en-IE" sz="2800" dirty="0">
              <a:solidFill>
                <a:srgbClr val="243168"/>
              </a:solidFill>
            </a:endParaRPr>
          </a:p>
        </p:txBody>
      </p:sp>
      <p:sp>
        <p:nvSpPr>
          <p:cNvPr id="5" name="Content Placeholder 4"/>
          <p:cNvSpPr>
            <a:spLocks noGrp="1"/>
          </p:cNvSpPr>
          <p:nvPr>
            <p:ph idx="1"/>
          </p:nvPr>
        </p:nvSpPr>
        <p:spPr>
          <a:xfrm>
            <a:off x="481914" y="1818167"/>
            <a:ext cx="11145794" cy="4358796"/>
          </a:xfrm>
        </p:spPr>
        <p:txBody>
          <a:bodyPr>
            <a:normAutofit/>
          </a:bodyPr>
          <a:lstStyle/>
          <a:p>
            <a:pPr marL="285750" indent="-285750" eaLnBrk="0" fontAlgn="base" hangingPunct="0">
              <a:spcBef>
                <a:spcPct val="0"/>
              </a:spcBef>
              <a:spcAft>
                <a:spcPct val="0"/>
              </a:spcAft>
              <a:tabLst>
                <a:tab pos="1495425" algn="l"/>
              </a:tabLst>
            </a:pPr>
            <a:r>
              <a:rPr lang="en-IE" altLang="en-US" sz="2000" dirty="0" smtClean="0">
                <a:ea typeface="Times New Roman" panose="02020603050405020304" pitchFamily="18" charset="0"/>
              </a:rPr>
              <a:t>The </a:t>
            </a:r>
            <a:r>
              <a:rPr lang="en-IE" altLang="en-US" sz="2000" dirty="0">
                <a:ea typeface="Times New Roman" panose="02020603050405020304" pitchFamily="18" charset="0"/>
              </a:rPr>
              <a:t>surveys aim to learn from people’s feedback about the care received in health and social care services to find out what is working well, and what needs to be improved. </a:t>
            </a:r>
            <a:endParaRPr lang="en-IE" altLang="en-US" sz="2000" dirty="0" smtClean="0">
              <a:ea typeface="Times New Roman" panose="02020603050405020304" pitchFamily="18" charset="0"/>
            </a:endParaRPr>
          </a:p>
          <a:p>
            <a:pPr marL="285750" indent="-285750" eaLnBrk="0" fontAlgn="base" hangingPunct="0">
              <a:spcBef>
                <a:spcPct val="0"/>
              </a:spcBef>
              <a:spcAft>
                <a:spcPct val="0"/>
              </a:spcAft>
              <a:tabLst>
                <a:tab pos="1495425" algn="l"/>
              </a:tabLst>
            </a:pPr>
            <a:endParaRPr lang="en-IE" altLang="en-US" sz="2000" dirty="0"/>
          </a:p>
          <a:p>
            <a:pPr marL="285750" indent="-285750" eaLnBrk="0" fontAlgn="base" hangingPunct="0">
              <a:spcBef>
                <a:spcPct val="0"/>
              </a:spcBef>
              <a:spcAft>
                <a:spcPct val="0"/>
              </a:spcAft>
              <a:tabLst>
                <a:tab pos="1495425" algn="l"/>
              </a:tabLst>
            </a:pPr>
            <a:r>
              <a:rPr lang="en-IE" altLang="en-US" sz="2000" dirty="0">
                <a:ea typeface="Times New Roman" panose="02020603050405020304" pitchFamily="18" charset="0"/>
              </a:rPr>
              <a:t>A National Care Experience Programme Survey Hub is available to provide support, guidance, information and resources to assist providers to develop, conduct and analyse their own surveys, and act upon the findings.</a:t>
            </a:r>
            <a:endParaRPr lang="en-IE" altLang="en-US" sz="2000" dirty="0"/>
          </a:p>
          <a:p>
            <a:pPr marL="0" lvl="0" indent="0" eaLnBrk="0" fontAlgn="base" hangingPunct="0">
              <a:lnSpc>
                <a:spcPct val="100000"/>
              </a:lnSpc>
              <a:spcBef>
                <a:spcPct val="0"/>
              </a:spcBef>
              <a:spcAft>
                <a:spcPct val="0"/>
              </a:spcAft>
              <a:buClrTx/>
              <a:buNone/>
              <a:tabLst>
                <a:tab pos="1495425" algn="l"/>
              </a:tabLst>
            </a:pPr>
            <a:endParaRPr lang="en-IE" altLang="en-US" sz="3600" dirty="0">
              <a:latin typeface="Arial" panose="020B0604020202020204" pitchFamily="34" charset="0"/>
            </a:endParaRPr>
          </a:p>
          <a:p>
            <a:endParaRPr lang="en-IE" dirty="0"/>
          </a:p>
        </p:txBody>
      </p:sp>
      <p:pic>
        <p:nvPicPr>
          <p:cNvPr id="3073" name="Picture 10" descr="NCEP overview"/>
          <p:cNvPicPr>
            <a:picLocks noChangeAspect="1" noChangeArrowheads="1"/>
          </p:cNvPicPr>
          <p:nvPr/>
        </p:nvPicPr>
        <p:blipFill>
          <a:blip r:embed="rId2">
            <a:extLst>
              <a:ext uri="{28A0092B-C50C-407E-A947-70E740481C1C}">
                <a14:useLocalDpi xmlns:a14="http://schemas.microsoft.com/office/drawing/2010/main" val="0"/>
              </a:ext>
            </a:extLst>
          </a:blip>
          <a:srcRect t="16156"/>
          <a:stretch>
            <a:fillRect/>
          </a:stretch>
        </p:blipFill>
        <p:spPr bwMode="auto">
          <a:xfrm>
            <a:off x="2581567" y="4199861"/>
            <a:ext cx="7028262" cy="24422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1200" b="0" i="0" u="none" strike="noStrike" cap="none" normalizeH="0" baseline="0" smtClean="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t/>
            </a:r>
            <a:br>
              <a:rPr kumimoji="0" lang="en-IE" altLang="en-US" sz="1200" b="0" i="0" u="none" strike="noStrike" cap="none" normalizeH="0" baseline="0" smtClean="0">
                <a:ln>
                  <a:noFill/>
                </a:ln>
                <a:solidFill>
                  <a:schemeClr val="tx1"/>
                </a:solidFill>
                <a:effectLst/>
                <a:latin typeface="Tahoma" panose="020B0604030504040204" pitchFamily="34" charset="0"/>
                <a:ea typeface="Times New Roman" panose="02020603050405020304" pitchFamily="18" charset="0"/>
                <a:cs typeface="Tahoma" panose="020B0604030504040204" pitchFamily="34" charset="0"/>
              </a:rPr>
            </a:br>
            <a:endParaRPr kumimoji="0" lang="en-IE"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195071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718206" y="2528047"/>
            <a:ext cx="5743414" cy="3842570"/>
          </a:xfrm>
          <a:prstGeom prst="rect">
            <a:avLst/>
          </a:prstGeom>
        </p:spPr>
      </p:pic>
      <p:sp>
        <p:nvSpPr>
          <p:cNvPr id="8" name="Title 7"/>
          <p:cNvSpPr>
            <a:spLocks noGrp="1"/>
          </p:cNvSpPr>
          <p:nvPr>
            <p:ph type="title"/>
          </p:nvPr>
        </p:nvSpPr>
        <p:spPr>
          <a:xfrm>
            <a:off x="443753" y="365761"/>
            <a:ext cx="11268635" cy="1167204"/>
          </a:xfrm>
        </p:spPr>
        <p:txBody>
          <a:bodyPr/>
          <a:lstStyle/>
          <a:p>
            <a:r>
              <a:rPr lang="en-IE" kern="0" dirty="0"/>
              <a:t>Who was invited to respond</a:t>
            </a:r>
            <a:r>
              <a:rPr lang="en-IE" kern="0" dirty="0" smtClean="0"/>
              <a:t>?</a:t>
            </a:r>
            <a:endParaRPr lang="en-IE" dirty="0"/>
          </a:p>
        </p:txBody>
      </p:sp>
      <p:sp>
        <p:nvSpPr>
          <p:cNvPr id="9" name="Content Placeholder 8"/>
          <p:cNvSpPr>
            <a:spLocks noGrp="1"/>
          </p:cNvSpPr>
          <p:nvPr>
            <p:ph idx="1"/>
          </p:nvPr>
        </p:nvSpPr>
        <p:spPr>
          <a:xfrm>
            <a:off x="525101" y="1810693"/>
            <a:ext cx="6912929" cy="717354"/>
          </a:xfrm>
        </p:spPr>
        <p:txBody>
          <a:bodyPr/>
          <a:lstStyle/>
          <a:p>
            <a:pPr marL="361950" indent="-361950">
              <a:buClr>
                <a:srgbClr val="392B6C"/>
              </a:buClr>
            </a:pPr>
            <a:r>
              <a:rPr lang="en-US" sz="2200" dirty="0" smtClean="0"/>
              <a:t>Women </a:t>
            </a:r>
            <a:r>
              <a:rPr lang="en-US" sz="2200" dirty="0"/>
              <a:t>who met eligibility criteria:</a:t>
            </a:r>
          </a:p>
          <a:p>
            <a:pPr marL="0" indent="0">
              <a:buNone/>
            </a:pPr>
            <a:endParaRPr lang="en-IE" dirty="0"/>
          </a:p>
        </p:txBody>
      </p:sp>
      <p:pic>
        <p:nvPicPr>
          <p:cNvPr id="6" name="Picture 5"/>
          <p:cNvPicPr>
            <a:picLocks noChangeAspect="1"/>
          </p:cNvPicPr>
          <p:nvPr/>
        </p:nvPicPr>
        <p:blipFill rotWithShape="1">
          <a:blip r:embed="rId4"/>
          <a:srcRect l="4867" t="1670" b="2767"/>
          <a:stretch/>
        </p:blipFill>
        <p:spPr>
          <a:xfrm>
            <a:off x="7501385" y="1578291"/>
            <a:ext cx="4690616" cy="5279710"/>
          </a:xfrm>
          <a:prstGeom prst="rect">
            <a:avLst/>
          </a:prstGeom>
        </p:spPr>
      </p:pic>
    </p:spTree>
    <p:extLst>
      <p:ext uri="{BB962C8B-B14F-4D97-AF65-F5344CB8AC3E}">
        <p14:creationId xmlns:p14="http://schemas.microsoft.com/office/powerpoint/2010/main" val="29371933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698579848"/>
              </p:ext>
            </p:extLst>
          </p:nvPr>
        </p:nvGraphicFramePr>
        <p:xfrm>
          <a:off x="7074666" y="1537014"/>
          <a:ext cx="4565609" cy="5197686"/>
        </p:xfrm>
        <a:graphic>
          <a:graphicData uri="http://schemas.openxmlformats.org/drawingml/2006/table">
            <a:tbl>
              <a:tblPr firstRow="1" firstCol="1" bandRow="1">
                <a:tableStyleId>{35758FB7-9AC5-4552-8A53-C91805E547FA}</a:tableStyleId>
              </a:tblPr>
              <a:tblGrid>
                <a:gridCol w="3289580"/>
                <a:gridCol w="573627"/>
                <a:gridCol w="702402"/>
              </a:tblGrid>
              <a:tr h="147712">
                <a:tc>
                  <a:txBody>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lang="en-IE" sz="13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Age category</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FCFEB"/>
                    </a:solidFill>
                  </a:tcPr>
                </a:tc>
                <a:tc>
                  <a:txBody>
                    <a:bodyPr/>
                    <a:lstStyle/>
                    <a:p>
                      <a:pPr algn="ctr">
                        <a:lnSpc>
                          <a:spcPct val="114000"/>
                        </a:lnSpc>
                        <a:spcAft>
                          <a:spcPts val="0"/>
                        </a:spcAft>
                      </a:pPr>
                      <a:r>
                        <a:rPr lang="en-IE" sz="13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No.</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FCFEB"/>
                    </a:solidFill>
                  </a:tcPr>
                </a:tc>
                <a:tc>
                  <a:txBody>
                    <a:bodyPr/>
                    <a:lstStyle/>
                    <a:p>
                      <a:pPr algn="ctr">
                        <a:lnSpc>
                          <a:spcPct val="114000"/>
                        </a:lnSpc>
                        <a:spcAft>
                          <a:spcPts val="0"/>
                        </a:spcAft>
                      </a:pPr>
                      <a:r>
                        <a:rPr lang="en-IE" sz="13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FCFEB"/>
                    </a:solidFill>
                  </a:tcPr>
                </a:tc>
              </a:tr>
              <a:tr h="147712">
                <a:tc>
                  <a:txBody>
                    <a:bodyPr/>
                    <a:lstStyle/>
                    <a:p>
                      <a:pPr lvl="0">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Under 25</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155</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4.8</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r>
              <a:tr h="147712">
                <a:tc>
                  <a:txBody>
                    <a:bodyPr/>
                    <a:lstStyle/>
                    <a:p>
                      <a:pPr lvl="0">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25-29</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451</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14.1</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r>
              <a:tr h="147712">
                <a:tc>
                  <a:txBody>
                    <a:bodyPr/>
                    <a:lstStyle/>
                    <a:p>
                      <a:pPr lvl="0">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30-34</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a:effectLst/>
                          <a:latin typeface="Tahoma" panose="020B0604030504040204" pitchFamily="34" charset="0"/>
                          <a:ea typeface="Tahoma" panose="020B0604030504040204" pitchFamily="34" charset="0"/>
                          <a:cs typeface="Tahoma" panose="020B0604030504040204" pitchFamily="34" charset="0"/>
                        </a:rPr>
                        <a:t>1,173</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36.6</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r>
              <a:tr h="147712">
                <a:tc>
                  <a:txBody>
                    <a:bodyPr/>
                    <a:lstStyle/>
                    <a:p>
                      <a:pPr lvl="0">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35-39</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1,146</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35.8</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r>
              <a:tr h="160874">
                <a:tc>
                  <a:txBody>
                    <a:bodyPr/>
                    <a:lstStyle/>
                    <a:p>
                      <a:pPr lvl="0">
                        <a:lnSpc>
                          <a:spcPct val="114000"/>
                        </a:lnSpc>
                        <a:spcAft>
                          <a:spcPts val="1200"/>
                        </a:spcAft>
                      </a:pPr>
                      <a:r>
                        <a:rPr lang="en-IE" sz="1300" b="0" dirty="0">
                          <a:effectLst/>
                          <a:latin typeface="Tahoma" panose="020B0604030504040204" pitchFamily="34" charset="0"/>
                          <a:ea typeface="Tahoma" panose="020B0604030504040204" pitchFamily="34" charset="0"/>
                          <a:cs typeface="Tahoma" panose="020B0604030504040204" pitchFamily="34" charset="0"/>
                        </a:rPr>
                        <a:t>40 or older</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a:effectLst/>
                          <a:latin typeface="Tahoma" panose="020B0604030504040204" pitchFamily="34" charset="0"/>
                          <a:ea typeface="Tahoma" panose="020B0604030504040204" pitchFamily="34" charset="0"/>
                          <a:cs typeface="Tahoma" panose="020B0604030504040204" pitchFamily="34" charset="0"/>
                        </a:rPr>
                        <a:t>280</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8.7</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r>
              <a:tr h="147712">
                <a:tc gridSpan="3">
                  <a:txBody>
                    <a:bodyPr/>
                    <a:lstStyle/>
                    <a:p>
                      <a:pP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Previous births</a:t>
                      </a:r>
                    </a:p>
                  </a:txBody>
                  <a:tcPr marL="43055" marR="43055" marT="0" marB="0" anchor="b">
                    <a:lnL w="9525" cap="flat" cmpd="sng" algn="ctr">
                      <a:noFill/>
                      <a:prstDash val="solid"/>
                    </a:lnL>
                    <a:lnR w="264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FCFEB"/>
                    </a:solidFill>
                  </a:tcPr>
                </a:tc>
                <a:tc hMerge="1">
                  <a:txBody>
                    <a:bodyPr/>
                    <a:lstStyle/>
                    <a:p>
                      <a:endParaRPr lang="en-IE"/>
                    </a:p>
                  </a:txBody>
                  <a:tcPr/>
                </a:tc>
                <a:tc hMerge="1">
                  <a:txBody>
                    <a:bodyPr/>
                    <a:lstStyle/>
                    <a:p>
                      <a:endParaRPr lang="en-IE"/>
                    </a:p>
                  </a:txBody>
                  <a:tcPr/>
                </a:tc>
              </a:tr>
              <a:tr h="221304">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None</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a:effectLst/>
                          <a:latin typeface="Tahoma" panose="020B0604030504040204" pitchFamily="34" charset="0"/>
                          <a:ea typeface="Tahoma" panose="020B0604030504040204" pitchFamily="34" charset="0"/>
                          <a:cs typeface="Tahoma" panose="020B0604030504040204" pitchFamily="34" charset="0"/>
                        </a:rPr>
                        <a:t>1,240</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42.2</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One or two</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1,482</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50.4</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Three or more</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a:effectLst/>
                          <a:latin typeface="Tahoma" panose="020B0604030504040204" pitchFamily="34" charset="0"/>
                          <a:ea typeface="Tahoma" panose="020B0604030504040204" pitchFamily="34" charset="0"/>
                          <a:cs typeface="Tahoma" panose="020B0604030504040204" pitchFamily="34" charset="0"/>
                        </a:rPr>
                        <a:t>216</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a:effectLst/>
                          <a:latin typeface="Tahoma" panose="020B0604030504040204" pitchFamily="34" charset="0"/>
                          <a:ea typeface="Tahoma" panose="020B0604030504040204" pitchFamily="34" charset="0"/>
                          <a:cs typeface="Tahoma" panose="020B0604030504040204" pitchFamily="34" charset="0"/>
                        </a:rPr>
                        <a:t>7.4</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r>
              <a:tr h="228546">
                <a:tc gridSpan="3">
                  <a:txBody>
                    <a:bodyPr/>
                    <a:lstStyle/>
                    <a:p>
                      <a:pP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Ethnic group</a:t>
                      </a:r>
                    </a:p>
                  </a:txBody>
                  <a:tcPr marL="43055" marR="43055" marT="0" marB="0" anchor="b">
                    <a:lnL w="9525" cap="flat" cmpd="sng" algn="ctr">
                      <a:noFill/>
                      <a:prstDash val="solid"/>
                    </a:lnL>
                    <a:lnR w="264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FCFEB"/>
                    </a:solidFill>
                  </a:tcPr>
                </a:tc>
                <a:tc hMerge="1">
                  <a:txBody>
                    <a:bodyPr/>
                    <a:lstStyle/>
                    <a:p>
                      <a:endParaRPr lang="en-IE"/>
                    </a:p>
                  </a:txBody>
                  <a:tcPr/>
                </a:tc>
                <a:tc hMerge="1">
                  <a:txBody>
                    <a:bodyPr/>
                    <a:lstStyle/>
                    <a:p>
                      <a:endParaRPr lang="en-IE"/>
                    </a:p>
                  </a:txBody>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White Irish</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2,602</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a:effectLst/>
                          <a:latin typeface="Tahoma" panose="020B0604030504040204" pitchFamily="34" charset="0"/>
                          <a:ea typeface="Tahoma" panose="020B0604030504040204" pitchFamily="34" charset="0"/>
                          <a:cs typeface="Tahoma" panose="020B0604030504040204" pitchFamily="34" charset="0"/>
                        </a:rPr>
                        <a:t>82.5</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Irish Traveller</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11</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0.3</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Roma</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10</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0.3</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Any other White background</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349</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11.1</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African</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41</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1.3</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Any other Black background</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0.1</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Chinese</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12</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0.4</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Indian/Pakistani/Bangladeshi</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37</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1.2</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Any other Asian background</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a:effectLst/>
                          <a:latin typeface="Tahoma" panose="020B0604030504040204" pitchFamily="34" charset="0"/>
                          <a:ea typeface="Tahoma" panose="020B0604030504040204" pitchFamily="34" charset="0"/>
                          <a:cs typeface="Tahoma" panose="020B0604030504040204" pitchFamily="34" charset="0"/>
                        </a:rPr>
                        <a:t>18</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0.6</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Arabic</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14</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0.4</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DDFF1"/>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Mixed</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30</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1.0</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EAF6"/>
                    </a:solidFill>
                  </a:tcPr>
                </a:tc>
              </a:tr>
              <a:tr h="147712">
                <a:tc>
                  <a:txBody>
                    <a:bodyPr/>
                    <a:lstStyle/>
                    <a:p>
                      <a:pPr>
                        <a:lnSpc>
                          <a:spcPct val="114000"/>
                        </a:lnSpc>
                        <a:spcAft>
                          <a:spcPts val="0"/>
                        </a:spcAft>
                      </a:pPr>
                      <a:r>
                        <a:rPr lang="en-IE" sz="1300" b="0" dirty="0">
                          <a:effectLst/>
                          <a:latin typeface="Tahoma" panose="020B0604030504040204" pitchFamily="34" charset="0"/>
                          <a:ea typeface="Tahoma" panose="020B0604030504040204" pitchFamily="34" charset="0"/>
                          <a:cs typeface="Tahoma" panose="020B0604030504040204" pitchFamily="34" charset="0"/>
                        </a:rPr>
                        <a:t>Other</a:t>
                      </a:r>
                    </a:p>
                  </a:txBody>
                  <a:tcPr marL="43055" marR="43055" marT="0" marB="0">
                    <a:lnL w="9525" cap="flat" cmpd="sng" algn="ctr">
                      <a:noFill/>
                      <a:prstDash val="soli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28</a:t>
                      </a:r>
                    </a:p>
                  </a:txBody>
                  <a:tcPr marL="43055" marR="4305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9DDFF1"/>
                    </a:solidFill>
                  </a:tcPr>
                </a:tc>
                <a:tc>
                  <a:txBody>
                    <a:bodyPr/>
                    <a:lstStyle/>
                    <a:p>
                      <a:pPr algn="ctr">
                        <a:lnSpc>
                          <a:spcPct val="114000"/>
                        </a:lnSpc>
                        <a:spcAft>
                          <a:spcPts val="0"/>
                        </a:spcAft>
                      </a:pPr>
                      <a:r>
                        <a:rPr lang="en-IE" sz="1300" dirty="0">
                          <a:effectLst/>
                          <a:latin typeface="Tahoma" panose="020B0604030504040204" pitchFamily="34" charset="0"/>
                          <a:ea typeface="Tahoma" panose="020B0604030504040204" pitchFamily="34" charset="0"/>
                          <a:cs typeface="Tahoma" panose="020B0604030504040204" pitchFamily="34" charset="0"/>
                        </a:rPr>
                        <a:t>0.9</a:t>
                      </a:r>
                    </a:p>
                  </a:txBody>
                  <a:tcPr marL="43055" marR="43055" marT="0" marB="0">
                    <a:lnL w="12700" cap="flat" cmpd="sng" algn="ctr">
                      <a:noFill/>
                      <a:prstDash val="solid"/>
                      <a:round/>
                      <a:headEnd type="none" w="med" len="med"/>
                      <a:tailEnd type="none" w="med" len="med"/>
                    </a:lnL>
                    <a:lnR w="9525" cap="flat" cmpd="sng" algn="ctr">
                      <a:noFill/>
                      <a:prstDash val="solid"/>
                    </a:lnR>
                    <a:lnT w="127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rgbClr val="9DDFF1"/>
                    </a:solidFill>
                  </a:tcPr>
                </a:tc>
              </a:tr>
            </a:tbl>
          </a:graphicData>
        </a:graphic>
      </p:graphicFrame>
      <p:sp>
        <p:nvSpPr>
          <p:cNvPr id="4" name="Title 3"/>
          <p:cNvSpPr>
            <a:spLocks noGrp="1"/>
          </p:cNvSpPr>
          <p:nvPr>
            <p:ph type="title"/>
          </p:nvPr>
        </p:nvSpPr>
        <p:spPr/>
        <p:txBody>
          <a:bodyPr/>
          <a:lstStyle/>
          <a:p>
            <a:r>
              <a:rPr lang="en-IE" kern="0" dirty="0" smtClean="0"/>
              <a:t>Participants (2020)</a:t>
            </a:r>
            <a:endParaRPr lang="en-IE" dirty="0"/>
          </a:p>
        </p:txBody>
      </p:sp>
      <p:sp>
        <p:nvSpPr>
          <p:cNvPr id="5" name="Content Placeholder 4"/>
          <p:cNvSpPr>
            <a:spLocks noGrp="1"/>
          </p:cNvSpPr>
          <p:nvPr>
            <p:ph idx="1"/>
          </p:nvPr>
        </p:nvSpPr>
        <p:spPr>
          <a:xfrm>
            <a:off x="525101" y="1810693"/>
            <a:ext cx="5521717" cy="4666306"/>
          </a:xfrm>
        </p:spPr>
        <p:txBody>
          <a:bodyPr/>
          <a:lstStyle/>
          <a:p>
            <a:pPr marL="361950" indent="-361950">
              <a:buClr>
                <a:srgbClr val="392B6C"/>
              </a:buClr>
            </a:pPr>
            <a:r>
              <a:rPr lang="en-US" sz="2200" dirty="0"/>
              <a:t>6,357 women invited, with 3,204 responding (50</a:t>
            </a:r>
            <a:r>
              <a:rPr lang="en-US" sz="2200" dirty="0" smtClean="0"/>
              <a:t>%).</a:t>
            </a:r>
          </a:p>
          <a:p>
            <a:pPr marL="361950" indent="-361950">
              <a:buClr>
                <a:srgbClr val="392B6C"/>
              </a:buClr>
            </a:pPr>
            <a:endParaRPr lang="en-US" sz="2200" dirty="0"/>
          </a:p>
          <a:p>
            <a:pPr marL="361950" indent="-361950">
              <a:buClr>
                <a:srgbClr val="392B6C"/>
              </a:buClr>
            </a:pPr>
            <a:r>
              <a:rPr lang="en-US" sz="2200" dirty="0"/>
              <a:t>42.2% were first time </a:t>
            </a:r>
            <a:r>
              <a:rPr lang="en-US" sz="2200" dirty="0" smtClean="0"/>
              <a:t>mothers.</a:t>
            </a:r>
          </a:p>
          <a:p>
            <a:pPr marL="361950" indent="-361950">
              <a:buClr>
                <a:srgbClr val="392B6C"/>
              </a:buClr>
            </a:pPr>
            <a:endParaRPr lang="en-US" sz="2200" dirty="0"/>
          </a:p>
          <a:p>
            <a:pPr marL="361950" indent="-361950">
              <a:buClr>
                <a:srgbClr val="392B6C"/>
              </a:buClr>
            </a:pPr>
            <a:r>
              <a:rPr lang="en-US" sz="2200" dirty="0"/>
              <a:t>82.5% said they were from a ‘White Irish’ ethnic </a:t>
            </a:r>
            <a:r>
              <a:rPr lang="en-US" sz="2200" dirty="0" smtClean="0"/>
              <a:t>background.</a:t>
            </a:r>
          </a:p>
          <a:p>
            <a:pPr marL="361950" indent="-361950">
              <a:buClr>
                <a:srgbClr val="392B6C"/>
              </a:buClr>
            </a:pPr>
            <a:endParaRPr lang="en-US" sz="2200" dirty="0"/>
          </a:p>
          <a:p>
            <a:pPr marL="361950" indent="-361950">
              <a:buClr>
                <a:srgbClr val="392B6C"/>
              </a:buClr>
            </a:pPr>
            <a:r>
              <a:rPr lang="en-US" sz="2200" dirty="0" smtClean="0"/>
              <a:t>Almost 2% gave birth to more than one baby.</a:t>
            </a:r>
            <a:endParaRPr lang="en-US" sz="2200" dirty="0"/>
          </a:p>
          <a:p>
            <a:pPr marL="0" indent="0">
              <a:buNone/>
            </a:pPr>
            <a:endParaRPr lang="en-IE" dirty="0"/>
          </a:p>
        </p:txBody>
      </p:sp>
      <p:sp>
        <p:nvSpPr>
          <p:cNvPr id="3" name="TextBox 2"/>
          <p:cNvSpPr txBox="1"/>
          <p:nvPr/>
        </p:nvSpPr>
        <p:spPr>
          <a:xfrm>
            <a:off x="7074666" y="1245915"/>
            <a:ext cx="4399762" cy="307777"/>
          </a:xfrm>
          <a:prstGeom prst="rect">
            <a:avLst/>
          </a:prstGeom>
          <a:noFill/>
        </p:spPr>
        <p:txBody>
          <a:bodyPr wrap="square" rtlCol="0">
            <a:spAutoFit/>
          </a:bodyPr>
          <a:lstStyle/>
          <a:p>
            <a:pPr algn="ctr"/>
            <a:r>
              <a:rPr lang="en-IE" sz="1400" b="1" dirty="0" smtClean="0">
                <a:latin typeface="Tahoma" panose="020B0604030504040204" pitchFamily="34" charset="0"/>
                <a:ea typeface="Tahoma" panose="020B0604030504040204" pitchFamily="34" charset="0"/>
                <a:cs typeface="Tahoma" panose="020B0604030504040204" pitchFamily="34" charset="0"/>
              </a:rPr>
              <a:t>Demographic profile of participants</a:t>
            </a:r>
            <a:endParaRPr lang="en-IE" sz="1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689819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1507"/>
            <a:ext cx="10972800" cy="1162493"/>
          </a:xfrm>
        </p:spPr>
        <p:txBody>
          <a:bodyPr/>
          <a:lstStyle/>
          <a:p>
            <a:r>
              <a:rPr lang="en-IE" dirty="0" smtClean="0"/>
              <a:t>National Maternity Experience Survey 2020</a:t>
            </a:r>
            <a:endParaRPr lang="en-IE" dirty="0"/>
          </a:p>
        </p:txBody>
      </p:sp>
      <p:pic>
        <p:nvPicPr>
          <p:cNvPr id="4" name="C92v2lqAfUU"/>
          <p:cNvPicPr>
            <a:picLocks noGrp="1" noRot="1" noChangeAspect="1"/>
          </p:cNvPicPr>
          <p:nvPr>
            <p:ph idx="1"/>
            <a:videoFile r:link="rId1"/>
          </p:nvPr>
        </p:nvPicPr>
        <p:blipFill>
          <a:blip r:embed="rId3"/>
          <a:stretch>
            <a:fillRect/>
          </a:stretch>
        </p:blipFill>
        <p:spPr>
          <a:xfrm>
            <a:off x="1900563" y="1524000"/>
            <a:ext cx="8407348" cy="4729133"/>
          </a:xfrm>
          <a:prstGeom prst="rect">
            <a:avLst/>
          </a:prstGeom>
        </p:spPr>
      </p:pic>
      <p:sp>
        <p:nvSpPr>
          <p:cNvPr id="5" name="TextBox 4"/>
          <p:cNvSpPr txBox="1"/>
          <p:nvPr/>
        </p:nvSpPr>
        <p:spPr>
          <a:xfrm>
            <a:off x="3068642" y="6253133"/>
            <a:ext cx="6071190" cy="523220"/>
          </a:xfrm>
          <a:prstGeom prst="rect">
            <a:avLst/>
          </a:prstGeom>
          <a:noFill/>
        </p:spPr>
        <p:txBody>
          <a:bodyPr wrap="square" rtlCol="0">
            <a:spAutoFit/>
          </a:bodyPr>
          <a:lstStyle/>
          <a:p>
            <a:pPr algn="ctr"/>
            <a:r>
              <a:rPr lang="en-IE" sz="1400" dirty="0" smtClean="0">
                <a:latin typeface="Tahoma" panose="020B0604030504040204" pitchFamily="34" charset="0"/>
                <a:ea typeface="Tahoma" panose="020B0604030504040204" pitchFamily="34" charset="0"/>
                <a:cs typeface="Tahoma" panose="020B0604030504040204" pitchFamily="34" charset="0"/>
              </a:rPr>
              <a:t>(click video to play)</a:t>
            </a:r>
          </a:p>
          <a:p>
            <a:pPr algn="ctr"/>
            <a:r>
              <a:rPr lang="en-IE" sz="1400" dirty="0">
                <a:latin typeface="Tahoma" panose="020B0604030504040204" pitchFamily="34" charset="0"/>
                <a:ea typeface="Tahoma" panose="020B0604030504040204" pitchFamily="34" charset="0"/>
                <a:cs typeface="Tahoma" panose="020B0604030504040204" pitchFamily="34" charset="0"/>
                <a:hlinkClick r:id="rId4"/>
              </a:rPr>
              <a:t>https://</a:t>
            </a:r>
            <a:r>
              <a:rPr lang="en-IE" sz="1400" dirty="0" smtClean="0">
                <a:latin typeface="Tahoma" panose="020B0604030504040204" pitchFamily="34" charset="0"/>
                <a:ea typeface="Tahoma" panose="020B0604030504040204" pitchFamily="34" charset="0"/>
                <a:cs typeface="Tahoma" panose="020B0604030504040204" pitchFamily="34" charset="0"/>
                <a:hlinkClick r:id="rId4"/>
              </a:rPr>
              <a:t>youtu.be/C92v2lqAfUU</a:t>
            </a:r>
            <a:r>
              <a:rPr lang="en-IE" sz="1400" dirty="0" smtClean="0">
                <a:latin typeface="Tahoma" panose="020B0604030504040204" pitchFamily="34" charset="0"/>
                <a:ea typeface="Tahoma" panose="020B0604030504040204" pitchFamily="34" charset="0"/>
                <a:cs typeface="Tahoma" panose="020B0604030504040204" pitchFamily="34" charset="0"/>
              </a:rPr>
              <a:t> </a:t>
            </a:r>
            <a:endParaRPr lang="en-IE"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977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470972" y="2011994"/>
            <a:ext cx="4721028" cy="48277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3554" y="461318"/>
            <a:ext cx="1733266" cy="1473406"/>
          </a:xfrm>
          <a:prstGeom prst="rect">
            <a:avLst/>
          </a:prstGeom>
        </p:spPr>
      </p:pic>
      <p:sp>
        <p:nvSpPr>
          <p:cNvPr id="8" name="Title 7"/>
          <p:cNvSpPr>
            <a:spLocks noGrp="1"/>
          </p:cNvSpPr>
          <p:nvPr>
            <p:ph type="title"/>
          </p:nvPr>
        </p:nvSpPr>
        <p:spPr/>
        <p:txBody>
          <a:bodyPr/>
          <a:lstStyle/>
          <a:p>
            <a:r>
              <a:rPr lang="en-US" dirty="0"/>
              <a:t>Care while </a:t>
            </a:r>
            <a:r>
              <a:rPr lang="en-US" dirty="0" smtClean="0"/>
              <a:t>pregnant</a:t>
            </a:r>
            <a:endParaRPr lang="en-IE" dirty="0"/>
          </a:p>
        </p:txBody>
      </p:sp>
      <p:sp>
        <p:nvSpPr>
          <p:cNvPr id="9" name="Content Placeholder 8"/>
          <p:cNvSpPr>
            <a:spLocks noGrp="1"/>
          </p:cNvSpPr>
          <p:nvPr>
            <p:ph idx="1"/>
          </p:nvPr>
        </p:nvSpPr>
        <p:spPr>
          <a:xfrm>
            <a:off x="525101" y="1810693"/>
            <a:ext cx="6477278" cy="4666306"/>
          </a:xfrm>
        </p:spPr>
        <p:txBody>
          <a:bodyPr>
            <a:noAutofit/>
          </a:bodyPr>
          <a:lstStyle/>
          <a:p>
            <a:pPr marL="361950" indent="-361950">
              <a:buClr>
                <a:srgbClr val="392B6C"/>
              </a:buClr>
            </a:pPr>
            <a:r>
              <a:rPr lang="en-US" sz="2200" dirty="0"/>
              <a:t>60% of women were offered a choice of maternity </a:t>
            </a:r>
            <a:r>
              <a:rPr lang="en-US" sz="2200" dirty="0" smtClean="0"/>
              <a:t>care.</a:t>
            </a:r>
            <a:endParaRPr lang="en-US" sz="2200" dirty="0"/>
          </a:p>
          <a:p>
            <a:pPr marL="717550" lvl="2" indent="-274638">
              <a:buClr>
                <a:srgbClr val="392B6C"/>
              </a:buClr>
            </a:pPr>
            <a:r>
              <a:rPr lang="en-US" sz="2000" dirty="0"/>
              <a:t>Most chose public </a:t>
            </a:r>
            <a:r>
              <a:rPr lang="en-US" sz="2000" dirty="0" smtClean="0"/>
              <a:t>care.</a:t>
            </a:r>
            <a:endParaRPr lang="en-US" sz="2000" dirty="0"/>
          </a:p>
          <a:p>
            <a:pPr marL="717550" lvl="2" indent="-274638">
              <a:buClr>
                <a:srgbClr val="392B6C"/>
              </a:buClr>
            </a:pPr>
            <a:r>
              <a:rPr lang="en-US" sz="2000" dirty="0"/>
              <a:t>Variation in availability of options </a:t>
            </a:r>
            <a:r>
              <a:rPr lang="en-US" sz="2000" dirty="0" smtClean="0"/>
              <a:t>nationwide.</a:t>
            </a:r>
          </a:p>
          <a:p>
            <a:pPr marL="444500" lvl="1" indent="-263525">
              <a:buClr>
                <a:srgbClr val="392B6C"/>
              </a:buClr>
              <a:buNone/>
            </a:pPr>
            <a:endParaRPr lang="en-US" sz="1600" dirty="0"/>
          </a:p>
          <a:p>
            <a:pPr marL="361950" indent="-361950">
              <a:buClr>
                <a:srgbClr val="392B6C"/>
              </a:buClr>
            </a:pPr>
            <a:r>
              <a:rPr lang="en-US" sz="2200" dirty="0" smtClean="0"/>
              <a:t>990 </a:t>
            </a:r>
            <a:r>
              <a:rPr lang="en-US" sz="2200" dirty="0"/>
              <a:t>women (32.3%) said that they did not receive enough information about changes in their mental health that may </a:t>
            </a:r>
            <a:r>
              <a:rPr lang="en-US" sz="2200" dirty="0" smtClean="0"/>
              <a:t>occur.</a:t>
            </a:r>
          </a:p>
          <a:p>
            <a:pPr marL="444500" indent="-263525">
              <a:buClr>
                <a:srgbClr val="392B6C"/>
              </a:buClr>
            </a:pPr>
            <a:endParaRPr lang="en-US" sz="1600" dirty="0"/>
          </a:p>
          <a:p>
            <a:pPr marL="361950" indent="-361950">
              <a:buClr>
                <a:srgbClr val="392B6C"/>
              </a:buClr>
            </a:pPr>
            <a:r>
              <a:rPr lang="en-US" sz="2200" dirty="0" smtClean="0"/>
              <a:t>2,586 </a:t>
            </a:r>
            <a:r>
              <a:rPr lang="en-US" sz="2200" dirty="0"/>
              <a:t>women (80.9%) said that they were always treated with respect and dignity while they were </a:t>
            </a:r>
            <a:r>
              <a:rPr lang="en-US" sz="2200" dirty="0" smtClean="0"/>
              <a:t>pregnant</a:t>
            </a:r>
            <a:r>
              <a:rPr lang="en-IE" sz="2200" dirty="0"/>
              <a:t>.</a:t>
            </a:r>
          </a:p>
        </p:txBody>
      </p:sp>
    </p:spTree>
    <p:extLst>
      <p:ext uri="{BB962C8B-B14F-4D97-AF65-F5344CB8AC3E}">
        <p14:creationId xmlns:p14="http://schemas.microsoft.com/office/powerpoint/2010/main" val="19168659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5707" y="5092995"/>
            <a:ext cx="2076293" cy="1765005"/>
          </a:xfrm>
          <a:prstGeom prst="rect">
            <a:avLst/>
          </a:prstGeom>
        </p:spPr>
      </p:pic>
      <p:sp>
        <p:nvSpPr>
          <p:cNvPr id="8" name="Title 7"/>
          <p:cNvSpPr>
            <a:spLocks noGrp="1"/>
          </p:cNvSpPr>
          <p:nvPr>
            <p:ph type="title"/>
          </p:nvPr>
        </p:nvSpPr>
        <p:spPr/>
        <p:txBody>
          <a:bodyPr/>
          <a:lstStyle/>
          <a:p>
            <a:r>
              <a:rPr lang="en-US" dirty="0" smtClean="0"/>
              <a:t>Comments from women on care </a:t>
            </a:r>
            <a:r>
              <a:rPr lang="en-US" dirty="0"/>
              <a:t>while </a:t>
            </a:r>
            <a:r>
              <a:rPr lang="en-US" dirty="0" smtClean="0"/>
              <a:t>pregnant</a:t>
            </a:r>
            <a:endParaRPr lang="en-IE" dirty="0"/>
          </a:p>
        </p:txBody>
      </p:sp>
      <p:sp>
        <p:nvSpPr>
          <p:cNvPr id="4" name="Rounded Rectangular Callout 3"/>
          <p:cNvSpPr/>
          <p:nvPr/>
        </p:nvSpPr>
        <p:spPr>
          <a:xfrm>
            <a:off x="1252602" y="2003032"/>
            <a:ext cx="2843407" cy="1452691"/>
          </a:xfrm>
          <a:prstGeom prst="wedgeRoundRectCallout">
            <a:avLst>
              <a:gd name="adj1" fmla="val 69034"/>
              <a:gd name="adj2" fmla="val 13351"/>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ea typeface="Tahoma" panose="020B0604030504040204" pitchFamily="34" charset="0"/>
                <a:cs typeface="Tahoma" panose="020B0604030504040204" pitchFamily="34" charset="0"/>
              </a:rPr>
              <a:t>“Antenatal classes were excellent. Very informative and enjoyable.”</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ular Callout 9"/>
          <p:cNvSpPr/>
          <p:nvPr/>
        </p:nvSpPr>
        <p:spPr>
          <a:xfrm>
            <a:off x="6939419" y="3797308"/>
            <a:ext cx="2897687" cy="2030514"/>
          </a:xfrm>
          <a:prstGeom prst="wedgeRoundRectCallout">
            <a:avLst>
              <a:gd name="adj1" fmla="val -70545"/>
              <a:gd name="adj2" fmla="val -37436"/>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ea typeface="Tahoma" panose="020B0604030504040204" pitchFamily="34" charset="0"/>
                <a:cs typeface="Tahoma" panose="020B0604030504040204" pitchFamily="34" charset="0"/>
              </a:rPr>
              <a:t>“As a private patient I felt that information was not made available about </a:t>
            </a:r>
            <a:r>
              <a:rPr lang="en-US" dirty="0" smtClean="0">
                <a:latin typeface="Tahoma" panose="020B0604030504040204" pitchFamily="34" charset="0"/>
                <a:ea typeface="Tahoma" panose="020B0604030504040204" pitchFamily="34" charset="0"/>
                <a:cs typeface="Tahoma" panose="020B0604030504040204" pitchFamily="34" charset="0"/>
              </a:rPr>
              <a:t>pre- and </a:t>
            </a:r>
            <a:r>
              <a:rPr lang="en-US" dirty="0">
                <a:latin typeface="Tahoma" panose="020B0604030504040204" pitchFamily="34" charset="0"/>
                <a:ea typeface="Tahoma" panose="020B0604030504040204" pitchFamily="34" charset="0"/>
                <a:cs typeface="Tahoma" panose="020B0604030504040204" pitchFamily="34" charset="0"/>
              </a:rPr>
              <a:t>post-natal classes that took place in the hospital</a:t>
            </a:r>
            <a:r>
              <a:rPr lang="en-US" dirty="0" smtClean="0">
                <a:latin typeface="Tahoma" panose="020B0604030504040204" pitchFamily="34" charset="0"/>
                <a:ea typeface="Tahoma" panose="020B0604030504040204" pitchFamily="34" charset="0"/>
                <a:cs typeface="Tahoma" panose="020B0604030504040204" pitchFamily="34" charset="0"/>
              </a:rPr>
              <a:t>.” </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722333" y="4232500"/>
            <a:ext cx="4488494" cy="1595322"/>
          </a:xfrm>
          <a:prstGeom prst="wedgeRoundRectCallout">
            <a:avLst>
              <a:gd name="adj1" fmla="val 59539"/>
              <a:gd name="adj2" fmla="val 9108"/>
              <a:gd name="adj3" fmla="val 16667"/>
            </a:avLst>
          </a:prstGeom>
          <a:solidFill>
            <a:srgbClr val="FFADE1"/>
          </a:solidFill>
          <a:ln>
            <a:solidFill>
              <a:srgbClr val="FF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“The community midwife team and GP care during pregnancy was fantastic and made life a lot easier for me to attend appointments as they were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local.”</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6350696" y="1868005"/>
            <a:ext cx="4918553" cy="1313607"/>
          </a:xfrm>
          <a:prstGeom prst="wedgeRoundRectCallout">
            <a:avLst>
              <a:gd name="adj1" fmla="val -60945"/>
              <a:gd name="adj2" fmla="val -5665"/>
              <a:gd name="adj3" fmla="val 16667"/>
            </a:avLst>
          </a:prstGeom>
          <a:solidFill>
            <a:srgbClr val="6FCFEB"/>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“More hospital check-ups during pregnancy and scans needed. Felt I was barely looked at from 5 weeks to 34 weeks.”</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448305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7291457" y="1908867"/>
            <a:ext cx="4900544" cy="494913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866" b="6922"/>
          <a:stretch/>
        </p:blipFill>
        <p:spPr>
          <a:xfrm>
            <a:off x="10167582" y="441278"/>
            <a:ext cx="2024418" cy="1392071"/>
          </a:xfrm>
          <a:prstGeom prst="rect">
            <a:avLst/>
          </a:prstGeom>
        </p:spPr>
      </p:pic>
      <p:sp>
        <p:nvSpPr>
          <p:cNvPr id="8" name="Title 7"/>
          <p:cNvSpPr>
            <a:spLocks noGrp="1"/>
          </p:cNvSpPr>
          <p:nvPr>
            <p:ph type="title"/>
          </p:nvPr>
        </p:nvSpPr>
        <p:spPr/>
        <p:txBody>
          <a:bodyPr/>
          <a:lstStyle/>
          <a:p>
            <a:r>
              <a:rPr lang="en-US" dirty="0"/>
              <a:t>Care during </a:t>
            </a:r>
            <a:r>
              <a:rPr lang="en-US" dirty="0" err="1"/>
              <a:t>labour</a:t>
            </a:r>
            <a:r>
              <a:rPr lang="en-US" dirty="0"/>
              <a:t> and </a:t>
            </a:r>
            <a:r>
              <a:rPr lang="en-US" dirty="0" smtClean="0"/>
              <a:t>birth</a:t>
            </a:r>
            <a:endParaRPr lang="en-IE" dirty="0"/>
          </a:p>
        </p:txBody>
      </p:sp>
      <p:sp>
        <p:nvSpPr>
          <p:cNvPr id="9" name="Content Placeholder 8"/>
          <p:cNvSpPr>
            <a:spLocks noGrp="1"/>
          </p:cNvSpPr>
          <p:nvPr>
            <p:ph idx="1"/>
          </p:nvPr>
        </p:nvSpPr>
        <p:spPr>
          <a:xfrm>
            <a:off x="525101" y="1833349"/>
            <a:ext cx="6361740" cy="4643650"/>
          </a:xfrm>
        </p:spPr>
        <p:txBody>
          <a:bodyPr>
            <a:noAutofit/>
          </a:bodyPr>
          <a:lstStyle/>
          <a:p>
            <a:pPr marL="361950" indent="-361950">
              <a:buClr>
                <a:srgbClr val="392B6C"/>
              </a:buClr>
            </a:pPr>
            <a:r>
              <a:rPr lang="en-US" sz="2200" dirty="0"/>
              <a:t>39% of women said their </a:t>
            </a:r>
            <a:r>
              <a:rPr lang="en-US" sz="2200" dirty="0" err="1"/>
              <a:t>labour</a:t>
            </a:r>
            <a:r>
              <a:rPr lang="en-US" sz="2200" dirty="0"/>
              <a:t> was </a:t>
            </a:r>
            <a:r>
              <a:rPr lang="en-US" sz="2200" dirty="0" smtClean="0"/>
              <a:t>induced.</a:t>
            </a:r>
          </a:p>
          <a:p>
            <a:pPr marL="361950" indent="-361950">
              <a:buClr>
                <a:srgbClr val="392B6C"/>
              </a:buClr>
            </a:pPr>
            <a:endParaRPr lang="en-US" sz="1600" dirty="0"/>
          </a:p>
          <a:p>
            <a:pPr marL="361950" indent="-361950">
              <a:buClr>
                <a:srgbClr val="392B6C"/>
              </a:buClr>
            </a:pPr>
            <a:r>
              <a:rPr lang="en-US" sz="2200" dirty="0"/>
              <a:t>51% of women said they had an unassisted vaginal </a:t>
            </a:r>
            <a:r>
              <a:rPr lang="en-US" sz="2200" dirty="0" smtClean="0"/>
              <a:t>birth.</a:t>
            </a:r>
          </a:p>
          <a:p>
            <a:pPr marL="361950" indent="-361950">
              <a:buClr>
                <a:srgbClr val="392B6C"/>
              </a:buClr>
              <a:buNone/>
            </a:pPr>
            <a:endParaRPr lang="en-US" sz="1600" dirty="0"/>
          </a:p>
          <a:p>
            <a:pPr marL="361950" indent="-361950">
              <a:buClr>
                <a:srgbClr val="392B6C"/>
              </a:buClr>
            </a:pPr>
            <a:r>
              <a:rPr lang="en-US" sz="2200" dirty="0" smtClean="0"/>
              <a:t>321 </a:t>
            </a:r>
            <a:r>
              <a:rPr lang="en-US" sz="2200" dirty="0"/>
              <a:t>(10.1%) </a:t>
            </a:r>
            <a:r>
              <a:rPr lang="en-US" sz="2200" dirty="0" smtClean="0"/>
              <a:t>said </a:t>
            </a:r>
            <a:r>
              <a:rPr lang="en-US" sz="2200" dirty="0"/>
              <a:t>they did not feel involved in decisions about their care during </a:t>
            </a:r>
            <a:r>
              <a:rPr lang="en-US" sz="2200" dirty="0" err="1"/>
              <a:t>labour</a:t>
            </a:r>
            <a:r>
              <a:rPr lang="en-US" sz="2200" dirty="0"/>
              <a:t> and </a:t>
            </a:r>
            <a:r>
              <a:rPr lang="en-US" sz="2200" dirty="0" smtClean="0"/>
              <a:t>birth.</a:t>
            </a:r>
          </a:p>
          <a:p>
            <a:pPr marL="361950" indent="-361950">
              <a:buClr>
                <a:srgbClr val="392B6C"/>
              </a:buClr>
            </a:pPr>
            <a:endParaRPr lang="en-US" sz="1600" dirty="0"/>
          </a:p>
          <a:p>
            <a:pPr marL="361950" indent="-361950">
              <a:buClr>
                <a:srgbClr val="392B6C"/>
              </a:buClr>
            </a:pPr>
            <a:r>
              <a:rPr lang="en-US" sz="2200" dirty="0" smtClean="0"/>
              <a:t>2,969 </a:t>
            </a:r>
            <a:r>
              <a:rPr lang="en-US" sz="2200" dirty="0"/>
              <a:t>women (95.2%) said that their partner or companion was as involved in their care as much as they wanted them to </a:t>
            </a:r>
            <a:r>
              <a:rPr lang="en-US" sz="2200" dirty="0" smtClean="0"/>
              <a:t>be</a:t>
            </a:r>
            <a:r>
              <a:rPr lang="en-IE" sz="2200" dirty="0" smtClean="0"/>
              <a:t>.</a:t>
            </a:r>
            <a:endParaRPr lang="en-IE" sz="2200" dirty="0"/>
          </a:p>
        </p:txBody>
      </p:sp>
    </p:spTree>
    <p:extLst>
      <p:ext uri="{BB962C8B-B14F-4D97-AF65-F5344CB8AC3E}">
        <p14:creationId xmlns:p14="http://schemas.microsoft.com/office/powerpoint/2010/main" val="20090462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866" b="6922"/>
          <a:stretch/>
        </p:blipFill>
        <p:spPr>
          <a:xfrm>
            <a:off x="9741952" y="5173249"/>
            <a:ext cx="2450048" cy="1684751"/>
          </a:xfrm>
          <a:prstGeom prst="rect">
            <a:avLst/>
          </a:prstGeom>
        </p:spPr>
      </p:pic>
      <p:sp>
        <p:nvSpPr>
          <p:cNvPr id="8" name="Title 7"/>
          <p:cNvSpPr>
            <a:spLocks noGrp="1"/>
          </p:cNvSpPr>
          <p:nvPr>
            <p:ph type="title"/>
          </p:nvPr>
        </p:nvSpPr>
        <p:spPr/>
        <p:txBody>
          <a:bodyPr/>
          <a:lstStyle/>
          <a:p>
            <a:r>
              <a:rPr lang="en-US" dirty="0" smtClean="0"/>
              <a:t>Comments from women on </a:t>
            </a:r>
            <a:br>
              <a:rPr lang="en-US" dirty="0" smtClean="0"/>
            </a:br>
            <a:r>
              <a:rPr lang="en-US" dirty="0" smtClean="0"/>
              <a:t>care </a:t>
            </a:r>
            <a:r>
              <a:rPr lang="en-US" dirty="0"/>
              <a:t>during </a:t>
            </a:r>
            <a:r>
              <a:rPr lang="en-US" dirty="0" err="1"/>
              <a:t>labour</a:t>
            </a:r>
            <a:r>
              <a:rPr lang="en-US" dirty="0"/>
              <a:t> and </a:t>
            </a:r>
            <a:r>
              <a:rPr lang="en-US" dirty="0" smtClean="0"/>
              <a:t>birth</a:t>
            </a:r>
            <a:endParaRPr lang="en-IE" dirty="0"/>
          </a:p>
        </p:txBody>
      </p:sp>
      <p:sp>
        <p:nvSpPr>
          <p:cNvPr id="10" name="Rounded Rectangular Callout 9"/>
          <p:cNvSpPr/>
          <p:nvPr/>
        </p:nvSpPr>
        <p:spPr>
          <a:xfrm>
            <a:off x="690581" y="4052983"/>
            <a:ext cx="4847572" cy="2240532"/>
          </a:xfrm>
          <a:prstGeom prst="wedgeRoundRectCallout">
            <a:avLst>
              <a:gd name="adj1" fmla="val 63349"/>
              <a:gd name="adj2" fmla="val -19075"/>
              <a:gd name="adj3" fmla="val 16667"/>
            </a:avLst>
          </a:prstGeom>
          <a:solidFill>
            <a:srgbClr val="FFADE1"/>
          </a:solidFill>
          <a:ln>
            <a:solidFill>
              <a:srgbClr val="FF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 had really good experience during my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labour</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and birth time from the staff. They were really understanding and supportive when I was in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labour</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pain. Really felt grateful to the staff who supported at this time and I think that is really important to every woman who are at that stage.”</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7255494" y="2044444"/>
            <a:ext cx="4326906" cy="1812934"/>
          </a:xfrm>
          <a:prstGeom prst="wedgeRoundRectCallout">
            <a:avLst>
              <a:gd name="adj1" fmla="val -64453"/>
              <a:gd name="adj2" fmla="val 3768"/>
              <a:gd name="adj3" fmla="val 16667"/>
            </a:avLst>
          </a:prstGeom>
          <a:solidFill>
            <a:srgbClr val="6FCFEB"/>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“Should be more discussion about pain relief options during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labour</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For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first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time mother should be extra care with their worries. At the hospital (during and after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labour</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should be more help to reduce stress.</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1208134" y="2136170"/>
            <a:ext cx="3290170" cy="1313607"/>
          </a:xfrm>
          <a:prstGeom prst="wedgeRoundRectCallout">
            <a:avLst>
              <a:gd name="adj1" fmla="val 69437"/>
              <a:gd name="adj2" fmla="val -29034"/>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“During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labour</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felt very well looked after. I had a lot of </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confidence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in the midwives and </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doctor.”</a:t>
            </a:r>
            <a:endParaRPr lang="en-I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ular Callout 12"/>
          <p:cNvSpPr/>
          <p:nvPr/>
        </p:nvSpPr>
        <p:spPr>
          <a:xfrm>
            <a:off x="6942133" y="4368858"/>
            <a:ext cx="3068877" cy="1608781"/>
          </a:xfrm>
          <a:prstGeom prst="wedgeRoundRectCallout">
            <a:avLst>
              <a:gd name="adj1" fmla="val -690"/>
              <a:gd name="adj2" fmla="val 77868"/>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“Early </a:t>
            </a:r>
            <a:r>
              <a:rPr lang="en-US" dirty="0" err="1">
                <a:solidFill>
                  <a:schemeClr val="bg1"/>
                </a:solidFill>
                <a:latin typeface="Tahoma" panose="020B0604030504040204" pitchFamily="34" charset="0"/>
                <a:ea typeface="Tahoma" panose="020B0604030504040204" pitchFamily="34" charset="0"/>
                <a:cs typeface="Tahoma" panose="020B0604030504040204" pitchFamily="34" charset="0"/>
              </a:rPr>
              <a:t>labour</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 felt very alone and unsupported. But in fairness, the nurses were very busy. I wasn’t really checked on.”</a:t>
            </a:r>
            <a:endParaRPr lang="en-I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10087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6787236" y="2047163"/>
            <a:ext cx="5325926" cy="4749559"/>
          </a:xfrm>
          <a:prstGeom prst="rect">
            <a:avLst/>
          </a:prstGeom>
        </p:spPr>
      </p:pic>
      <p:sp>
        <p:nvSpPr>
          <p:cNvPr id="7" name="Title 6"/>
          <p:cNvSpPr>
            <a:spLocks noGrp="1"/>
          </p:cNvSpPr>
          <p:nvPr>
            <p:ph type="title"/>
          </p:nvPr>
        </p:nvSpPr>
        <p:spPr/>
        <p:txBody>
          <a:bodyPr/>
          <a:lstStyle/>
          <a:p>
            <a:r>
              <a:rPr lang="en-US" dirty="0"/>
              <a:t>Care in hospital after </a:t>
            </a:r>
            <a:r>
              <a:rPr lang="en-US" dirty="0" smtClean="0"/>
              <a:t>birth</a:t>
            </a:r>
            <a:endParaRPr lang="en-IE" dirty="0"/>
          </a:p>
        </p:txBody>
      </p:sp>
      <p:sp>
        <p:nvSpPr>
          <p:cNvPr id="8" name="Content Placeholder 7"/>
          <p:cNvSpPr>
            <a:spLocks noGrp="1"/>
          </p:cNvSpPr>
          <p:nvPr>
            <p:ph idx="1"/>
          </p:nvPr>
        </p:nvSpPr>
        <p:spPr>
          <a:xfrm>
            <a:off x="525100" y="1810692"/>
            <a:ext cx="5680163" cy="4666307"/>
          </a:xfrm>
        </p:spPr>
        <p:txBody>
          <a:bodyPr>
            <a:normAutofit/>
          </a:bodyPr>
          <a:lstStyle/>
          <a:p>
            <a:pPr marL="361950" indent="-361950">
              <a:buClr>
                <a:srgbClr val="392B6C"/>
              </a:buClr>
            </a:pPr>
            <a:r>
              <a:rPr lang="en-US" sz="2200" dirty="0" smtClean="0"/>
              <a:t>2,657 </a:t>
            </a:r>
            <a:r>
              <a:rPr lang="en-US" sz="2200" dirty="0"/>
              <a:t>women (89.3%) said they were told who to contact if they were worried about their health or their baby’s health after they left </a:t>
            </a:r>
            <a:r>
              <a:rPr lang="en-US" sz="2200" dirty="0" smtClean="0"/>
              <a:t>hospital.</a:t>
            </a:r>
          </a:p>
          <a:p>
            <a:pPr marL="361950" indent="-361950">
              <a:buClr>
                <a:srgbClr val="392B6C"/>
              </a:buClr>
            </a:pPr>
            <a:endParaRPr lang="en-US" sz="1600" dirty="0"/>
          </a:p>
          <a:p>
            <a:pPr marL="361950" indent="-361950">
              <a:buClr>
                <a:srgbClr val="392B6C"/>
              </a:buClr>
            </a:pPr>
            <a:r>
              <a:rPr lang="en-US" sz="2200" dirty="0" smtClean="0"/>
              <a:t>831 </a:t>
            </a:r>
            <a:r>
              <a:rPr lang="en-US" sz="2200" dirty="0"/>
              <a:t>women (29.6%) who wanted to ask a question about their </a:t>
            </a:r>
            <a:r>
              <a:rPr lang="en-US" sz="2200" dirty="0" err="1"/>
              <a:t>labour</a:t>
            </a:r>
            <a:r>
              <a:rPr lang="en-US" sz="2200" dirty="0"/>
              <a:t> and birth said that they did not have the opportunity to do </a:t>
            </a:r>
            <a:r>
              <a:rPr lang="en-US" sz="2200" dirty="0" smtClean="0"/>
              <a:t>so</a:t>
            </a:r>
            <a:r>
              <a:rPr lang="en-IE" sz="2200" dirty="0" smtClean="0"/>
              <a:t>.</a:t>
            </a:r>
            <a:endParaRPr lang="en-IE" sz="22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4339"/>
          <a:stretch/>
        </p:blipFill>
        <p:spPr>
          <a:xfrm>
            <a:off x="10102392" y="444171"/>
            <a:ext cx="2010770" cy="1524580"/>
          </a:xfrm>
          <a:prstGeom prst="rect">
            <a:avLst/>
          </a:prstGeom>
        </p:spPr>
      </p:pic>
    </p:spTree>
    <p:extLst>
      <p:ext uri="{BB962C8B-B14F-4D97-AF65-F5344CB8AC3E}">
        <p14:creationId xmlns:p14="http://schemas.microsoft.com/office/powerpoint/2010/main" val="8324577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smtClean="0"/>
              <a:t>Comments from women on </a:t>
            </a:r>
            <a:br>
              <a:rPr lang="en-US" dirty="0" smtClean="0"/>
            </a:br>
            <a:r>
              <a:rPr lang="en-US" dirty="0" smtClean="0"/>
              <a:t>care </a:t>
            </a:r>
            <a:r>
              <a:rPr lang="en-US" dirty="0"/>
              <a:t>in hospital after </a:t>
            </a:r>
            <a:r>
              <a:rPr lang="en-US" dirty="0" smtClean="0"/>
              <a:t>birth</a:t>
            </a:r>
            <a:endParaRPr lang="en-IE"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4339"/>
          <a:stretch/>
        </p:blipFill>
        <p:spPr>
          <a:xfrm>
            <a:off x="9771735" y="5022937"/>
            <a:ext cx="2420266" cy="1835063"/>
          </a:xfrm>
          <a:prstGeom prst="rect">
            <a:avLst/>
          </a:prstGeom>
        </p:spPr>
      </p:pic>
      <p:sp>
        <p:nvSpPr>
          <p:cNvPr id="10" name="Rounded Rectangular Callout 9"/>
          <p:cNvSpPr/>
          <p:nvPr/>
        </p:nvSpPr>
        <p:spPr>
          <a:xfrm>
            <a:off x="918574" y="4511040"/>
            <a:ext cx="3730044" cy="1573071"/>
          </a:xfrm>
          <a:prstGeom prst="wedgeRoundRectCallout">
            <a:avLst>
              <a:gd name="adj1" fmla="val 34433"/>
              <a:gd name="adj2" fmla="val -77185"/>
              <a:gd name="adj3" fmla="val 16667"/>
            </a:avLst>
          </a:prstGeom>
          <a:solidFill>
            <a:srgbClr val="FFADE1"/>
          </a:solidFill>
          <a:ln>
            <a:solidFill>
              <a:srgbClr val="FF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level </a:t>
            </a:r>
            <a:r>
              <a:rPr lang="en-US" dirty="0" smtClean="0">
                <a:solidFill>
                  <a:schemeClr val="tx1"/>
                </a:solidFill>
              </a:rPr>
              <a:t>of </a:t>
            </a:r>
            <a:r>
              <a:rPr lang="en-US" dirty="0">
                <a:solidFill>
                  <a:schemeClr val="tx1"/>
                </a:solidFill>
              </a:rPr>
              <a:t>care from </a:t>
            </a:r>
            <a:r>
              <a:rPr lang="en-US" dirty="0" smtClean="0">
                <a:solidFill>
                  <a:schemeClr val="tx1"/>
                </a:solidFill>
              </a:rPr>
              <a:t>the </a:t>
            </a:r>
            <a:r>
              <a:rPr lang="en-US" dirty="0">
                <a:solidFill>
                  <a:schemeClr val="tx1"/>
                </a:solidFill>
              </a:rPr>
              <a:t>majority of the </a:t>
            </a:r>
            <a:r>
              <a:rPr lang="en-US" dirty="0" smtClean="0">
                <a:solidFill>
                  <a:schemeClr val="tx1"/>
                </a:solidFill>
              </a:rPr>
              <a:t>nurses </a:t>
            </a:r>
            <a:r>
              <a:rPr lang="en-US" dirty="0">
                <a:solidFill>
                  <a:schemeClr val="tx1"/>
                </a:solidFill>
              </a:rPr>
              <a:t>post giving birth </a:t>
            </a:r>
            <a:r>
              <a:rPr lang="en-US" dirty="0" smtClean="0">
                <a:solidFill>
                  <a:schemeClr val="tx1"/>
                </a:solidFill>
              </a:rPr>
              <a:t>was </a:t>
            </a:r>
            <a:r>
              <a:rPr lang="en-US" dirty="0">
                <a:solidFill>
                  <a:schemeClr val="tx1"/>
                </a:solidFill>
              </a:rPr>
              <a:t>amazing and hugely </a:t>
            </a:r>
            <a:r>
              <a:rPr lang="en-US" dirty="0" smtClean="0">
                <a:solidFill>
                  <a:schemeClr val="tx1"/>
                </a:solidFill>
              </a:rPr>
              <a:t>improved </a:t>
            </a:r>
            <a:r>
              <a:rPr lang="en-US" dirty="0">
                <a:solidFill>
                  <a:schemeClr val="tx1"/>
                </a:solidFill>
              </a:rPr>
              <a:t>on from my </a:t>
            </a:r>
            <a:r>
              <a:rPr lang="en-US" dirty="0" smtClean="0">
                <a:solidFill>
                  <a:schemeClr val="tx1"/>
                </a:solidFill>
              </a:rPr>
              <a:t>last </a:t>
            </a:r>
            <a:r>
              <a:rPr lang="en-US" dirty="0">
                <a:solidFill>
                  <a:schemeClr val="tx1"/>
                </a:solidFill>
              </a:rPr>
              <a:t>experience with </a:t>
            </a:r>
            <a:r>
              <a:rPr lang="en-US" dirty="0" smtClean="0">
                <a:solidFill>
                  <a:schemeClr val="tx1"/>
                </a:solidFill>
              </a:rPr>
              <a:t>my first </a:t>
            </a:r>
            <a:r>
              <a:rPr lang="en-US" dirty="0">
                <a:solidFill>
                  <a:schemeClr val="tx1"/>
                </a:solidFill>
              </a:rPr>
              <a:t>baby.”</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6676374" y="2060549"/>
            <a:ext cx="4906026" cy="1922905"/>
          </a:xfrm>
          <a:prstGeom prst="wedgeRoundRectCallout">
            <a:avLst>
              <a:gd name="adj1" fmla="val -63085"/>
              <a:gd name="adj2" fmla="val 6339"/>
              <a:gd name="adj3" fmla="val 16667"/>
            </a:avLst>
          </a:prstGeom>
          <a:solidFill>
            <a:srgbClr val="6FCFEB"/>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“Information/ support for the mother after birth, there is no follow up on the general health of the mother, what is ‘normal’ in recovery or not. Everything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centres</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around the baby, it feels like you are unimportant once the baby is no longer in utero.”</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1370242" y="2352672"/>
            <a:ext cx="2826708" cy="1338658"/>
          </a:xfrm>
          <a:prstGeom prst="wedgeRoundRectCallout">
            <a:avLst>
              <a:gd name="adj1" fmla="val 69437"/>
              <a:gd name="adj2" fmla="val -29034"/>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“The aftercare </a:t>
            </a:r>
          </a:p>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was fantastic! My </a:t>
            </a:r>
          </a:p>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consultant was also </a:t>
            </a:r>
          </a:p>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amazing!”</a:t>
            </a:r>
            <a:endParaRPr lang="en-I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ular Callout 12"/>
          <p:cNvSpPr/>
          <p:nvPr/>
        </p:nvSpPr>
        <p:spPr>
          <a:xfrm>
            <a:off x="5975332" y="4511040"/>
            <a:ext cx="2960318" cy="1765357"/>
          </a:xfrm>
          <a:prstGeom prst="wedgeRoundRectCallout">
            <a:avLst>
              <a:gd name="adj1" fmla="val 62819"/>
              <a:gd name="adj2" fmla="val -38955"/>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ea typeface="Tahoma" panose="020B0604030504040204" pitchFamily="34" charset="0"/>
                <a:cs typeface="Tahoma" panose="020B0604030504040204" pitchFamily="34" charset="0"/>
              </a:rPr>
              <a:t>“More support for </a:t>
            </a:r>
            <a:r>
              <a:rPr lang="en-US" dirty="0" smtClean="0">
                <a:latin typeface="Tahoma" panose="020B0604030504040204" pitchFamily="34" charset="0"/>
                <a:ea typeface="Tahoma" panose="020B0604030504040204" pitchFamily="34" charset="0"/>
                <a:cs typeface="Tahoma" panose="020B0604030504040204" pitchFamily="34" charset="0"/>
              </a:rPr>
              <a:t>first </a:t>
            </a:r>
            <a:r>
              <a:rPr lang="en-US" dirty="0">
                <a:latin typeface="Tahoma" panose="020B0604030504040204" pitchFamily="34" charset="0"/>
                <a:ea typeface="Tahoma" panose="020B0604030504040204" pitchFamily="34" charset="0"/>
                <a:cs typeface="Tahoma" panose="020B0604030504040204" pitchFamily="34" charset="0"/>
              </a:rPr>
              <a:t>time mums, allowing husband/partner stay a little longer the </a:t>
            </a:r>
            <a:r>
              <a:rPr lang="en-US" dirty="0" smtClean="0">
                <a:latin typeface="Tahoma" panose="020B0604030504040204" pitchFamily="34" charset="0"/>
                <a:ea typeface="Tahoma" panose="020B0604030504040204" pitchFamily="34" charset="0"/>
                <a:cs typeface="Tahoma" panose="020B0604030504040204" pitchFamily="34" charset="0"/>
              </a:rPr>
              <a:t>first </a:t>
            </a:r>
            <a:r>
              <a:rPr lang="en-US" dirty="0">
                <a:latin typeface="Tahoma" panose="020B0604030504040204" pitchFamily="34" charset="0"/>
                <a:ea typeface="Tahoma" panose="020B0604030504040204" pitchFamily="34" charset="0"/>
                <a:cs typeface="Tahoma" panose="020B0604030504040204" pitchFamily="34" charset="0"/>
              </a:rPr>
              <a:t>night, quite daunting being left alone.”</a:t>
            </a:r>
            <a:endParaRPr lang="en-I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56483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7832559" y="1067589"/>
            <a:ext cx="4250480" cy="5746021"/>
          </a:xfrm>
          <a:prstGeom prst="rect">
            <a:avLst/>
          </a:prstGeom>
        </p:spPr>
      </p:pic>
      <p:pic>
        <p:nvPicPr>
          <p:cNvPr id="10" name="Picture 9" descr="C:\Users\ldrummond\Desktop\NIC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8237" y="5222270"/>
            <a:ext cx="1799377" cy="15913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err="1"/>
              <a:t>Specialised</a:t>
            </a:r>
            <a:r>
              <a:rPr lang="en-US" dirty="0"/>
              <a:t> </a:t>
            </a:r>
            <a:r>
              <a:rPr lang="en-US" dirty="0" smtClean="0"/>
              <a:t>care</a:t>
            </a:r>
            <a:endParaRPr lang="en-IE" dirty="0"/>
          </a:p>
        </p:txBody>
      </p:sp>
      <p:sp>
        <p:nvSpPr>
          <p:cNvPr id="5" name="Content Placeholder 4"/>
          <p:cNvSpPr>
            <a:spLocks noGrp="1"/>
          </p:cNvSpPr>
          <p:nvPr>
            <p:ph idx="1"/>
          </p:nvPr>
        </p:nvSpPr>
        <p:spPr>
          <a:xfrm>
            <a:off x="525101" y="1810694"/>
            <a:ext cx="6087673" cy="4666306"/>
          </a:xfrm>
        </p:spPr>
        <p:txBody>
          <a:bodyPr/>
          <a:lstStyle/>
          <a:p>
            <a:pPr marL="361950" indent="-361950">
              <a:buClr>
                <a:srgbClr val="392B6C"/>
              </a:buClr>
            </a:pPr>
            <a:r>
              <a:rPr lang="en-US" sz="2200" dirty="0"/>
              <a:t>561 women (17.8%) said that their baby spent time in a neonatal </a:t>
            </a:r>
            <a:r>
              <a:rPr lang="en-US" sz="2200" dirty="0" smtClean="0"/>
              <a:t>unit.</a:t>
            </a:r>
          </a:p>
          <a:p>
            <a:pPr marL="361950" indent="-361950">
              <a:buClr>
                <a:srgbClr val="392B6C"/>
              </a:buClr>
            </a:pPr>
            <a:endParaRPr lang="en-US" sz="1600" dirty="0"/>
          </a:p>
          <a:p>
            <a:pPr marL="361950" indent="-361950">
              <a:buClr>
                <a:srgbClr val="392B6C"/>
              </a:buClr>
            </a:pPr>
            <a:r>
              <a:rPr lang="en-US" sz="2200" dirty="0"/>
              <a:t>Of these women, 262 (46.8%) said that they always received enough emotional support from healthcare </a:t>
            </a:r>
            <a:r>
              <a:rPr lang="en-US" sz="2200" dirty="0" smtClean="0"/>
              <a:t>professionals.</a:t>
            </a:r>
          </a:p>
          <a:p>
            <a:pPr marL="361950" indent="-361950">
              <a:buClr>
                <a:srgbClr val="392B6C"/>
              </a:buClr>
            </a:pPr>
            <a:endParaRPr lang="en-US" sz="1600" dirty="0"/>
          </a:p>
          <a:p>
            <a:pPr marL="361950" indent="-361950">
              <a:buClr>
                <a:srgbClr val="392B6C"/>
              </a:buClr>
            </a:pPr>
            <a:r>
              <a:rPr lang="en-US" sz="2200" dirty="0"/>
              <a:t>There were significant differences between hospitals for women’s overall rating of neonatal unit </a:t>
            </a:r>
            <a:r>
              <a:rPr lang="en-US" sz="2200" dirty="0" smtClean="0"/>
              <a:t>care.</a:t>
            </a:r>
            <a:endParaRPr lang="en-US" sz="2200" dirty="0"/>
          </a:p>
          <a:p>
            <a:endParaRPr lang="en-IE" dirty="0"/>
          </a:p>
        </p:txBody>
      </p:sp>
    </p:spTree>
    <p:extLst>
      <p:ext uri="{BB962C8B-B14F-4D97-AF65-F5344CB8AC3E}">
        <p14:creationId xmlns:p14="http://schemas.microsoft.com/office/powerpoint/2010/main" val="1007179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62845"/>
            <a:ext cx="11145794" cy="1227844"/>
          </a:xfrm>
        </p:spPr>
        <p:txBody>
          <a:bodyPr/>
          <a:lstStyle/>
          <a:p>
            <a:pPr algn="ctr"/>
            <a:r>
              <a:rPr lang="en-IE" dirty="0" smtClean="0">
                <a:solidFill>
                  <a:srgbClr val="243168"/>
                </a:solidFill>
              </a:rPr>
              <a:t>Outline of the slide deck</a:t>
            </a:r>
            <a:endParaRPr lang="en-IE" dirty="0">
              <a:solidFill>
                <a:srgbClr val="243168"/>
              </a:solidFill>
            </a:endParaRPr>
          </a:p>
        </p:txBody>
      </p:sp>
      <p:sp>
        <p:nvSpPr>
          <p:cNvPr id="3" name="Content Placeholder 2"/>
          <p:cNvSpPr>
            <a:spLocks noGrp="1"/>
          </p:cNvSpPr>
          <p:nvPr>
            <p:ph idx="1"/>
          </p:nvPr>
        </p:nvSpPr>
        <p:spPr>
          <a:xfrm>
            <a:off x="481914" y="1807535"/>
            <a:ext cx="11145794" cy="4369428"/>
          </a:xfrm>
        </p:spPr>
        <p:txBody>
          <a:bodyPr/>
          <a:lstStyle/>
          <a:p>
            <a:pPr marL="542925" indent="-457200">
              <a:buFont typeface="+mj-lt"/>
              <a:buAutoNum type="arabicPeriod"/>
            </a:pPr>
            <a:r>
              <a:rPr lang="en-IE" dirty="0" smtClean="0"/>
              <a:t>About the Health Information and Quality Authority (HIQA)</a:t>
            </a:r>
          </a:p>
          <a:p>
            <a:pPr marL="542925" indent="-457200">
              <a:buFont typeface="+mj-lt"/>
              <a:buAutoNum type="arabicPeriod"/>
            </a:pPr>
            <a:r>
              <a:rPr lang="en-IE" dirty="0" smtClean="0"/>
              <a:t>Healthcare quality and safety</a:t>
            </a:r>
          </a:p>
          <a:p>
            <a:pPr marL="542925" indent="-457200">
              <a:buFont typeface="+mj-lt"/>
              <a:buAutoNum type="arabicPeriod"/>
            </a:pPr>
            <a:r>
              <a:rPr lang="en-IE" dirty="0" smtClean="0"/>
              <a:t>National Care Experience Programme</a:t>
            </a:r>
          </a:p>
          <a:p>
            <a:pPr marL="542925" indent="-457200">
              <a:buFont typeface="+mj-lt"/>
              <a:buAutoNum type="arabicPeriod"/>
            </a:pPr>
            <a:r>
              <a:rPr lang="en-IE" dirty="0" smtClean="0"/>
              <a:t>Impact</a:t>
            </a:r>
          </a:p>
          <a:p>
            <a:pPr marL="542925" indent="-457200">
              <a:buFont typeface="+mj-lt"/>
              <a:buAutoNum type="arabicPeriod"/>
            </a:pPr>
            <a:r>
              <a:rPr lang="en-IE" dirty="0" smtClean="0"/>
              <a:t>Useful resources</a:t>
            </a:r>
            <a:endParaRPr lang="en-IE" dirty="0"/>
          </a:p>
        </p:txBody>
      </p:sp>
    </p:spTree>
    <p:extLst>
      <p:ext uri="{BB962C8B-B14F-4D97-AF65-F5344CB8AC3E}">
        <p14:creationId xmlns:p14="http://schemas.microsoft.com/office/powerpoint/2010/main" val="9170613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Users\ldrummond\Desktop\NIC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7857" y="5085567"/>
            <a:ext cx="2004144" cy="177243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smtClean="0"/>
              <a:t>Comments from women on </a:t>
            </a:r>
            <a:r>
              <a:rPr lang="en-US" dirty="0" err="1" smtClean="0"/>
              <a:t>specialised</a:t>
            </a:r>
            <a:r>
              <a:rPr lang="en-US" dirty="0" smtClean="0"/>
              <a:t> care</a:t>
            </a:r>
            <a:endParaRPr lang="en-IE" dirty="0"/>
          </a:p>
        </p:txBody>
      </p:sp>
      <p:sp>
        <p:nvSpPr>
          <p:cNvPr id="8" name="Rounded Rectangular Callout 7"/>
          <p:cNvSpPr/>
          <p:nvPr/>
        </p:nvSpPr>
        <p:spPr>
          <a:xfrm>
            <a:off x="1219199" y="4481593"/>
            <a:ext cx="3828790" cy="1765357"/>
          </a:xfrm>
          <a:prstGeom prst="wedgeRoundRectCallout">
            <a:avLst>
              <a:gd name="adj1" fmla="val 64966"/>
              <a:gd name="adj2" fmla="val -30300"/>
              <a:gd name="adj3" fmla="val 16667"/>
            </a:avLst>
          </a:prstGeom>
          <a:solidFill>
            <a:srgbClr val="FFADE1"/>
          </a:solidFill>
          <a:ln>
            <a:solidFill>
              <a:srgbClr val="FF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“The care my baby got in neonatal was excellent and the nurses made a very stressful few weeks into a positive experience! These nurses are angels!”</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6452991" y="4593194"/>
            <a:ext cx="3267206" cy="1891749"/>
          </a:xfrm>
          <a:prstGeom prst="wedgeRoundRectCallout">
            <a:avLst>
              <a:gd name="adj1" fmla="val 65805"/>
              <a:gd name="adj2" fmla="val -33992"/>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“There was no effort made in the neonatal unit to help breastfeeding mothers, in fact I felt it was discouraged despite the fact my baby was </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fit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to be breastfed</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I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964294" y="2186823"/>
            <a:ext cx="3565744" cy="1640910"/>
          </a:xfrm>
          <a:prstGeom prst="wedgeRoundRectCallout">
            <a:avLst>
              <a:gd name="adj1" fmla="val 69437"/>
              <a:gd name="adj2" fmla="val -42037"/>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ea typeface="Tahoma" panose="020B0604030504040204" pitchFamily="34" charset="0"/>
                <a:cs typeface="Tahoma" panose="020B0604030504040204" pitchFamily="34" charset="0"/>
              </a:rPr>
              <a:t>“The midwives and neo natal staff were professional and personable, they made me feel </a:t>
            </a:r>
            <a:r>
              <a:rPr lang="en-US" dirty="0" smtClean="0">
                <a:latin typeface="Tahoma" panose="020B0604030504040204" pitchFamily="34" charset="0"/>
                <a:ea typeface="Tahoma" panose="020B0604030504040204" pitchFamily="34" charset="0"/>
                <a:cs typeface="Tahoma" panose="020B0604030504040204" pitchFamily="34" charset="0"/>
              </a:rPr>
              <a:t>confident </a:t>
            </a:r>
            <a:r>
              <a:rPr lang="en-US" dirty="0">
                <a:latin typeface="Tahoma" panose="020B0604030504040204" pitchFamily="34" charset="0"/>
                <a:ea typeface="Tahoma" panose="020B0604030504040204" pitchFamily="34" charset="0"/>
                <a:cs typeface="Tahoma" panose="020B0604030504040204" pitchFamily="34" charset="0"/>
              </a:rPr>
              <a:t>that my baby and I were receiving the best care.”</a:t>
            </a:r>
            <a:endParaRPr lang="en-I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ular Callout 12"/>
          <p:cNvSpPr/>
          <p:nvPr/>
        </p:nvSpPr>
        <p:spPr>
          <a:xfrm>
            <a:off x="6363222" y="1878904"/>
            <a:ext cx="5123146" cy="2270896"/>
          </a:xfrm>
          <a:prstGeom prst="wedgeRoundRectCallout">
            <a:avLst>
              <a:gd name="adj1" fmla="val -62801"/>
              <a:gd name="adj2" fmla="val 36653"/>
              <a:gd name="adj3" fmla="val 16667"/>
            </a:avLst>
          </a:prstGeom>
          <a:solidFill>
            <a:srgbClr val="6FCFEB"/>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“The only issue for me was that I was terribly distraught emotionally when the baby was taken to ICU and I don’t think I was given the support for the emotions of that. I don’t think the staff noticed and it is quite likely that they are so busy taking care of the babies that this is not a concern for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them.”</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40361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1682" y="4090981"/>
            <a:ext cx="2960318" cy="2600891"/>
          </a:xfrm>
          <a:prstGeom prst="rect">
            <a:avLst/>
          </a:prstGeom>
        </p:spPr>
      </p:pic>
      <p:sp>
        <p:nvSpPr>
          <p:cNvPr id="7" name="Title 6"/>
          <p:cNvSpPr>
            <a:spLocks noGrp="1"/>
          </p:cNvSpPr>
          <p:nvPr>
            <p:ph type="title"/>
          </p:nvPr>
        </p:nvSpPr>
        <p:spPr/>
        <p:txBody>
          <a:bodyPr/>
          <a:lstStyle/>
          <a:p>
            <a:r>
              <a:rPr lang="en-US" dirty="0" smtClean="0"/>
              <a:t>Feeding</a:t>
            </a:r>
            <a:endParaRPr lang="en-IE" dirty="0"/>
          </a:p>
        </p:txBody>
      </p:sp>
      <p:sp>
        <p:nvSpPr>
          <p:cNvPr id="8" name="Content Placeholder 7"/>
          <p:cNvSpPr>
            <a:spLocks noGrp="1"/>
          </p:cNvSpPr>
          <p:nvPr>
            <p:ph idx="1"/>
          </p:nvPr>
        </p:nvSpPr>
        <p:spPr>
          <a:xfrm>
            <a:off x="525101" y="1801640"/>
            <a:ext cx="8141227" cy="4675359"/>
          </a:xfrm>
        </p:spPr>
        <p:txBody>
          <a:bodyPr>
            <a:noAutofit/>
          </a:bodyPr>
          <a:lstStyle/>
          <a:p>
            <a:pPr marL="361950" indent="-361950">
              <a:buClr>
                <a:srgbClr val="392B6C"/>
              </a:buClr>
            </a:pPr>
            <a:r>
              <a:rPr lang="en-US" sz="2200" dirty="0"/>
              <a:t>Most women said that feeding options were discussed with </a:t>
            </a:r>
            <a:r>
              <a:rPr lang="en-US" sz="2200" dirty="0" smtClean="0"/>
              <a:t>them. 8</a:t>
            </a:r>
            <a:r>
              <a:rPr lang="en-US" sz="2200" dirty="0"/>
              <a:t>% said feeding options were not </a:t>
            </a:r>
            <a:r>
              <a:rPr lang="en-US" sz="2200" dirty="0" smtClean="0"/>
              <a:t>discussed.</a:t>
            </a:r>
          </a:p>
          <a:p>
            <a:pPr marL="361950" indent="-361950">
              <a:buClr>
                <a:srgbClr val="392B6C"/>
              </a:buClr>
            </a:pPr>
            <a:endParaRPr lang="en-US" sz="1600" dirty="0"/>
          </a:p>
          <a:p>
            <a:pPr marL="361950" indent="-361950">
              <a:buClr>
                <a:srgbClr val="392B6C"/>
              </a:buClr>
            </a:pPr>
            <a:r>
              <a:rPr lang="en-US" sz="2200" dirty="0"/>
              <a:t>42% said their baby was breastfed in the first few </a:t>
            </a:r>
            <a:r>
              <a:rPr lang="en-US" sz="2200" dirty="0" smtClean="0"/>
              <a:t>days.</a:t>
            </a:r>
            <a:endParaRPr lang="en-US" sz="2200" dirty="0"/>
          </a:p>
          <a:p>
            <a:pPr marL="361950" indent="-361950">
              <a:buClr>
                <a:srgbClr val="392B6C"/>
              </a:buClr>
            </a:pPr>
            <a:endParaRPr lang="en-US" sz="1600" dirty="0"/>
          </a:p>
          <a:p>
            <a:pPr marL="361950" indent="-361950">
              <a:buClr>
                <a:srgbClr val="392B6C"/>
              </a:buClr>
            </a:pPr>
            <a:r>
              <a:rPr lang="en-US" sz="2200" dirty="0"/>
              <a:t>2,391 women (74.9%) said that their decisions about feeding were always respected by healthcare </a:t>
            </a:r>
            <a:r>
              <a:rPr lang="en-US" sz="2200" dirty="0" smtClean="0"/>
              <a:t>professionals.</a:t>
            </a:r>
            <a:endParaRPr lang="en-US" sz="2200" dirty="0"/>
          </a:p>
          <a:p>
            <a:pPr marL="361950" indent="-361950">
              <a:buClr>
                <a:srgbClr val="392B6C"/>
              </a:buClr>
              <a:buFont typeface="Arial" panose="020B0604020202020204" pitchFamily="34" charset="0"/>
              <a:buNone/>
            </a:pPr>
            <a:endParaRPr lang="en-US" sz="1600" dirty="0"/>
          </a:p>
          <a:p>
            <a:pPr marL="361950" indent="-361950">
              <a:buClr>
                <a:srgbClr val="392B6C"/>
              </a:buClr>
            </a:pPr>
            <a:r>
              <a:rPr lang="en-US" sz="2200" dirty="0"/>
              <a:t>444 women (15.1%) said that they did not receive sufficient support from healthcare professionals </a:t>
            </a:r>
            <a:r>
              <a:rPr lang="en-US" sz="2200" dirty="0" smtClean="0"/>
              <a:t>to feed their </a:t>
            </a:r>
            <a:r>
              <a:rPr lang="en-US" sz="2200" dirty="0"/>
              <a:t>baby </a:t>
            </a:r>
            <a:r>
              <a:rPr lang="en-US" sz="2200" dirty="0" smtClean="0"/>
              <a:t>while </a:t>
            </a:r>
            <a:r>
              <a:rPr lang="en-US" sz="2200" dirty="0"/>
              <a:t>in </a:t>
            </a:r>
            <a:r>
              <a:rPr lang="en-US" sz="2200" dirty="0" smtClean="0"/>
              <a:t>hospital</a:t>
            </a:r>
            <a:r>
              <a:rPr lang="en-IE" sz="2200" dirty="0" smtClean="0"/>
              <a:t>.</a:t>
            </a:r>
            <a:endParaRPr lang="en-IE" sz="2200" dirty="0"/>
          </a:p>
        </p:txBody>
      </p:sp>
    </p:spTree>
    <p:extLst>
      <p:ext uri="{BB962C8B-B14F-4D97-AF65-F5344CB8AC3E}">
        <p14:creationId xmlns:p14="http://schemas.microsoft.com/office/powerpoint/2010/main" val="16377890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6603" y="4612867"/>
            <a:ext cx="2555397" cy="2245133"/>
          </a:xfrm>
          <a:prstGeom prst="rect">
            <a:avLst/>
          </a:prstGeom>
        </p:spPr>
      </p:pic>
      <p:sp>
        <p:nvSpPr>
          <p:cNvPr id="7" name="Title 6"/>
          <p:cNvSpPr>
            <a:spLocks noGrp="1"/>
          </p:cNvSpPr>
          <p:nvPr>
            <p:ph type="title"/>
          </p:nvPr>
        </p:nvSpPr>
        <p:spPr/>
        <p:txBody>
          <a:bodyPr/>
          <a:lstStyle/>
          <a:p>
            <a:r>
              <a:rPr lang="en-US" dirty="0" smtClean="0"/>
              <a:t>Comments from women on feeding</a:t>
            </a:r>
            <a:endParaRPr lang="en-IE" dirty="0"/>
          </a:p>
        </p:txBody>
      </p:sp>
      <p:sp>
        <p:nvSpPr>
          <p:cNvPr id="9" name="Rounded Rectangular Callout 8"/>
          <p:cNvSpPr/>
          <p:nvPr/>
        </p:nvSpPr>
        <p:spPr>
          <a:xfrm>
            <a:off x="1169139" y="4782219"/>
            <a:ext cx="3052176" cy="1455744"/>
          </a:xfrm>
          <a:prstGeom prst="wedgeRoundRectCallout">
            <a:avLst>
              <a:gd name="adj1" fmla="val 64966"/>
              <a:gd name="adj2" fmla="val 11002"/>
              <a:gd name="adj3" fmla="val 16667"/>
            </a:avLst>
          </a:prstGeom>
          <a:solidFill>
            <a:srgbClr val="FFADE1"/>
          </a:solidFill>
          <a:ln>
            <a:solidFill>
              <a:srgbClr val="FF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“The lactation nurse was excellent in terms of support and encouragement.”</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ular Callout 9"/>
          <p:cNvSpPr/>
          <p:nvPr/>
        </p:nvSpPr>
        <p:spPr>
          <a:xfrm>
            <a:off x="5661763" y="4246006"/>
            <a:ext cx="3507287" cy="1891749"/>
          </a:xfrm>
          <a:prstGeom prst="wedgeRoundRectCallout">
            <a:avLst>
              <a:gd name="adj1" fmla="val 34019"/>
              <a:gd name="adj2" fmla="val -67761"/>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ea typeface="Tahoma" panose="020B0604030504040204" pitchFamily="34" charset="0"/>
                <a:cs typeface="Tahoma" panose="020B0604030504040204" pitchFamily="34" charset="0"/>
              </a:rPr>
              <a:t>“Mixed advice regarding feeding my baby 1. Breastfeeding. 2. Other nurse bottle and breast. All nurses had different advice, some very pushy on breastfeeding.”</a:t>
            </a:r>
            <a:endParaRPr lang="en-I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918573" y="1878903"/>
            <a:ext cx="4129415" cy="2054269"/>
          </a:xfrm>
          <a:prstGeom prst="wedgeRoundRectCallout">
            <a:avLst>
              <a:gd name="adj1" fmla="val 69437"/>
              <a:gd name="adj2" fmla="val -29034"/>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ea typeface="Tahoma" panose="020B0604030504040204" pitchFamily="34" charset="0"/>
                <a:cs typeface="Tahoma" panose="020B0604030504040204" pitchFamily="34" charset="0"/>
              </a:rPr>
              <a:t>“I struggled with breast feeding initially and my public health nurse could not have been better. She linked in with me almost everyday for the </a:t>
            </a:r>
            <a:r>
              <a:rPr lang="en-US" dirty="0" smtClean="0">
                <a:latin typeface="Tahoma" panose="020B0604030504040204" pitchFamily="34" charset="0"/>
                <a:ea typeface="Tahoma" panose="020B0604030504040204" pitchFamily="34" charset="0"/>
                <a:cs typeface="Tahoma" panose="020B0604030504040204" pitchFamily="34" charset="0"/>
              </a:rPr>
              <a:t>first </a:t>
            </a:r>
            <a:r>
              <a:rPr lang="en-US" dirty="0">
                <a:latin typeface="Tahoma" panose="020B0604030504040204" pitchFamily="34" charset="0"/>
                <a:ea typeface="Tahoma" panose="020B0604030504040204" pitchFamily="34" charset="0"/>
                <a:cs typeface="Tahoma" panose="020B0604030504040204" pitchFamily="34" charset="0"/>
              </a:rPr>
              <a:t>week and gave me so much information on support groups, etc.”</a:t>
            </a:r>
            <a:endParaRPr lang="en-I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7415407" y="1767840"/>
            <a:ext cx="3883069" cy="1668499"/>
          </a:xfrm>
          <a:prstGeom prst="wedgeRoundRectCallout">
            <a:avLst>
              <a:gd name="adj1" fmla="val -62801"/>
              <a:gd name="adj2" fmla="val 36653"/>
              <a:gd name="adj3" fmla="val 16667"/>
            </a:avLst>
          </a:prstGeom>
          <a:solidFill>
            <a:srgbClr val="6FCFEB"/>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“More help with breast feeding badly, badly needed. Constantly rang bell for help where I was assisted for one minute and left again and baby would </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unlatch.”</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63901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724633" y="2124723"/>
            <a:ext cx="4440071" cy="4705981"/>
          </a:xfrm>
          <a:prstGeom prst="rect">
            <a:avLst/>
          </a:prstGeom>
        </p:spPr>
      </p:pic>
      <p:sp>
        <p:nvSpPr>
          <p:cNvPr id="7" name="Title 6"/>
          <p:cNvSpPr>
            <a:spLocks noGrp="1"/>
          </p:cNvSpPr>
          <p:nvPr>
            <p:ph type="title"/>
          </p:nvPr>
        </p:nvSpPr>
        <p:spPr/>
        <p:txBody>
          <a:bodyPr/>
          <a:lstStyle/>
          <a:p>
            <a:r>
              <a:rPr lang="en-US" dirty="0"/>
              <a:t>Care at home after </a:t>
            </a:r>
            <a:r>
              <a:rPr lang="en-US" dirty="0" smtClean="0"/>
              <a:t>birth</a:t>
            </a:r>
            <a:endParaRPr lang="en-IE" dirty="0"/>
          </a:p>
        </p:txBody>
      </p:sp>
      <p:sp>
        <p:nvSpPr>
          <p:cNvPr id="8" name="Content Placeholder 7"/>
          <p:cNvSpPr>
            <a:spLocks noGrp="1"/>
          </p:cNvSpPr>
          <p:nvPr>
            <p:ph idx="1"/>
          </p:nvPr>
        </p:nvSpPr>
        <p:spPr>
          <a:xfrm>
            <a:off x="525101" y="1810694"/>
            <a:ext cx="6724321" cy="4666306"/>
          </a:xfrm>
        </p:spPr>
        <p:txBody>
          <a:bodyPr>
            <a:noAutofit/>
          </a:bodyPr>
          <a:lstStyle/>
          <a:p>
            <a:pPr marL="361950" indent="-361950">
              <a:buClr>
                <a:srgbClr val="392B6C"/>
              </a:buClr>
            </a:pPr>
            <a:r>
              <a:rPr lang="en-US" sz="2200" dirty="0"/>
              <a:t>99% said they had been visited at home by a public health </a:t>
            </a:r>
            <a:r>
              <a:rPr lang="en-US" sz="2200" dirty="0" smtClean="0"/>
              <a:t>nurse.</a:t>
            </a:r>
          </a:p>
          <a:p>
            <a:pPr marL="361950" indent="-361950">
              <a:buClr>
                <a:srgbClr val="392B6C"/>
              </a:buClr>
            </a:pPr>
            <a:endParaRPr lang="en-US" sz="1600" dirty="0"/>
          </a:p>
          <a:p>
            <a:pPr marL="361950" indent="-361950">
              <a:buClr>
                <a:srgbClr val="392B6C"/>
              </a:buClr>
            </a:pPr>
            <a:r>
              <a:rPr lang="en-US" sz="2200" dirty="0"/>
              <a:t>85% said their baby received 2-week check-up with a </a:t>
            </a:r>
            <a:r>
              <a:rPr lang="en-US" sz="2200" dirty="0" smtClean="0"/>
              <a:t>GP.</a:t>
            </a:r>
          </a:p>
          <a:p>
            <a:pPr marL="361950" indent="-361950">
              <a:buClr>
                <a:srgbClr val="392B6C"/>
              </a:buClr>
            </a:pPr>
            <a:endParaRPr lang="en-US" sz="1600" dirty="0"/>
          </a:p>
          <a:p>
            <a:pPr marL="361950" indent="-361950">
              <a:buClr>
                <a:srgbClr val="392B6C"/>
              </a:buClr>
            </a:pPr>
            <a:r>
              <a:rPr lang="en-US" sz="2200" dirty="0" smtClean="0"/>
              <a:t>88.5</a:t>
            </a:r>
            <a:r>
              <a:rPr lang="en-US" sz="2200" dirty="0"/>
              <a:t>% said that they were always treated with respect and dignity at home after the </a:t>
            </a:r>
            <a:r>
              <a:rPr lang="en-US" sz="2200" dirty="0" smtClean="0"/>
              <a:t>birth.</a:t>
            </a:r>
          </a:p>
          <a:p>
            <a:pPr marL="361950" indent="-361950">
              <a:buClr>
                <a:srgbClr val="392B6C"/>
              </a:buClr>
            </a:pPr>
            <a:endParaRPr lang="en-US" sz="1600" dirty="0"/>
          </a:p>
          <a:p>
            <a:pPr marL="361950" indent="-361950">
              <a:buClr>
                <a:srgbClr val="392B6C"/>
              </a:buClr>
            </a:pPr>
            <a:r>
              <a:rPr lang="en-US" sz="2200" dirty="0" smtClean="0"/>
              <a:t>28.7</a:t>
            </a:r>
            <a:r>
              <a:rPr lang="en-US" sz="2200" dirty="0"/>
              <a:t>% said that their GP, practice nurse or midwife did not spend enough time discussing their mental health at their postnatal </a:t>
            </a:r>
            <a:r>
              <a:rPr lang="en-US" sz="2200" dirty="0" smtClean="0"/>
              <a:t>check-up</a:t>
            </a:r>
            <a:r>
              <a:rPr lang="en-IE" sz="2200" dirty="0" smtClean="0"/>
              <a:t>.</a:t>
            </a:r>
            <a:endParaRPr lang="en-IE" sz="22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1810" y="461953"/>
            <a:ext cx="1537402" cy="1524000"/>
          </a:xfrm>
          <a:prstGeom prst="rect">
            <a:avLst/>
          </a:prstGeom>
        </p:spPr>
      </p:pic>
    </p:spTree>
    <p:extLst>
      <p:ext uri="{BB962C8B-B14F-4D97-AF65-F5344CB8AC3E}">
        <p14:creationId xmlns:p14="http://schemas.microsoft.com/office/powerpoint/2010/main" val="39781282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smtClean="0"/>
              <a:t>Comments from women on care </a:t>
            </a:r>
            <a:r>
              <a:rPr lang="en-US" dirty="0"/>
              <a:t>at home after </a:t>
            </a:r>
            <a:r>
              <a:rPr lang="en-US" dirty="0" smtClean="0"/>
              <a:t>birth</a:t>
            </a:r>
            <a:endParaRPr lang="en-IE"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2854" y="4875469"/>
            <a:ext cx="1839146" cy="1823114"/>
          </a:xfrm>
          <a:prstGeom prst="rect">
            <a:avLst/>
          </a:prstGeom>
        </p:spPr>
      </p:pic>
      <p:sp>
        <p:nvSpPr>
          <p:cNvPr id="10" name="Rounded Rectangular Callout 9"/>
          <p:cNvSpPr/>
          <p:nvPr/>
        </p:nvSpPr>
        <p:spPr>
          <a:xfrm>
            <a:off x="1352019" y="4777160"/>
            <a:ext cx="2826664" cy="1355536"/>
          </a:xfrm>
          <a:prstGeom prst="wedgeRoundRectCallout">
            <a:avLst>
              <a:gd name="adj1" fmla="val 64966"/>
              <a:gd name="adj2" fmla="val 11002"/>
              <a:gd name="adj3" fmla="val 16667"/>
            </a:avLst>
          </a:prstGeom>
          <a:solidFill>
            <a:srgbClr val="FFADE1"/>
          </a:solidFill>
          <a:ln>
            <a:solidFill>
              <a:srgbClr val="FF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“I had a very good experience. My GP is very supportive and understanding.</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ular Callout 10"/>
          <p:cNvSpPr/>
          <p:nvPr/>
        </p:nvSpPr>
        <p:spPr>
          <a:xfrm>
            <a:off x="6739002" y="4684418"/>
            <a:ext cx="3043826" cy="1541020"/>
          </a:xfrm>
          <a:prstGeom prst="wedgeRoundRectCallout">
            <a:avLst>
              <a:gd name="adj1" fmla="val -67216"/>
              <a:gd name="adj2" fmla="val -35247"/>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ea typeface="Tahoma" panose="020B0604030504040204" pitchFamily="34" charset="0"/>
                <a:cs typeface="Tahoma" panose="020B0604030504040204" pitchFamily="34" charset="0"/>
              </a:rPr>
              <a:t>“The GP post natal check was rushed and left me worried about the vaccinations.”</a:t>
            </a:r>
            <a:endParaRPr lang="en-I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ular Callout 11"/>
          <p:cNvSpPr/>
          <p:nvPr/>
        </p:nvSpPr>
        <p:spPr>
          <a:xfrm>
            <a:off x="918574" y="2129844"/>
            <a:ext cx="3979104" cy="1745076"/>
          </a:xfrm>
          <a:prstGeom prst="wedgeRoundRectCallout">
            <a:avLst>
              <a:gd name="adj1" fmla="val 69437"/>
              <a:gd name="adj2" fmla="val -29034"/>
              <a:gd name="adj3" fmla="val 16667"/>
            </a:avLst>
          </a:prstGeom>
          <a:solidFill>
            <a:srgbClr val="A478CC"/>
          </a:solidFill>
          <a:ln>
            <a:solidFill>
              <a:srgbClr val="A47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ahoma" panose="020B0604030504040204" pitchFamily="34" charset="0"/>
                <a:ea typeface="Tahoma" panose="020B0604030504040204" pitchFamily="34" charset="0"/>
                <a:cs typeface="Tahoma" panose="020B0604030504040204" pitchFamily="34" charset="0"/>
              </a:rPr>
              <a:t>“My PHN after the birth of my baby was the best thing about my whole experience. She cared for both me and my baby extremely well for the weeks after.”</a:t>
            </a:r>
            <a:endParaRPr lang="en-IE"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ular Callout 12"/>
          <p:cNvSpPr/>
          <p:nvPr/>
        </p:nvSpPr>
        <p:spPr>
          <a:xfrm>
            <a:off x="6739002" y="2016037"/>
            <a:ext cx="4446739" cy="2002178"/>
          </a:xfrm>
          <a:prstGeom prst="wedgeRoundRectCallout">
            <a:avLst>
              <a:gd name="adj1" fmla="val -62801"/>
              <a:gd name="adj2" fmla="val 36653"/>
              <a:gd name="adj3" fmla="val 16667"/>
            </a:avLst>
          </a:prstGeom>
          <a:solidFill>
            <a:srgbClr val="6FCFEB"/>
          </a:solidFill>
          <a:ln>
            <a:solidFill>
              <a:srgbClr val="6FCF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“Experience with the public health nurse was not enjoyable. I felt I was being put under a lot of pressure around how quickly my daughter should gain weight. Resulted in me having to go to the GP for a second opinion.”</a:t>
            </a:r>
            <a:endParaRPr lang="en-IE"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168447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7540028" y="1542288"/>
            <a:ext cx="4542921" cy="5155174"/>
          </a:xfrm>
          <a:prstGeom prst="rect">
            <a:avLst/>
          </a:prstGeom>
        </p:spPr>
      </p:pic>
      <p:pic>
        <p:nvPicPr>
          <p:cNvPr id="7" name="Picture 6" descr="C:\Users\ldrummond\Desktop\you and your househol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674" y="5138365"/>
            <a:ext cx="1588354" cy="157738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r>
              <a:rPr lang="en-US" dirty="0"/>
              <a:t>Overall e</a:t>
            </a:r>
            <a:r>
              <a:rPr lang="en-US" dirty="0" smtClean="0"/>
              <a:t>xperience</a:t>
            </a:r>
            <a:endParaRPr lang="en-IE" dirty="0"/>
          </a:p>
        </p:txBody>
      </p:sp>
      <p:sp>
        <p:nvSpPr>
          <p:cNvPr id="9" name="Content Placeholder 8"/>
          <p:cNvSpPr>
            <a:spLocks noGrp="1"/>
          </p:cNvSpPr>
          <p:nvPr>
            <p:ph idx="1"/>
          </p:nvPr>
        </p:nvSpPr>
        <p:spPr>
          <a:xfrm>
            <a:off x="525100" y="1810693"/>
            <a:ext cx="5640611" cy="4666306"/>
          </a:xfrm>
        </p:spPr>
        <p:txBody>
          <a:bodyPr/>
          <a:lstStyle/>
          <a:p>
            <a:pPr marL="361950" indent="-361950">
              <a:buClr>
                <a:srgbClr val="392B6C"/>
              </a:buClr>
            </a:pPr>
            <a:r>
              <a:rPr lang="en-US" sz="2200" dirty="0"/>
              <a:t>Women asked to rate their overall experience </a:t>
            </a:r>
            <a:r>
              <a:rPr lang="en-US" sz="2200" dirty="0" smtClean="0"/>
              <a:t>on a scale from 0 to 10.</a:t>
            </a:r>
          </a:p>
          <a:p>
            <a:pPr marL="361950" indent="-361950">
              <a:buClr>
                <a:srgbClr val="392B6C"/>
              </a:buClr>
              <a:buNone/>
            </a:pPr>
            <a:endParaRPr lang="en-US" sz="1600" dirty="0" smtClean="0"/>
          </a:p>
          <a:p>
            <a:pPr marL="361950" indent="-361950">
              <a:buClr>
                <a:srgbClr val="392B6C"/>
              </a:buClr>
            </a:pPr>
            <a:r>
              <a:rPr lang="en-US" sz="2200" dirty="0" smtClean="0"/>
              <a:t>85</a:t>
            </a:r>
            <a:r>
              <a:rPr lang="en-US" sz="2200" dirty="0"/>
              <a:t>% rated </a:t>
            </a:r>
            <a:r>
              <a:rPr lang="en-US" sz="2200" dirty="0" smtClean="0"/>
              <a:t>their experience as ‘good</a:t>
            </a:r>
            <a:r>
              <a:rPr lang="en-US" sz="2200" dirty="0"/>
              <a:t>’ or ‘very good</a:t>
            </a:r>
            <a:r>
              <a:rPr lang="en-US" sz="2200" dirty="0" smtClean="0"/>
              <a:t>’ (score of  7 or higher).</a:t>
            </a:r>
            <a:endParaRPr lang="en-US" sz="2200" dirty="0"/>
          </a:p>
          <a:p>
            <a:pPr marL="361950" indent="-361950">
              <a:buClr>
                <a:srgbClr val="392B6C"/>
              </a:buClr>
              <a:buFont typeface="Arial" panose="020B0604020202020204" pitchFamily="34" charset="0"/>
              <a:buNone/>
            </a:pPr>
            <a:endParaRPr lang="en-US" sz="1600" dirty="0"/>
          </a:p>
          <a:p>
            <a:pPr marL="361950" indent="-361950">
              <a:buClr>
                <a:srgbClr val="392B6C"/>
              </a:buClr>
            </a:pPr>
            <a:r>
              <a:rPr lang="en-US" sz="2200" dirty="0"/>
              <a:t>Variation by </a:t>
            </a:r>
            <a:r>
              <a:rPr lang="en-US" sz="2200" dirty="0" smtClean="0"/>
              <a:t>hospital/unit:</a:t>
            </a:r>
            <a:endParaRPr lang="en-US" sz="2200" dirty="0"/>
          </a:p>
          <a:p>
            <a:pPr marL="718820" lvl="2" indent="-263525">
              <a:buClr>
                <a:srgbClr val="392B6C"/>
              </a:buClr>
            </a:pPr>
            <a:r>
              <a:rPr lang="en-US" sz="2000" dirty="0" smtClean="0"/>
              <a:t>women </a:t>
            </a:r>
            <a:r>
              <a:rPr lang="en-US" sz="2000" dirty="0"/>
              <a:t>who had a home birth most likely to give a positive </a:t>
            </a:r>
            <a:r>
              <a:rPr lang="en-US" sz="2000" dirty="0" smtClean="0"/>
              <a:t>rating.</a:t>
            </a:r>
            <a:endParaRPr lang="en-IE" sz="2000" dirty="0"/>
          </a:p>
          <a:p>
            <a:pPr marL="718820" lvl="2" indent="-263525">
              <a:buClr>
                <a:srgbClr val="392B6C"/>
              </a:buClr>
            </a:pPr>
            <a:r>
              <a:rPr lang="en-US" sz="2000" dirty="0"/>
              <a:t>n</a:t>
            </a:r>
            <a:r>
              <a:rPr lang="en-US" sz="2000" dirty="0" smtClean="0"/>
              <a:t>ote </a:t>
            </a:r>
            <a:r>
              <a:rPr lang="en-US" sz="2000" dirty="0"/>
              <a:t>of caution: very small number of home birth responses (n=18</a:t>
            </a:r>
            <a:r>
              <a:rPr lang="en-US" sz="2000" dirty="0" smtClean="0"/>
              <a:t>).</a:t>
            </a:r>
            <a:endParaRPr lang="en-US" sz="2000" dirty="0"/>
          </a:p>
          <a:p>
            <a:endParaRPr lang="en-IE" dirty="0"/>
          </a:p>
        </p:txBody>
      </p:sp>
    </p:spTree>
    <p:extLst>
      <p:ext uri="{BB962C8B-B14F-4D97-AF65-F5344CB8AC3E}">
        <p14:creationId xmlns:p14="http://schemas.microsoft.com/office/powerpoint/2010/main" val="22170993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5760"/>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609600" y="384048"/>
            <a:ext cx="10972800" cy="1122023"/>
          </a:xfrm>
        </p:spPr>
        <p:txBody>
          <a:bodyPr/>
          <a:lstStyle/>
          <a:p>
            <a:r>
              <a:rPr lang="en-US" dirty="0" smtClean="0"/>
              <a:t>Conclusion</a:t>
            </a:r>
            <a:endParaRPr lang="en-IE" dirty="0"/>
          </a:p>
        </p:txBody>
      </p:sp>
      <p:sp>
        <p:nvSpPr>
          <p:cNvPr id="8" name="Content Placeholder 7"/>
          <p:cNvSpPr>
            <a:spLocks noGrp="1"/>
          </p:cNvSpPr>
          <p:nvPr>
            <p:ph idx="1"/>
          </p:nvPr>
        </p:nvSpPr>
        <p:spPr>
          <a:xfrm>
            <a:off x="525100" y="1810693"/>
            <a:ext cx="10952667" cy="4666306"/>
          </a:xfrm>
        </p:spPr>
        <p:txBody>
          <a:bodyPr/>
          <a:lstStyle/>
          <a:p>
            <a:pPr marL="361950" indent="-361950">
              <a:buClr>
                <a:srgbClr val="392B6C"/>
              </a:buClr>
            </a:pPr>
            <a:r>
              <a:rPr lang="en-US" sz="2200" dirty="0"/>
              <a:t>Most women said they had a positive maternity care </a:t>
            </a:r>
            <a:r>
              <a:rPr lang="en-US" sz="2200" dirty="0" smtClean="0"/>
              <a:t>experience.</a:t>
            </a:r>
          </a:p>
          <a:p>
            <a:pPr marL="361950" indent="-361950">
              <a:buClr>
                <a:srgbClr val="392B6C"/>
              </a:buClr>
            </a:pPr>
            <a:endParaRPr lang="en-US" sz="1600" dirty="0"/>
          </a:p>
          <a:p>
            <a:pPr marL="361950" indent="-361950">
              <a:buClr>
                <a:srgbClr val="392B6C"/>
              </a:buClr>
            </a:pPr>
            <a:r>
              <a:rPr lang="en-US" sz="2200" dirty="0"/>
              <a:t>‘Care during </a:t>
            </a:r>
            <a:r>
              <a:rPr lang="en-US" sz="2200" dirty="0" err="1"/>
              <a:t>labour</a:t>
            </a:r>
            <a:r>
              <a:rPr lang="en-US" sz="2200" dirty="0"/>
              <a:t> and birth’ was the highest-rated stage of </a:t>
            </a:r>
            <a:r>
              <a:rPr lang="en-US" sz="2200" dirty="0" smtClean="0"/>
              <a:t>care. ‘Care </a:t>
            </a:r>
            <a:r>
              <a:rPr lang="en-US" sz="2200" dirty="0"/>
              <a:t>while pregnant’ was the lowest-rated </a:t>
            </a:r>
            <a:r>
              <a:rPr lang="en-US" sz="2200" dirty="0" smtClean="0"/>
              <a:t>stage.</a:t>
            </a:r>
          </a:p>
          <a:p>
            <a:pPr marL="361950" indent="-361950">
              <a:buClr>
                <a:srgbClr val="392B6C"/>
              </a:buClr>
            </a:pPr>
            <a:endParaRPr lang="en-US" sz="1600" dirty="0"/>
          </a:p>
          <a:p>
            <a:pPr marL="361950" indent="-361950">
              <a:buClr>
                <a:srgbClr val="392B6C"/>
              </a:buClr>
            </a:pPr>
            <a:r>
              <a:rPr lang="en-US" sz="2200" dirty="0" smtClean="0"/>
              <a:t>Areas of good experience included </a:t>
            </a:r>
            <a:r>
              <a:rPr lang="en-US" sz="2200" dirty="0"/>
              <a:t>interactions with midwives, being treated with respect and dignity, and women’s confidence and trust in healthcare </a:t>
            </a:r>
            <a:r>
              <a:rPr lang="en-US" sz="2200" dirty="0" smtClean="0"/>
              <a:t>professionals.</a:t>
            </a:r>
          </a:p>
          <a:p>
            <a:pPr marL="361950" indent="-361950">
              <a:buClr>
                <a:srgbClr val="392B6C"/>
              </a:buClr>
            </a:pPr>
            <a:endParaRPr lang="en-US" sz="1600" dirty="0"/>
          </a:p>
          <a:p>
            <a:pPr marL="361950" indent="-361950">
              <a:buClr>
                <a:srgbClr val="392B6C"/>
              </a:buClr>
            </a:pPr>
            <a:r>
              <a:rPr lang="en-US" sz="2200" dirty="0"/>
              <a:t>Areas for improvement included availability of maternity </a:t>
            </a:r>
            <a:r>
              <a:rPr lang="en-US" sz="2200" dirty="0" smtClean="0"/>
              <a:t/>
            </a:r>
            <a:br>
              <a:rPr lang="en-US" sz="2200" dirty="0" smtClean="0"/>
            </a:br>
            <a:r>
              <a:rPr lang="en-US" sz="2200" dirty="0" smtClean="0"/>
              <a:t>care </a:t>
            </a:r>
            <a:r>
              <a:rPr lang="en-US" sz="2200" dirty="0"/>
              <a:t>choices, mental health support and assistance </a:t>
            </a:r>
            <a:r>
              <a:rPr lang="en-US" sz="2200" dirty="0" smtClean="0"/>
              <a:t/>
            </a:r>
            <a:br>
              <a:rPr lang="en-US" sz="2200" dirty="0" smtClean="0"/>
            </a:br>
            <a:r>
              <a:rPr lang="en-US" sz="2200" dirty="0" smtClean="0"/>
              <a:t>with feeding</a:t>
            </a:r>
            <a:r>
              <a:rPr lang="en-IE" sz="2200" dirty="0"/>
              <a:t>.</a:t>
            </a:r>
            <a:endParaRPr lang="en-US" sz="22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1526" y="5038344"/>
            <a:ext cx="4281292" cy="1702512"/>
          </a:xfrm>
          <a:prstGeom prst="rect">
            <a:avLst/>
          </a:prstGeom>
        </p:spPr>
      </p:pic>
    </p:spTree>
    <p:extLst>
      <p:ext uri="{BB962C8B-B14F-4D97-AF65-F5344CB8AC3E}">
        <p14:creationId xmlns:p14="http://schemas.microsoft.com/office/powerpoint/2010/main" val="13767883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Local hospital </a:t>
            </a:r>
            <a:r>
              <a:rPr lang="en-IE" dirty="0" smtClean="0"/>
              <a:t>and community results</a:t>
            </a:r>
            <a:endParaRPr lang="en-IE" dirty="0"/>
          </a:p>
        </p:txBody>
      </p:sp>
      <p:sp>
        <p:nvSpPr>
          <p:cNvPr id="3" name="Content Placeholder 2"/>
          <p:cNvSpPr>
            <a:spLocks noGrp="1"/>
          </p:cNvSpPr>
          <p:nvPr>
            <p:ph idx="1"/>
          </p:nvPr>
        </p:nvSpPr>
        <p:spPr>
          <a:xfrm>
            <a:off x="525100" y="1815353"/>
            <a:ext cx="4443139" cy="4661646"/>
          </a:xfrm>
        </p:spPr>
        <p:txBody>
          <a:bodyPr>
            <a:normAutofit/>
          </a:bodyPr>
          <a:lstStyle/>
          <a:p>
            <a:pPr marL="361950" indent="-361950"/>
            <a:r>
              <a:rPr lang="en-IE" sz="2200" dirty="0"/>
              <a:t>Results </a:t>
            </a:r>
            <a:r>
              <a:rPr lang="en-IE" sz="2200" dirty="0" smtClean="0"/>
              <a:t>at local hospital and county level are </a:t>
            </a:r>
            <a:r>
              <a:rPr lang="en-IE" sz="2200" dirty="0"/>
              <a:t>available at </a:t>
            </a:r>
            <a:r>
              <a:rPr lang="en-IE" sz="2200" dirty="0">
                <a:hlinkClick r:id="rId3"/>
              </a:rPr>
              <a:t>https://yourexperience.ie/maternity/interactive-charts</a:t>
            </a:r>
            <a:r>
              <a:rPr lang="en-IE" sz="2200" dirty="0" smtClean="0">
                <a:hlinkClick r:id="rId3"/>
              </a:rPr>
              <a:t>/</a:t>
            </a:r>
            <a:r>
              <a:rPr lang="en-IE" sz="2200" dirty="0" smtClean="0"/>
              <a:t> </a:t>
            </a:r>
            <a:endParaRPr lang="en-IE" sz="2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3866" y="2176272"/>
            <a:ext cx="6669389" cy="4300727"/>
          </a:xfrm>
          <a:prstGeom prst="rect">
            <a:avLst/>
          </a:prstGeom>
        </p:spPr>
      </p:pic>
      <p:sp>
        <p:nvSpPr>
          <p:cNvPr id="5" name="TextBox 4"/>
          <p:cNvSpPr txBox="1"/>
          <p:nvPr/>
        </p:nvSpPr>
        <p:spPr>
          <a:xfrm>
            <a:off x="6367404" y="1815353"/>
            <a:ext cx="4782312" cy="338554"/>
          </a:xfrm>
          <a:prstGeom prst="rect">
            <a:avLst/>
          </a:prstGeom>
          <a:noFill/>
        </p:spPr>
        <p:txBody>
          <a:bodyPr wrap="square" rtlCol="0">
            <a:spAutoFit/>
          </a:bodyPr>
          <a:lstStyle/>
          <a:p>
            <a:pPr algn="ctr"/>
            <a:r>
              <a:rPr lang="en-IE" sz="1600" dirty="0" smtClean="0">
                <a:latin typeface="Tahoma" panose="020B0604030504040204" pitchFamily="34" charset="0"/>
                <a:ea typeface="Tahoma" panose="020B0604030504040204" pitchFamily="34" charset="0"/>
                <a:cs typeface="Tahoma" panose="020B0604030504040204" pitchFamily="34" charset="0"/>
                <a:hlinkClick r:id="rId5"/>
              </a:rPr>
              <a:t>Interactive results</a:t>
            </a:r>
            <a:endParaRPr lang="en-IE"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264" y="3998975"/>
            <a:ext cx="3249591" cy="2478024"/>
          </a:xfrm>
          <a:prstGeom prst="rect">
            <a:avLst/>
          </a:prstGeom>
        </p:spPr>
      </p:pic>
    </p:spTree>
    <p:extLst>
      <p:ext uri="{BB962C8B-B14F-4D97-AF65-F5344CB8AC3E}">
        <p14:creationId xmlns:p14="http://schemas.microsoft.com/office/powerpoint/2010/main" val="2908874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716" b="42836"/>
          <a:stretch/>
        </p:blipFill>
        <p:spPr>
          <a:xfrm>
            <a:off x="109029" y="489729"/>
            <a:ext cx="3107539" cy="1892354"/>
          </a:xfrm>
          <a:prstGeom prst="rect">
            <a:avLst/>
          </a:prstGeom>
        </p:spPr>
      </p:pic>
      <p:cxnSp>
        <p:nvCxnSpPr>
          <p:cNvPr id="6" name="Straight Connector 5"/>
          <p:cNvCxnSpPr/>
          <p:nvPr/>
        </p:nvCxnSpPr>
        <p:spPr>
          <a:xfrm>
            <a:off x="593124" y="3385751"/>
            <a:ext cx="10861590" cy="12357"/>
          </a:xfrm>
          <a:prstGeom prst="line">
            <a:avLst/>
          </a:prstGeom>
          <a:ln w="28575">
            <a:solidFill>
              <a:srgbClr val="1A4669"/>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124" y="2685994"/>
            <a:ext cx="10861590" cy="584775"/>
          </a:xfrm>
          <a:prstGeom prst="rect">
            <a:avLst/>
          </a:prstGeom>
          <a:noFill/>
          <a:ln>
            <a:noFill/>
          </a:ln>
        </p:spPr>
        <p:txBody>
          <a:bodyPr wrap="square" rtlCol="0">
            <a:spAutoFit/>
          </a:bodyPr>
          <a:lstStyle/>
          <a:p>
            <a:pPr algn="ctr"/>
            <a:r>
              <a:rPr lang="en-US" sz="3200" spc="-100" dirty="0" smtClean="0">
                <a:solidFill>
                  <a:srgbClr val="1A4669"/>
                </a:solidFill>
                <a:latin typeface="Tahoma" panose="020B0604030504040204" pitchFamily="34" charset="0"/>
                <a:ea typeface="Tahoma" panose="020B0604030504040204" pitchFamily="34" charset="0"/>
                <a:cs typeface="Tahoma" panose="020B0604030504040204" pitchFamily="34" charset="0"/>
              </a:rPr>
              <a:t>National Nursing Home Experience Survey</a:t>
            </a:r>
            <a:endParaRPr lang="en-IE" sz="3200" spc="-100" dirty="0">
              <a:solidFill>
                <a:srgbClr val="1A4669"/>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3"/>
          <a:stretch>
            <a:fillRect/>
          </a:stretch>
        </p:blipFill>
        <p:spPr>
          <a:xfrm>
            <a:off x="6301398" y="4146919"/>
            <a:ext cx="5755143" cy="2536270"/>
          </a:xfrm>
          <a:prstGeom prst="rect">
            <a:avLst/>
          </a:prstGeom>
        </p:spPr>
      </p:pic>
      <p:pic>
        <p:nvPicPr>
          <p:cNvPr id="10" name="Picture 9">
            <a:extLst>
              <a:ext uri="{FF2B5EF4-FFF2-40B4-BE49-F238E27FC236}">
                <a16:creationId xmlns="" xmlns:a16="http://schemas.microsoft.com/office/drawing/2014/main" id="{DAF7CCF9-438D-46C0-8A49-1074769CE69F}"/>
              </a:ext>
            </a:extLst>
          </p:cNvPr>
          <p:cNvPicPr>
            <a:picLocks noChangeAspect="1"/>
          </p:cNvPicPr>
          <p:nvPr/>
        </p:nvPicPr>
        <p:blipFill rotWithShape="1">
          <a:blip r:embed="rId4"/>
          <a:srcRect t="38033"/>
          <a:stretch/>
        </p:blipFill>
        <p:spPr>
          <a:xfrm>
            <a:off x="0" y="6015318"/>
            <a:ext cx="4455851" cy="748554"/>
          </a:xfrm>
          <a:prstGeom prst="rect">
            <a:avLst/>
          </a:prstGeom>
        </p:spPr>
      </p:pic>
    </p:spTree>
    <p:extLst>
      <p:ext uri="{BB962C8B-B14F-4D97-AF65-F5344CB8AC3E}">
        <p14:creationId xmlns:p14="http://schemas.microsoft.com/office/powerpoint/2010/main" val="19657185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101" y="1846149"/>
            <a:ext cx="10828699" cy="4330813"/>
          </a:xfrm>
        </p:spPr>
        <p:txBody>
          <a:bodyPr>
            <a:noAutofit/>
          </a:bodyPr>
          <a:lstStyle/>
          <a:p>
            <a:pPr marL="361950" indent="-361950">
              <a:lnSpc>
                <a:spcPct val="114000"/>
              </a:lnSpc>
              <a:spcBef>
                <a:spcPts val="0"/>
              </a:spcBef>
            </a:pPr>
            <a:r>
              <a:rPr lang="en-US" sz="2200" dirty="0"/>
              <a:t>Following the publication of the COVID-19 Expert Panel Final Report by the Expert Panel on Nursing Homes in July 2020, a recommendation was made to expedite the expansion of the National Care Experience Programme to nursing home residents. </a:t>
            </a:r>
            <a:endParaRPr lang="en-US" sz="2200" dirty="0" smtClean="0"/>
          </a:p>
          <a:p>
            <a:pPr marL="361950" indent="-361950">
              <a:lnSpc>
                <a:spcPct val="114000"/>
              </a:lnSpc>
              <a:spcBef>
                <a:spcPts val="0"/>
              </a:spcBef>
            </a:pPr>
            <a:endParaRPr lang="en-IE" sz="1600" dirty="0" smtClean="0">
              <a:latin typeface="Tahoma" panose="020B0604030504040204" pitchFamily="34" charset="0"/>
              <a:ea typeface="Tahoma" panose="020B0604030504040204" pitchFamily="34" charset="0"/>
              <a:cs typeface="Tahoma" panose="020B0604030504040204" pitchFamily="34" charset="0"/>
            </a:endParaRPr>
          </a:p>
          <a:p>
            <a:pPr marL="361950" indent="-361950">
              <a:lnSpc>
                <a:spcPct val="114000"/>
              </a:lnSpc>
              <a:spcBef>
                <a:spcPts val="0"/>
              </a:spcBef>
            </a:pPr>
            <a:r>
              <a:rPr lang="en-IE" sz="2200" dirty="0" smtClean="0">
                <a:latin typeface="Tahoma" panose="020B0604030504040204" pitchFamily="34" charset="0"/>
                <a:ea typeface="Tahoma" panose="020B0604030504040204" pitchFamily="34" charset="0"/>
                <a:cs typeface="Tahoma" panose="020B0604030504040204" pitchFamily="34" charset="0"/>
              </a:rPr>
              <a:t>The </a:t>
            </a:r>
            <a:r>
              <a:rPr lang="en-IE" sz="2200" b="1" dirty="0">
                <a:solidFill>
                  <a:srgbClr val="234265"/>
                </a:solidFill>
                <a:latin typeface="Tahoma" panose="020B0604030504040204" pitchFamily="34" charset="0"/>
                <a:ea typeface="Tahoma" panose="020B0604030504040204" pitchFamily="34" charset="0"/>
                <a:cs typeface="Tahoma" panose="020B0604030504040204" pitchFamily="34" charset="0"/>
              </a:rPr>
              <a:t>National Nursing Home Experience Survey </a:t>
            </a:r>
            <a:r>
              <a:rPr lang="en-IE" sz="2200" dirty="0" smtClean="0">
                <a:latin typeface="Tahoma" panose="020B0604030504040204" pitchFamily="34" charset="0"/>
                <a:ea typeface="Tahoma" panose="020B0604030504040204" pitchFamily="34" charset="0"/>
                <a:cs typeface="Tahoma" panose="020B0604030504040204" pitchFamily="34" charset="0"/>
              </a:rPr>
              <a:t>captures </a:t>
            </a:r>
            <a:r>
              <a:rPr lang="en-IE" sz="2200" dirty="0">
                <a:latin typeface="Tahoma" panose="020B0604030504040204" pitchFamily="34" charset="0"/>
                <a:ea typeface="Tahoma" panose="020B0604030504040204" pitchFamily="34" charset="0"/>
                <a:cs typeface="Tahoma" panose="020B0604030504040204" pitchFamily="34" charset="0"/>
              </a:rPr>
              <a:t>the </a:t>
            </a:r>
            <a:r>
              <a:rPr lang="en-IE" sz="2200" dirty="0" smtClean="0">
                <a:latin typeface="Tahoma" panose="020B0604030504040204" pitchFamily="34" charset="0"/>
                <a:ea typeface="Tahoma" panose="020B0604030504040204" pitchFamily="34" charset="0"/>
                <a:cs typeface="Tahoma" panose="020B0604030504040204" pitchFamily="34" charset="0"/>
              </a:rPr>
              <a:t>experiences </a:t>
            </a:r>
            <a:r>
              <a:rPr lang="en-IE" sz="2200" dirty="0">
                <a:latin typeface="Tahoma" panose="020B0604030504040204" pitchFamily="34" charset="0"/>
                <a:ea typeface="Tahoma" panose="020B0604030504040204" pitchFamily="34" charset="0"/>
                <a:cs typeface="Tahoma" panose="020B0604030504040204" pitchFamily="34" charset="0"/>
              </a:rPr>
              <a:t>of nursing home </a:t>
            </a:r>
            <a:r>
              <a:rPr lang="en-IE" sz="2200" dirty="0" smtClean="0">
                <a:latin typeface="Tahoma" panose="020B0604030504040204" pitchFamily="34" charset="0"/>
                <a:ea typeface="Tahoma" panose="020B0604030504040204" pitchFamily="34" charset="0"/>
                <a:cs typeface="Tahoma" panose="020B0604030504040204" pitchFamily="34" charset="0"/>
              </a:rPr>
              <a:t>residents </a:t>
            </a:r>
            <a:r>
              <a:rPr lang="en-IE" sz="2200" dirty="0">
                <a:latin typeface="Tahoma" panose="020B0604030504040204" pitchFamily="34" charset="0"/>
                <a:ea typeface="Tahoma" panose="020B0604030504040204" pitchFamily="34" charset="0"/>
                <a:cs typeface="Tahoma" panose="020B0604030504040204" pitchFamily="34" charset="0"/>
              </a:rPr>
              <a:t>and </a:t>
            </a:r>
            <a:r>
              <a:rPr lang="en-IE" sz="2200" dirty="0" smtClean="0">
                <a:latin typeface="Tahoma" panose="020B0604030504040204" pitchFamily="34" charset="0"/>
                <a:ea typeface="Tahoma" panose="020B0604030504040204" pitchFamily="34" charset="0"/>
                <a:cs typeface="Tahoma" panose="020B0604030504040204" pitchFamily="34" charset="0"/>
              </a:rPr>
              <a:t>their family members and friends.</a:t>
            </a:r>
          </a:p>
          <a:p>
            <a:pPr marL="361950" indent="-361950">
              <a:lnSpc>
                <a:spcPct val="114000"/>
              </a:lnSpc>
              <a:spcBef>
                <a:spcPts val="0"/>
              </a:spcBef>
            </a:pPr>
            <a:endParaRPr lang="en-IE" sz="1600" dirty="0">
              <a:latin typeface="Tahoma" panose="020B0604030504040204" pitchFamily="34" charset="0"/>
              <a:ea typeface="Tahoma" panose="020B0604030504040204" pitchFamily="34" charset="0"/>
              <a:cs typeface="Tahoma" panose="020B0604030504040204" pitchFamily="34" charset="0"/>
            </a:endParaRPr>
          </a:p>
          <a:p>
            <a:pPr marL="361950" indent="-361950">
              <a:lnSpc>
                <a:spcPct val="114000"/>
              </a:lnSpc>
              <a:spcBef>
                <a:spcPts val="0"/>
              </a:spcBef>
            </a:pPr>
            <a:r>
              <a:rPr lang="en-IE" sz="2200" dirty="0">
                <a:latin typeface="Tahoma" panose="020B0604030504040204" pitchFamily="34" charset="0"/>
                <a:ea typeface="Tahoma" panose="020B0604030504040204" pitchFamily="34" charset="0"/>
                <a:cs typeface="Tahoma" panose="020B0604030504040204" pitchFamily="34" charset="0"/>
              </a:rPr>
              <a:t>The survey aims </a:t>
            </a:r>
            <a:r>
              <a:rPr lang="en-IE" sz="2200" dirty="0" smtClean="0">
                <a:latin typeface="Tahoma" panose="020B0604030504040204" pitchFamily="34" charset="0"/>
                <a:ea typeface="Tahoma" panose="020B0604030504040204" pitchFamily="34" charset="0"/>
                <a:cs typeface="Tahoma" panose="020B0604030504040204" pitchFamily="34" charset="0"/>
              </a:rPr>
              <a:t>to highlight areas of good experience in nursing homes while also informing </a:t>
            </a:r>
            <a:r>
              <a:rPr lang="en-IE" sz="2200" dirty="0">
                <a:latin typeface="Tahoma" panose="020B0604030504040204" pitchFamily="34" charset="0"/>
                <a:ea typeface="Tahoma" panose="020B0604030504040204" pitchFamily="34" charset="0"/>
                <a:cs typeface="Tahoma" panose="020B0604030504040204" pitchFamily="34" charset="0"/>
              </a:rPr>
              <a:t>quality </a:t>
            </a:r>
            <a:r>
              <a:rPr lang="en-IE" sz="2200" dirty="0" smtClean="0">
                <a:latin typeface="Tahoma" panose="020B0604030504040204" pitchFamily="34" charset="0"/>
                <a:ea typeface="Tahoma" panose="020B0604030504040204" pitchFamily="34" charset="0"/>
                <a:cs typeface="Tahoma" panose="020B0604030504040204" pitchFamily="34" charset="0"/>
              </a:rPr>
              <a:t>improvements, supporting </a:t>
            </a:r>
            <a:r>
              <a:rPr lang="en-IE" sz="2200" dirty="0">
                <a:latin typeface="Tahoma" panose="020B0604030504040204" pitchFamily="34" charset="0"/>
                <a:ea typeface="Tahoma" panose="020B0604030504040204" pitchFamily="34" charset="0"/>
                <a:cs typeface="Tahoma" panose="020B0604030504040204" pitchFamily="34" charset="0"/>
              </a:rPr>
              <a:t>the development of </a:t>
            </a:r>
            <a:r>
              <a:rPr lang="en-IE" sz="2200" dirty="0" smtClean="0">
                <a:latin typeface="Tahoma" panose="020B0604030504040204" pitchFamily="34" charset="0"/>
                <a:ea typeface="Tahoma" panose="020B0604030504040204" pitchFamily="34" charset="0"/>
                <a:cs typeface="Tahoma" panose="020B0604030504040204" pitchFamily="34" charset="0"/>
              </a:rPr>
              <a:t>policy, national </a:t>
            </a:r>
            <a:r>
              <a:rPr lang="en-IE" sz="2200" dirty="0">
                <a:latin typeface="Tahoma" panose="020B0604030504040204" pitchFamily="34" charset="0"/>
                <a:ea typeface="Tahoma" panose="020B0604030504040204" pitchFamily="34" charset="0"/>
                <a:cs typeface="Tahoma" panose="020B0604030504040204" pitchFamily="34" charset="0"/>
              </a:rPr>
              <a:t>standards </a:t>
            </a:r>
            <a:r>
              <a:rPr lang="en-IE" sz="2200" dirty="0" smtClean="0">
                <a:latin typeface="Tahoma" panose="020B0604030504040204" pitchFamily="34" charset="0"/>
                <a:ea typeface="Tahoma" panose="020B0604030504040204" pitchFamily="34" charset="0"/>
                <a:cs typeface="Tahoma" panose="020B0604030504040204" pitchFamily="34" charset="0"/>
              </a:rPr>
              <a:t>and monitoring programmes.</a:t>
            </a:r>
            <a:endParaRPr lang="en-IE" sz="2200"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lstStyle/>
          <a:p>
            <a:r>
              <a:rPr lang="en-IE" dirty="0" smtClean="0">
                <a:solidFill>
                  <a:srgbClr val="234265"/>
                </a:solidFill>
                <a:latin typeface="Tahoma" panose="020B0604030504040204" pitchFamily="34" charset="0"/>
                <a:ea typeface="Tahoma" panose="020B0604030504040204" pitchFamily="34" charset="0"/>
                <a:cs typeface="Tahoma" panose="020B0604030504040204" pitchFamily="34" charset="0"/>
              </a:rPr>
              <a:t>National Nursing Home Experience Survey</a:t>
            </a:r>
            <a:endParaRPr lang="en-IE" dirty="0">
              <a:solidFill>
                <a:srgbClr val="234265"/>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2"/>
          <a:stretch>
            <a:fillRect/>
          </a:stretch>
        </p:blipFill>
        <p:spPr>
          <a:xfrm>
            <a:off x="10773398" y="528338"/>
            <a:ext cx="1418602" cy="1317812"/>
          </a:xfrm>
          <a:prstGeom prst="rect">
            <a:avLst/>
          </a:prstGeom>
        </p:spPr>
      </p:pic>
    </p:spTree>
    <p:extLst>
      <p:ext uri="{BB962C8B-B14F-4D97-AF65-F5344CB8AC3E}">
        <p14:creationId xmlns:p14="http://schemas.microsoft.com/office/powerpoint/2010/main" val="1735841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AFCD11-9E3C-434F-8FFA-415D220C64DD}"/>
              </a:ext>
            </a:extLst>
          </p:cNvPr>
          <p:cNvSpPr>
            <a:spLocks noGrp="1"/>
          </p:cNvSpPr>
          <p:nvPr>
            <p:ph type="ctrTitle"/>
          </p:nvPr>
        </p:nvSpPr>
        <p:spPr>
          <a:xfrm>
            <a:off x="1545018" y="3320314"/>
            <a:ext cx="8681547" cy="1622389"/>
          </a:xfrm>
        </p:spPr>
        <p:txBody>
          <a:bodyPr>
            <a:normAutofit fontScale="90000"/>
          </a:bodyPr>
          <a:lstStyle/>
          <a:p>
            <a:pPr>
              <a:lnSpc>
                <a:spcPct val="114000"/>
              </a:lnSpc>
            </a:pPr>
            <a:r>
              <a:rPr lang="en-US" sz="3200" b="1" dirty="0" smtClean="0">
                <a:solidFill>
                  <a:srgbClr val="243168"/>
                </a:solidFill>
              </a:rPr>
              <a:t>Section 1. </a:t>
            </a:r>
            <a:r>
              <a:rPr lang="en-US" sz="3200" dirty="0" smtClean="0">
                <a:solidFill>
                  <a:srgbClr val="243168"/>
                </a:solidFill>
              </a:rPr>
              <a:t/>
            </a:r>
            <a:br>
              <a:rPr lang="en-US" sz="3200" dirty="0" smtClean="0">
                <a:solidFill>
                  <a:srgbClr val="243168"/>
                </a:solidFill>
              </a:rPr>
            </a:br>
            <a:r>
              <a:rPr lang="en-US" sz="3200" dirty="0" smtClean="0">
                <a:solidFill>
                  <a:srgbClr val="243168"/>
                </a:solidFill>
              </a:rPr>
              <a:t>About the Health Information and </a:t>
            </a:r>
            <a:br>
              <a:rPr lang="en-US" sz="3200" dirty="0" smtClean="0">
                <a:solidFill>
                  <a:srgbClr val="243168"/>
                </a:solidFill>
              </a:rPr>
            </a:br>
            <a:r>
              <a:rPr lang="en-US" sz="3200" dirty="0" smtClean="0">
                <a:solidFill>
                  <a:srgbClr val="243168"/>
                </a:solidFill>
              </a:rPr>
              <a:t>Quality Authority (HIQA)</a:t>
            </a:r>
            <a:endParaRPr lang="en-IE" sz="3200" dirty="0">
              <a:solidFill>
                <a:srgbClr val="243168"/>
              </a:solidFill>
            </a:endParaRPr>
          </a:p>
        </p:txBody>
      </p:sp>
      <p:pic>
        <p:nvPicPr>
          <p:cNvPr id="7" name="Picture 6">
            <a:extLst>
              <a:ext uri="{FF2B5EF4-FFF2-40B4-BE49-F238E27FC236}">
                <a16:creationId xmlns="" xmlns:a16="http://schemas.microsoft.com/office/drawing/2014/main" id="{DAF7CCF9-438D-46C0-8A49-1074769CE69F}"/>
              </a:ext>
            </a:extLst>
          </p:cNvPr>
          <p:cNvPicPr>
            <a:picLocks noChangeAspect="1"/>
          </p:cNvPicPr>
          <p:nvPr/>
        </p:nvPicPr>
        <p:blipFill rotWithShape="1">
          <a:blip r:embed="rId2"/>
          <a:srcRect t="39953"/>
          <a:stretch/>
        </p:blipFill>
        <p:spPr>
          <a:xfrm>
            <a:off x="8467725" y="6092982"/>
            <a:ext cx="3724275" cy="606268"/>
          </a:xfrm>
          <a:prstGeom prst="rect">
            <a:avLst/>
          </a:prstGeom>
        </p:spPr>
      </p:pic>
    </p:spTree>
    <p:extLst>
      <p:ext uri="{BB962C8B-B14F-4D97-AF65-F5344CB8AC3E}">
        <p14:creationId xmlns:p14="http://schemas.microsoft.com/office/powerpoint/2010/main" val="11603140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VSFZ7FwNLo"/>
          <p:cNvPicPr>
            <a:picLocks noGrp="1" noRot="1" noChangeAspect="1"/>
          </p:cNvPicPr>
          <p:nvPr>
            <p:ph idx="1"/>
            <a:videoFile r:link="rId1"/>
          </p:nvPr>
        </p:nvPicPr>
        <p:blipFill>
          <a:blip r:embed="rId3"/>
          <a:stretch>
            <a:fillRect/>
          </a:stretch>
        </p:blipFill>
        <p:spPr>
          <a:xfrm>
            <a:off x="1968468" y="1690688"/>
            <a:ext cx="8270647" cy="4652239"/>
          </a:xfrm>
          <a:prstGeom prst="rect">
            <a:avLst/>
          </a:prstGeom>
        </p:spPr>
      </p:pic>
      <p:sp>
        <p:nvSpPr>
          <p:cNvPr id="3" name="Title 2"/>
          <p:cNvSpPr>
            <a:spLocks noGrp="1"/>
          </p:cNvSpPr>
          <p:nvPr>
            <p:ph type="title"/>
          </p:nvPr>
        </p:nvSpPr>
        <p:spPr/>
        <p:txBody>
          <a:bodyPr/>
          <a:lstStyle/>
          <a:p>
            <a:r>
              <a:rPr lang="en-IE" dirty="0" smtClean="0"/>
              <a:t>National Nursing Home Experience Survey</a:t>
            </a:r>
            <a:endParaRPr lang="en-IE" dirty="0"/>
          </a:p>
        </p:txBody>
      </p:sp>
      <p:sp>
        <p:nvSpPr>
          <p:cNvPr id="5" name="TextBox 4"/>
          <p:cNvSpPr txBox="1"/>
          <p:nvPr/>
        </p:nvSpPr>
        <p:spPr>
          <a:xfrm>
            <a:off x="3060405" y="6342927"/>
            <a:ext cx="6071190" cy="523220"/>
          </a:xfrm>
          <a:prstGeom prst="rect">
            <a:avLst/>
          </a:prstGeom>
          <a:noFill/>
        </p:spPr>
        <p:txBody>
          <a:bodyPr wrap="square" rtlCol="0">
            <a:spAutoFit/>
          </a:bodyPr>
          <a:lstStyle/>
          <a:p>
            <a:pPr algn="ctr"/>
            <a:r>
              <a:rPr lang="en-IE" sz="1400" dirty="0" smtClean="0">
                <a:latin typeface="Tahoma" panose="020B0604030504040204" pitchFamily="34" charset="0"/>
                <a:ea typeface="Tahoma" panose="020B0604030504040204" pitchFamily="34" charset="0"/>
                <a:cs typeface="Tahoma" panose="020B0604030504040204" pitchFamily="34" charset="0"/>
              </a:rPr>
              <a:t>(click video to play)</a:t>
            </a:r>
          </a:p>
          <a:p>
            <a:pPr algn="ctr"/>
            <a:r>
              <a:rPr lang="en-IE" sz="1400" dirty="0">
                <a:latin typeface="Tahoma" panose="020B0604030504040204" pitchFamily="34" charset="0"/>
                <a:ea typeface="Tahoma" panose="020B0604030504040204" pitchFamily="34" charset="0"/>
                <a:cs typeface="Tahoma" panose="020B0604030504040204" pitchFamily="34" charset="0"/>
                <a:hlinkClick r:id="rId4"/>
              </a:rPr>
              <a:t>https://</a:t>
            </a:r>
            <a:r>
              <a:rPr lang="en-IE" sz="1400" dirty="0" smtClean="0">
                <a:latin typeface="Tahoma" panose="020B0604030504040204" pitchFamily="34" charset="0"/>
                <a:ea typeface="Tahoma" panose="020B0604030504040204" pitchFamily="34" charset="0"/>
                <a:cs typeface="Tahoma" panose="020B0604030504040204" pitchFamily="34" charset="0"/>
                <a:hlinkClick r:id="rId4"/>
              </a:rPr>
              <a:t>youtu.be/mVSFZ7FwNLo</a:t>
            </a:r>
            <a:r>
              <a:rPr lang="en-IE" sz="1400" dirty="0" smtClean="0">
                <a:latin typeface="Tahoma" panose="020B0604030504040204" pitchFamily="34" charset="0"/>
                <a:ea typeface="Tahoma" panose="020B0604030504040204" pitchFamily="34" charset="0"/>
                <a:cs typeface="Tahoma" panose="020B0604030504040204" pitchFamily="34" charset="0"/>
              </a:rPr>
              <a:t> </a:t>
            </a:r>
            <a:endParaRPr lang="en-IE"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826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4032597987"/>
              </p:ext>
            </p:extLst>
          </p:nvPr>
        </p:nvGraphicFramePr>
        <p:xfrm>
          <a:off x="838200" y="2595282"/>
          <a:ext cx="10516417" cy="3897165"/>
        </p:xfrm>
        <a:graphic>
          <a:graphicData uri="http://schemas.openxmlformats.org/drawingml/2006/table">
            <a:tbl>
              <a:tblPr firstCol="1" bandRow="1">
                <a:tableStyleId>{5C22544A-7EE6-4342-B048-85BDC9FD1C3A}</a:tableStyleId>
              </a:tblPr>
              <a:tblGrid>
                <a:gridCol w="2483741"/>
                <a:gridCol w="8032676"/>
              </a:tblGrid>
              <a:tr h="779433">
                <a:tc>
                  <a:txBody>
                    <a:bodyPr/>
                    <a:lstStyle/>
                    <a:p>
                      <a:pPr>
                        <a:lnSpc>
                          <a:spcPct val="114000"/>
                        </a:lnSpc>
                      </a:pPr>
                      <a:r>
                        <a:rPr lang="en-IE" sz="1800" dirty="0" smtClean="0">
                          <a:latin typeface="Tahoma" panose="020B0604030504040204" pitchFamily="34" charset="0"/>
                          <a:ea typeface="Tahoma" panose="020B0604030504040204" pitchFamily="34" charset="0"/>
                          <a:cs typeface="Tahoma" panose="020B0604030504040204" pitchFamily="34" charset="0"/>
                        </a:rPr>
                        <a:t>Survey</a:t>
                      </a:r>
                      <a:r>
                        <a:rPr lang="en-IE" sz="1800" baseline="0" dirty="0" smtClean="0">
                          <a:latin typeface="Tahoma" panose="020B0604030504040204" pitchFamily="34" charset="0"/>
                          <a:ea typeface="Tahoma" panose="020B0604030504040204" pitchFamily="34" charset="0"/>
                          <a:cs typeface="Tahoma" panose="020B0604030504040204" pitchFamily="34" charset="0"/>
                        </a:rPr>
                        <a:t> p</a:t>
                      </a:r>
                      <a:r>
                        <a:rPr lang="en-IE" sz="1800" dirty="0" smtClean="0">
                          <a:latin typeface="Tahoma" panose="020B0604030504040204" pitchFamily="34" charset="0"/>
                          <a:ea typeface="Tahoma" panose="020B0604030504040204" pitchFamily="34" charset="0"/>
                          <a:cs typeface="Tahoma" panose="020B0604030504040204" pitchFamily="34" charset="0"/>
                        </a:rPr>
                        <a:t>opulation</a:t>
                      </a:r>
                      <a:endParaRPr lang="en-IE" sz="1800" b="1" dirty="0">
                        <a:solidFill>
                          <a:srgbClr val="234265"/>
                        </a:solidFill>
                        <a:latin typeface="Tahoma" panose="020B0604030504040204" pitchFamily="34" charset="0"/>
                        <a:ea typeface="Tahoma" panose="020B0604030504040204" pitchFamily="34" charset="0"/>
                        <a:cs typeface="Tahoma" panose="020B0604030504040204" pitchFamily="34" charset="0"/>
                      </a:endParaRPr>
                    </a:p>
                  </a:txBody>
                  <a:tcPr marL="84195" marR="84195" anchor="ctr">
                    <a:lnL w="12700" cap="flat" cmpd="sng" algn="ctr">
                      <a:solidFill>
                        <a:srgbClr val="243168"/>
                      </a:solidFill>
                      <a:prstDash val="solid"/>
                      <a:round/>
                      <a:headEnd type="none" w="med" len="med"/>
                      <a:tailEnd type="none" w="med" len="med"/>
                    </a:lnL>
                    <a:lnR w="12700" cap="flat" cmpd="sng" algn="ctr">
                      <a:solidFill>
                        <a:srgbClr val="243168"/>
                      </a:solidFill>
                      <a:prstDash val="solid"/>
                      <a:round/>
                      <a:headEnd type="none" w="med" len="med"/>
                      <a:tailEnd type="none" w="med" len="med"/>
                    </a:lnR>
                    <a:lnT w="12700" cap="flat" cmpd="sng" algn="ctr">
                      <a:solidFill>
                        <a:srgbClr val="243168"/>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ct val="114000"/>
                        </a:lnSpc>
                      </a:pPr>
                      <a:r>
                        <a:rPr lang="en-IE" sz="1800" dirty="0" smtClean="0">
                          <a:latin typeface="Tahoma" panose="020B0604030504040204" pitchFamily="34" charset="0"/>
                          <a:ea typeface="Tahoma" panose="020B0604030504040204" pitchFamily="34" charset="0"/>
                          <a:cs typeface="Tahoma" panose="020B0604030504040204" pitchFamily="34" charset="0"/>
                        </a:rPr>
                        <a:t>Nursing home residents</a:t>
                      </a:r>
                      <a:r>
                        <a:rPr lang="en-IE" sz="1800" baseline="0" dirty="0" smtClean="0">
                          <a:latin typeface="Tahoma" panose="020B0604030504040204" pitchFamily="34" charset="0"/>
                          <a:ea typeface="Tahoma" panose="020B0604030504040204" pitchFamily="34" charset="0"/>
                          <a:cs typeface="Tahoma" panose="020B0604030504040204" pitchFamily="34" charset="0"/>
                        </a:rPr>
                        <a:t> living in a representative sample of nursing homes in Ireland, and their family members or friends.</a:t>
                      </a:r>
                    </a:p>
                  </a:txBody>
                  <a:tcPr marL="84195" marR="84195" anchor="ctr">
                    <a:lnL w="12700" cap="flat" cmpd="sng" algn="ctr">
                      <a:solidFill>
                        <a:srgbClr val="243168"/>
                      </a:solidFill>
                      <a:prstDash val="solid"/>
                      <a:round/>
                      <a:headEnd type="none" w="med" len="med"/>
                      <a:tailEnd type="none" w="med" len="med"/>
                    </a:lnL>
                    <a:lnR w="12700" cap="flat" cmpd="sng" algn="ctr">
                      <a:solidFill>
                        <a:srgbClr val="243168"/>
                      </a:solidFill>
                      <a:prstDash val="solid"/>
                      <a:round/>
                      <a:headEnd type="none" w="med" len="med"/>
                      <a:tailEnd type="none" w="med" len="med"/>
                    </a:lnR>
                    <a:lnT w="12700" cap="flat" cmpd="sng" algn="ctr">
                      <a:solidFill>
                        <a:srgbClr val="243168"/>
                      </a:solidFill>
                      <a:prstDash val="solid"/>
                      <a:round/>
                      <a:headEnd type="none" w="med" len="med"/>
                      <a:tailEnd type="none" w="med" len="med"/>
                    </a:lnT>
                    <a:lnB w="12700" cap="flat" cmpd="sng" algn="ctr">
                      <a:solidFill>
                        <a:srgbClr val="243168"/>
                      </a:solidFill>
                      <a:prstDash val="solid"/>
                      <a:round/>
                      <a:headEnd type="none" w="med" len="med"/>
                      <a:tailEnd type="none" w="med" len="med"/>
                    </a:lnB>
                    <a:noFill/>
                  </a:tcPr>
                </a:tc>
              </a:tr>
              <a:tr h="779433">
                <a:tc>
                  <a:txBody>
                    <a:bodyPr/>
                    <a:lstStyle/>
                    <a:p>
                      <a:pPr>
                        <a:lnSpc>
                          <a:spcPct val="114000"/>
                        </a:lnSpc>
                      </a:pPr>
                      <a:r>
                        <a:rPr lang="en-IE" sz="1800" dirty="0" smtClean="0">
                          <a:latin typeface="Tahoma" panose="020B0604030504040204" pitchFamily="34" charset="0"/>
                          <a:ea typeface="Tahoma" panose="020B0604030504040204" pitchFamily="34" charset="0"/>
                          <a:cs typeface="Tahoma" panose="020B0604030504040204" pitchFamily="34" charset="0"/>
                        </a:rPr>
                        <a:t>Survey period</a:t>
                      </a:r>
                      <a:endParaRPr lang="en-IE" sz="1800" b="1" dirty="0">
                        <a:solidFill>
                          <a:srgbClr val="234265"/>
                        </a:solidFill>
                        <a:latin typeface="Tahoma" panose="020B0604030504040204" pitchFamily="34" charset="0"/>
                        <a:ea typeface="Tahoma" panose="020B0604030504040204" pitchFamily="34" charset="0"/>
                        <a:cs typeface="Tahoma" panose="020B0604030504040204" pitchFamily="34" charset="0"/>
                      </a:endParaRPr>
                    </a:p>
                  </a:txBody>
                  <a:tcPr marL="84195" marR="84195" anchor="ctr">
                    <a:lnL w="12700" cap="flat" cmpd="sng" algn="ctr">
                      <a:solidFill>
                        <a:srgbClr val="243168"/>
                      </a:solidFill>
                      <a:prstDash val="solid"/>
                      <a:round/>
                      <a:headEnd type="none" w="med" len="med"/>
                      <a:tailEnd type="none" w="med" len="med"/>
                    </a:lnL>
                    <a:lnR w="12700" cap="flat" cmpd="sng" algn="ctr">
                      <a:solidFill>
                        <a:srgbClr val="2431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ct val="114000"/>
                        </a:lnSpc>
                      </a:pPr>
                      <a:r>
                        <a:rPr lang="en-IE" sz="1800" baseline="0" dirty="0" smtClean="0">
                          <a:latin typeface="Tahoma" panose="020B0604030504040204" pitchFamily="34" charset="0"/>
                          <a:ea typeface="Tahoma" panose="020B0604030504040204" pitchFamily="34" charset="0"/>
                          <a:cs typeface="Tahoma" panose="020B0604030504040204" pitchFamily="34" charset="0"/>
                        </a:rPr>
                        <a:t>7 March 2022 to 17 June 2022.</a:t>
                      </a:r>
                    </a:p>
                  </a:txBody>
                  <a:tcPr marL="84195" marR="84195" anchor="ctr">
                    <a:lnL w="12700" cap="flat" cmpd="sng" algn="ctr">
                      <a:solidFill>
                        <a:srgbClr val="243168"/>
                      </a:solidFill>
                      <a:prstDash val="solid"/>
                      <a:round/>
                      <a:headEnd type="none" w="med" len="med"/>
                      <a:tailEnd type="none" w="med" len="med"/>
                    </a:lnL>
                    <a:lnR w="12700" cap="flat" cmpd="sng" algn="ctr">
                      <a:solidFill>
                        <a:srgbClr val="243168"/>
                      </a:solidFill>
                      <a:prstDash val="solid"/>
                      <a:round/>
                      <a:headEnd type="none" w="med" len="med"/>
                      <a:tailEnd type="none" w="med" len="med"/>
                    </a:lnR>
                    <a:lnT w="12700" cap="flat" cmpd="sng" algn="ctr">
                      <a:solidFill>
                        <a:srgbClr val="243168"/>
                      </a:solidFill>
                      <a:prstDash val="solid"/>
                      <a:round/>
                      <a:headEnd type="none" w="med" len="med"/>
                      <a:tailEnd type="none" w="med" len="med"/>
                    </a:lnT>
                    <a:lnB w="12700" cap="flat" cmpd="sng" algn="ctr">
                      <a:solidFill>
                        <a:srgbClr val="243168"/>
                      </a:solidFill>
                      <a:prstDash val="solid"/>
                      <a:round/>
                      <a:headEnd type="none" w="med" len="med"/>
                      <a:tailEnd type="none" w="med" len="med"/>
                    </a:lnB>
                    <a:noFill/>
                  </a:tcPr>
                </a:tc>
              </a:tr>
              <a:tr h="779433">
                <a:tc>
                  <a:txBody>
                    <a:bodyPr/>
                    <a:lstStyle/>
                    <a:p>
                      <a:pPr>
                        <a:lnSpc>
                          <a:spcPct val="114000"/>
                        </a:lnSpc>
                      </a:pPr>
                      <a:r>
                        <a:rPr lang="en-IE" sz="1800" dirty="0" smtClean="0">
                          <a:latin typeface="Tahoma" panose="020B0604030504040204" pitchFamily="34" charset="0"/>
                          <a:ea typeface="Tahoma" panose="020B0604030504040204" pitchFamily="34" charset="0"/>
                          <a:cs typeface="Tahoma" panose="020B0604030504040204" pitchFamily="34" charset="0"/>
                        </a:rPr>
                        <a:t>Survey tools</a:t>
                      </a:r>
                      <a:endParaRPr lang="en-IE" sz="1800" b="1" dirty="0">
                        <a:solidFill>
                          <a:srgbClr val="234265"/>
                        </a:solidFill>
                        <a:latin typeface="Tahoma" panose="020B0604030504040204" pitchFamily="34" charset="0"/>
                        <a:ea typeface="Tahoma" panose="020B0604030504040204" pitchFamily="34" charset="0"/>
                        <a:cs typeface="Tahoma" panose="020B0604030504040204" pitchFamily="34" charset="0"/>
                      </a:endParaRPr>
                    </a:p>
                  </a:txBody>
                  <a:tcPr marL="84195" marR="84195" anchor="ctr">
                    <a:lnL w="12700" cap="flat" cmpd="sng" algn="ctr">
                      <a:solidFill>
                        <a:srgbClr val="243168"/>
                      </a:solidFill>
                      <a:prstDash val="solid"/>
                      <a:round/>
                      <a:headEnd type="none" w="med" len="med"/>
                      <a:tailEnd type="none" w="med" len="med"/>
                    </a:lnL>
                    <a:lnR w="12700" cap="flat" cmpd="sng" algn="ctr">
                      <a:solidFill>
                        <a:srgbClr val="2431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ct val="114000"/>
                        </a:lnSpc>
                      </a:pPr>
                      <a:r>
                        <a:rPr lang="en-IE" sz="1800" dirty="0" smtClean="0">
                          <a:latin typeface="Tahoma" panose="020B0604030504040204" pitchFamily="34" charset="0"/>
                          <a:ea typeface="Tahoma" panose="020B0604030504040204" pitchFamily="34" charset="0"/>
                          <a:cs typeface="Tahoma" panose="020B0604030504040204" pitchFamily="34" charset="0"/>
                        </a:rPr>
                        <a:t>2 questionnaires were used: one for residents and one for family</a:t>
                      </a:r>
                      <a:r>
                        <a:rPr lang="en-IE" sz="1800" baseline="0" dirty="0" smtClean="0">
                          <a:latin typeface="Tahoma" panose="020B0604030504040204" pitchFamily="34" charset="0"/>
                          <a:ea typeface="Tahoma" panose="020B0604030504040204" pitchFamily="34" charset="0"/>
                          <a:cs typeface="Tahoma" panose="020B0604030504040204" pitchFamily="34" charset="0"/>
                        </a:rPr>
                        <a:t> members/friends.</a:t>
                      </a:r>
                    </a:p>
                  </a:txBody>
                  <a:tcPr marL="84195" marR="84195" anchor="ctr">
                    <a:lnL w="12700" cap="flat" cmpd="sng" algn="ctr">
                      <a:solidFill>
                        <a:srgbClr val="243168"/>
                      </a:solidFill>
                      <a:prstDash val="solid"/>
                      <a:round/>
                      <a:headEnd type="none" w="med" len="med"/>
                      <a:tailEnd type="none" w="med" len="med"/>
                    </a:lnL>
                    <a:lnR w="12700" cap="flat" cmpd="sng" algn="ctr">
                      <a:solidFill>
                        <a:srgbClr val="243168"/>
                      </a:solidFill>
                      <a:prstDash val="solid"/>
                      <a:round/>
                      <a:headEnd type="none" w="med" len="med"/>
                      <a:tailEnd type="none" w="med" len="med"/>
                    </a:lnR>
                    <a:lnT w="12700" cap="flat" cmpd="sng" algn="ctr">
                      <a:solidFill>
                        <a:srgbClr val="243168"/>
                      </a:solidFill>
                      <a:prstDash val="solid"/>
                      <a:round/>
                      <a:headEnd type="none" w="med" len="med"/>
                      <a:tailEnd type="none" w="med" len="med"/>
                    </a:lnT>
                    <a:lnB w="12700" cap="flat" cmpd="sng" algn="ctr">
                      <a:solidFill>
                        <a:srgbClr val="243168"/>
                      </a:solidFill>
                      <a:prstDash val="solid"/>
                      <a:round/>
                      <a:headEnd type="none" w="med" len="med"/>
                      <a:tailEnd type="none" w="med" len="med"/>
                    </a:lnB>
                    <a:noFill/>
                  </a:tcPr>
                </a:tc>
              </a:tr>
              <a:tr h="779433">
                <a:tc>
                  <a:txBody>
                    <a:bodyPr/>
                    <a:lstStyle/>
                    <a:p>
                      <a:pPr>
                        <a:lnSpc>
                          <a:spcPct val="114000"/>
                        </a:lnSpc>
                      </a:pPr>
                      <a:r>
                        <a:rPr lang="en-IE" sz="1800" dirty="0" smtClean="0">
                          <a:latin typeface="Tahoma" panose="020B0604030504040204" pitchFamily="34" charset="0"/>
                          <a:ea typeface="Tahoma" panose="020B0604030504040204" pitchFamily="34" charset="0"/>
                          <a:cs typeface="Tahoma" panose="020B0604030504040204" pitchFamily="34" charset="0"/>
                        </a:rPr>
                        <a:t>Survey administration</a:t>
                      </a:r>
                      <a:endParaRPr lang="en-IE" sz="1800" b="1" dirty="0">
                        <a:solidFill>
                          <a:srgbClr val="234265"/>
                        </a:solidFill>
                        <a:latin typeface="Tahoma" panose="020B0604030504040204" pitchFamily="34" charset="0"/>
                        <a:ea typeface="Tahoma" panose="020B0604030504040204" pitchFamily="34" charset="0"/>
                        <a:cs typeface="Tahoma" panose="020B0604030504040204" pitchFamily="34" charset="0"/>
                      </a:endParaRPr>
                    </a:p>
                  </a:txBody>
                  <a:tcPr marL="84195" marR="84195" anchor="ctr">
                    <a:lnL w="12700" cap="flat" cmpd="sng" algn="ctr">
                      <a:solidFill>
                        <a:srgbClr val="243168"/>
                      </a:solidFill>
                      <a:prstDash val="solid"/>
                      <a:round/>
                      <a:headEnd type="none" w="med" len="med"/>
                      <a:tailEnd type="none" w="med" len="med"/>
                    </a:lnL>
                    <a:lnR w="12700" cap="flat" cmpd="sng" algn="ctr">
                      <a:solidFill>
                        <a:srgbClr val="2431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ct val="114000"/>
                        </a:lnSpc>
                      </a:pPr>
                      <a:r>
                        <a:rPr lang="en-IE" sz="1800" baseline="0" dirty="0" smtClean="0">
                          <a:latin typeface="Tahoma" panose="020B0604030504040204" pitchFamily="34" charset="0"/>
                          <a:ea typeface="Tahoma" panose="020B0604030504040204" pitchFamily="34" charset="0"/>
                          <a:cs typeface="Tahoma" panose="020B0604030504040204" pitchFamily="34" charset="0"/>
                        </a:rPr>
                        <a:t>Face-to-face interviews with residents with a trained interviewer, and a postal survey for one nominated family member or friend of each resident.</a:t>
                      </a:r>
                    </a:p>
                  </a:txBody>
                  <a:tcPr marL="84195" marR="84195" anchor="ctr">
                    <a:lnL w="12700" cap="flat" cmpd="sng" algn="ctr">
                      <a:solidFill>
                        <a:srgbClr val="243168"/>
                      </a:solidFill>
                      <a:prstDash val="solid"/>
                      <a:round/>
                      <a:headEnd type="none" w="med" len="med"/>
                      <a:tailEnd type="none" w="med" len="med"/>
                    </a:lnL>
                    <a:lnR w="12700" cap="flat" cmpd="sng" algn="ctr">
                      <a:solidFill>
                        <a:srgbClr val="243168"/>
                      </a:solidFill>
                      <a:prstDash val="solid"/>
                      <a:round/>
                      <a:headEnd type="none" w="med" len="med"/>
                      <a:tailEnd type="none" w="med" len="med"/>
                    </a:lnR>
                    <a:lnT w="12700" cap="flat" cmpd="sng" algn="ctr">
                      <a:solidFill>
                        <a:srgbClr val="243168"/>
                      </a:solidFill>
                      <a:prstDash val="solid"/>
                      <a:round/>
                      <a:headEnd type="none" w="med" len="med"/>
                      <a:tailEnd type="none" w="med" len="med"/>
                    </a:lnT>
                    <a:lnB w="12700" cap="flat" cmpd="sng" algn="ctr">
                      <a:solidFill>
                        <a:srgbClr val="243168"/>
                      </a:solidFill>
                      <a:prstDash val="solid"/>
                      <a:round/>
                      <a:headEnd type="none" w="med" len="med"/>
                      <a:tailEnd type="none" w="med" len="med"/>
                    </a:lnB>
                    <a:noFill/>
                  </a:tcPr>
                </a:tc>
              </a:tr>
              <a:tr h="779433">
                <a:tc>
                  <a:txBody>
                    <a:bodyPr/>
                    <a:lstStyle/>
                    <a:p>
                      <a:pPr>
                        <a:lnSpc>
                          <a:spcPct val="114000"/>
                        </a:lnSpc>
                      </a:pPr>
                      <a:r>
                        <a:rPr lang="en-IE" sz="1800" dirty="0" smtClean="0">
                          <a:latin typeface="Tahoma" panose="020B0604030504040204" pitchFamily="34" charset="0"/>
                          <a:ea typeface="Tahoma" panose="020B0604030504040204" pitchFamily="34" charset="0"/>
                          <a:cs typeface="Tahoma" panose="020B0604030504040204" pitchFamily="34" charset="0"/>
                        </a:rPr>
                        <a:t>Outputs</a:t>
                      </a:r>
                      <a:endParaRPr lang="en-IE" sz="1800" b="1" dirty="0">
                        <a:solidFill>
                          <a:srgbClr val="234265"/>
                        </a:solidFill>
                        <a:latin typeface="Tahoma" panose="020B0604030504040204" pitchFamily="34" charset="0"/>
                        <a:ea typeface="Tahoma" panose="020B0604030504040204" pitchFamily="34" charset="0"/>
                        <a:cs typeface="Tahoma" panose="020B0604030504040204" pitchFamily="34" charset="0"/>
                      </a:endParaRPr>
                    </a:p>
                  </a:txBody>
                  <a:tcPr marL="84195" marR="84195" anchor="ctr">
                    <a:lnL w="12700" cap="flat" cmpd="sng" algn="ctr">
                      <a:solidFill>
                        <a:srgbClr val="243168"/>
                      </a:solidFill>
                      <a:prstDash val="solid"/>
                      <a:round/>
                      <a:headEnd type="none" w="med" len="med"/>
                      <a:tailEnd type="none" w="med" len="med"/>
                    </a:lnL>
                    <a:lnR w="12700" cap="flat" cmpd="sng" algn="ctr">
                      <a:solidFill>
                        <a:srgbClr val="24316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43168"/>
                      </a:solidFill>
                      <a:prstDash val="solid"/>
                      <a:round/>
                      <a:headEnd type="none" w="med" len="med"/>
                      <a:tailEnd type="none" w="med" len="med"/>
                    </a:lnB>
                  </a:tcPr>
                </a:tc>
                <a:tc>
                  <a:txBody>
                    <a:bodyPr/>
                    <a:lstStyle/>
                    <a:p>
                      <a:pPr>
                        <a:lnSpc>
                          <a:spcPct val="114000"/>
                        </a:lnSpc>
                      </a:pPr>
                      <a:r>
                        <a:rPr lang="en-IE" sz="1800" dirty="0" smtClean="0">
                          <a:latin typeface="Tahoma" panose="020B0604030504040204" pitchFamily="34" charset="0"/>
                          <a:ea typeface="Tahoma" panose="020B0604030504040204" pitchFamily="34" charset="0"/>
                          <a:cs typeface="Tahoma" panose="020B0604030504040204" pitchFamily="34" charset="0"/>
                        </a:rPr>
                        <a:t>National report and thematic reports (no individual nursing home reports).</a:t>
                      </a:r>
                      <a:endParaRPr lang="en-IE" sz="1800" baseline="0" dirty="0" smtClean="0">
                        <a:latin typeface="Tahoma" panose="020B0604030504040204" pitchFamily="34" charset="0"/>
                        <a:ea typeface="Tahoma" panose="020B0604030504040204" pitchFamily="34" charset="0"/>
                        <a:cs typeface="Tahoma" panose="020B0604030504040204" pitchFamily="34" charset="0"/>
                      </a:endParaRPr>
                    </a:p>
                    <a:p>
                      <a:pPr>
                        <a:lnSpc>
                          <a:spcPct val="114000"/>
                        </a:lnSpc>
                      </a:pPr>
                      <a:r>
                        <a:rPr lang="en-IE" sz="1800" baseline="0" dirty="0" smtClean="0">
                          <a:latin typeface="Tahoma" panose="020B0604030504040204" pitchFamily="34" charset="0"/>
                          <a:ea typeface="Tahoma" panose="020B0604030504040204" pitchFamily="34" charset="0"/>
                          <a:cs typeface="Tahoma" panose="020B0604030504040204" pitchFamily="34" charset="0"/>
                        </a:rPr>
                        <a:t>Interactive survey results, secure access to online dashboard.</a:t>
                      </a:r>
                      <a:endParaRPr lang="en-IE" sz="1800" baseline="0" dirty="0">
                        <a:latin typeface="Tahoma" panose="020B0604030504040204" pitchFamily="34" charset="0"/>
                        <a:ea typeface="Tahoma" panose="020B0604030504040204" pitchFamily="34" charset="0"/>
                        <a:cs typeface="Tahoma" panose="020B0604030504040204" pitchFamily="34" charset="0"/>
                      </a:endParaRPr>
                    </a:p>
                  </a:txBody>
                  <a:tcPr marL="84195" marR="84195" anchor="ctr">
                    <a:lnL w="12700" cap="flat" cmpd="sng" algn="ctr">
                      <a:solidFill>
                        <a:srgbClr val="243168"/>
                      </a:solidFill>
                      <a:prstDash val="solid"/>
                      <a:round/>
                      <a:headEnd type="none" w="med" len="med"/>
                      <a:tailEnd type="none" w="med" len="med"/>
                    </a:lnL>
                    <a:lnR w="12700" cap="flat" cmpd="sng" algn="ctr">
                      <a:solidFill>
                        <a:srgbClr val="243168"/>
                      </a:solidFill>
                      <a:prstDash val="solid"/>
                      <a:round/>
                      <a:headEnd type="none" w="med" len="med"/>
                      <a:tailEnd type="none" w="med" len="med"/>
                    </a:lnR>
                    <a:lnT w="12700" cap="flat" cmpd="sng" algn="ctr">
                      <a:solidFill>
                        <a:srgbClr val="243168"/>
                      </a:solidFill>
                      <a:prstDash val="solid"/>
                      <a:round/>
                      <a:headEnd type="none" w="med" len="med"/>
                      <a:tailEnd type="none" w="med" len="med"/>
                    </a:lnT>
                    <a:lnB w="12700" cap="flat" cmpd="sng" algn="ctr">
                      <a:solidFill>
                        <a:srgbClr val="243168"/>
                      </a:solidFill>
                      <a:prstDash val="solid"/>
                      <a:round/>
                      <a:headEnd type="none" w="med" len="med"/>
                      <a:tailEnd type="none" w="med" len="med"/>
                    </a:lnB>
                    <a:noFill/>
                  </a:tcPr>
                </a:tc>
              </a:tr>
            </a:tbl>
          </a:graphicData>
        </a:graphic>
      </p:graphicFrame>
      <p:sp>
        <p:nvSpPr>
          <p:cNvPr id="2" name="Title 1"/>
          <p:cNvSpPr>
            <a:spLocks noGrp="1"/>
          </p:cNvSpPr>
          <p:nvPr>
            <p:ph type="title"/>
          </p:nvPr>
        </p:nvSpPr>
        <p:spPr>
          <a:xfrm>
            <a:off x="838200" y="462502"/>
            <a:ext cx="10515600" cy="1228186"/>
          </a:xfrm>
        </p:spPr>
        <p:txBody>
          <a:bodyPr/>
          <a:lstStyle/>
          <a:p>
            <a:r>
              <a:rPr lang="en-IE" dirty="0" smtClean="0">
                <a:solidFill>
                  <a:srgbClr val="234265"/>
                </a:solidFill>
                <a:latin typeface="Tahoma" panose="020B0604030504040204" pitchFamily="34" charset="0"/>
                <a:ea typeface="Tahoma" panose="020B0604030504040204" pitchFamily="34" charset="0"/>
                <a:cs typeface="Tahoma" panose="020B0604030504040204" pitchFamily="34" charset="0"/>
              </a:rPr>
              <a:t>Survey overview</a:t>
            </a:r>
            <a:endParaRPr lang="en-IE" dirty="0">
              <a:solidFill>
                <a:srgbClr val="234265"/>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424" y="434848"/>
            <a:ext cx="1999129" cy="1999129"/>
          </a:xfrm>
          <a:prstGeom prst="rect">
            <a:avLst/>
          </a:prstGeom>
        </p:spPr>
      </p:pic>
    </p:spTree>
    <p:extLst>
      <p:ext uri="{BB962C8B-B14F-4D97-AF65-F5344CB8AC3E}">
        <p14:creationId xmlns:p14="http://schemas.microsoft.com/office/powerpoint/2010/main" val="30616047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25100" y="1810693"/>
            <a:ext cx="10828699" cy="4366269"/>
          </a:xfrm>
        </p:spPr>
        <p:txBody>
          <a:bodyPr>
            <a:normAutofit/>
          </a:bodyPr>
          <a:lstStyle/>
          <a:p>
            <a:pPr marL="361950" indent="-361950">
              <a:lnSpc>
                <a:spcPct val="114000"/>
              </a:lnSpc>
              <a:spcBef>
                <a:spcPts val="0"/>
              </a:spcBef>
              <a:spcAft>
                <a:spcPts val="600"/>
              </a:spcAft>
            </a:pPr>
            <a:r>
              <a:rPr lang="en-IE" sz="2200" dirty="0"/>
              <a:t>The survey </a:t>
            </a:r>
            <a:r>
              <a:rPr lang="en-IE" sz="2200" dirty="0" smtClean="0"/>
              <a:t>contains </a:t>
            </a:r>
            <a:r>
              <a:rPr lang="en-IE" sz="2200" dirty="0"/>
              <a:t>questions on</a:t>
            </a:r>
            <a:r>
              <a:rPr lang="en-IE" sz="2200" dirty="0" smtClean="0"/>
              <a:t>:</a:t>
            </a:r>
          </a:p>
          <a:p>
            <a:pPr marL="806450" lvl="1" indent="-363538">
              <a:lnSpc>
                <a:spcPct val="114000"/>
              </a:lnSpc>
              <a:spcBef>
                <a:spcPts val="0"/>
              </a:spcBef>
              <a:spcAft>
                <a:spcPts val="600"/>
              </a:spcAft>
            </a:pPr>
            <a:r>
              <a:rPr lang="en-IE" sz="2000" dirty="0" smtClean="0"/>
              <a:t>Your experience here</a:t>
            </a:r>
          </a:p>
          <a:p>
            <a:pPr marL="806450" lvl="1" indent="-363538">
              <a:lnSpc>
                <a:spcPct val="114000"/>
              </a:lnSpc>
              <a:spcBef>
                <a:spcPts val="0"/>
              </a:spcBef>
              <a:spcAft>
                <a:spcPts val="600"/>
              </a:spcAft>
            </a:pPr>
            <a:r>
              <a:rPr lang="en-IE" sz="2000" dirty="0" smtClean="0"/>
              <a:t>Moving into the nursing home</a:t>
            </a:r>
          </a:p>
          <a:p>
            <a:pPr marL="806450" lvl="1" indent="-363538">
              <a:lnSpc>
                <a:spcPct val="114000"/>
              </a:lnSpc>
              <a:spcBef>
                <a:spcPts val="0"/>
              </a:spcBef>
              <a:spcAft>
                <a:spcPts val="600"/>
              </a:spcAft>
            </a:pPr>
            <a:r>
              <a:rPr lang="en-IE" sz="2000" dirty="0" smtClean="0"/>
              <a:t>Caregivers and staff</a:t>
            </a:r>
          </a:p>
          <a:p>
            <a:pPr marL="806450" lvl="1" indent="-363538">
              <a:lnSpc>
                <a:spcPct val="114000"/>
              </a:lnSpc>
              <a:spcBef>
                <a:spcPts val="0"/>
              </a:spcBef>
              <a:spcAft>
                <a:spcPts val="600"/>
              </a:spcAft>
            </a:pPr>
            <a:r>
              <a:rPr lang="en-IE" sz="2000" dirty="0" smtClean="0"/>
              <a:t>Spending time in the nursing home</a:t>
            </a:r>
          </a:p>
          <a:p>
            <a:pPr marL="806450" lvl="1" indent="-363538">
              <a:lnSpc>
                <a:spcPct val="114000"/>
              </a:lnSpc>
              <a:spcBef>
                <a:spcPts val="0"/>
              </a:spcBef>
              <a:spcAft>
                <a:spcPts val="600"/>
              </a:spcAft>
            </a:pPr>
            <a:r>
              <a:rPr lang="en-IE" sz="2000" dirty="0" smtClean="0"/>
              <a:t>Living environment</a:t>
            </a:r>
          </a:p>
          <a:p>
            <a:pPr marL="806450" lvl="1" indent="-363538">
              <a:lnSpc>
                <a:spcPct val="114000"/>
              </a:lnSpc>
              <a:spcBef>
                <a:spcPts val="0"/>
              </a:spcBef>
              <a:spcAft>
                <a:spcPts val="600"/>
              </a:spcAft>
            </a:pPr>
            <a:r>
              <a:rPr lang="en-IE" sz="2000" dirty="0" smtClean="0"/>
              <a:t>Person-centred care</a:t>
            </a:r>
          </a:p>
          <a:p>
            <a:pPr marL="806450" lvl="1" indent="-363538">
              <a:lnSpc>
                <a:spcPct val="114000"/>
              </a:lnSpc>
              <a:spcBef>
                <a:spcPts val="0"/>
              </a:spcBef>
              <a:spcAft>
                <a:spcPts val="600"/>
              </a:spcAft>
            </a:pPr>
            <a:r>
              <a:rPr lang="en-IE" sz="2000" dirty="0" smtClean="0"/>
              <a:t>Food and nutrition.</a:t>
            </a:r>
          </a:p>
          <a:p>
            <a:pPr marL="349250" indent="-349250">
              <a:lnSpc>
                <a:spcPct val="114000"/>
              </a:lnSpc>
              <a:spcBef>
                <a:spcPts val="0"/>
              </a:spcBef>
              <a:spcAft>
                <a:spcPts val="600"/>
              </a:spcAft>
            </a:pPr>
            <a:r>
              <a:rPr lang="en-IE" sz="2200" dirty="0" smtClean="0"/>
              <a:t>Results will be published in October 2022 and will be available </a:t>
            </a:r>
            <a:br>
              <a:rPr lang="en-IE" sz="2200" dirty="0" smtClean="0"/>
            </a:br>
            <a:r>
              <a:rPr lang="en-IE" sz="2200" dirty="0" smtClean="0"/>
              <a:t>at </a:t>
            </a:r>
            <a:r>
              <a:rPr lang="en-IE" sz="2200" dirty="0">
                <a:hlinkClick r:id="rId3"/>
              </a:rPr>
              <a:t>https://yourexperience.ie/nursing-homes/about-the-survey</a:t>
            </a:r>
            <a:r>
              <a:rPr lang="en-IE" sz="2200" dirty="0" smtClean="0">
                <a:hlinkClick r:id="rId3"/>
              </a:rPr>
              <a:t>/</a:t>
            </a:r>
            <a:r>
              <a:rPr lang="en-IE" sz="2200" dirty="0" smtClean="0"/>
              <a:t>.</a:t>
            </a:r>
            <a:endParaRPr lang="en-IE" dirty="0"/>
          </a:p>
        </p:txBody>
      </p:sp>
      <p:sp>
        <p:nvSpPr>
          <p:cNvPr id="2" name="Title 1"/>
          <p:cNvSpPr>
            <a:spLocks noGrp="1"/>
          </p:cNvSpPr>
          <p:nvPr>
            <p:ph type="title"/>
          </p:nvPr>
        </p:nvSpPr>
        <p:spPr/>
        <p:txBody>
          <a:bodyPr/>
          <a:lstStyle/>
          <a:p>
            <a:r>
              <a:rPr lang="en-IE" dirty="0" smtClean="0">
                <a:solidFill>
                  <a:srgbClr val="234265"/>
                </a:solidFill>
                <a:latin typeface="Tahoma" panose="020B0604030504040204" pitchFamily="34" charset="0"/>
                <a:ea typeface="Tahoma" panose="020B0604030504040204" pitchFamily="34" charset="0"/>
                <a:cs typeface="Tahoma" panose="020B0604030504040204" pitchFamily="34" charset="0"/>
              </a:rPr>
              <a:t>Survey themes and questions</a:t>
            </a:r>
            <a:endParaRPr lang="en-IE" dirty="0">
              <a:solidFill>
                <a:srgbClr val="234265"/>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2425" y="3727730"/>
            <a:ext cx="3129575" cy="3130270"/>
          </a:xfrm>
          <a:prstGeom prst="rect">
            <a:avLst/>
          </a:prstGeom>
        </p:spPr>
      </p:pic>
    </p:spTree>
    <p:extLst>
      <p:ext uri="{BB962C8B-B14F-4D97-AF65-F5344CB8AC3E}">
        <p14:creationId xmlns:p14="http://schemas.microsoft.com/office/powerpoint/2010/main" val="19904209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id:image001.jpg@01D70475.3ACEB8F0"/>
          <p:cNvPicPr>
            <a:picLocks noChangeAspect="1"/>
          </p:cNvPicPr>
          <p:nvPr/>
        </p:nvPicPr>
        <p:blipFill rotWithShape="1">
          <a:blip r:embed="rId2" r:link="rId3" cstate="print">
            <a:extLst>
              <a:ext uri="{28A0092B-C50C-407E-A947-70E740481C1C}">
                <a14:useLocalDpi xmlns:a14="http://schemas.microsoft.com/office/drawing/2010/main" val="0"/>
              </a:ext>
            </a:extLst>
          </a:blip>
          <a:srcRect l="12473" t="10045" r="10106" b="5998"/>
          <a:stretch/>
        </p:blipFill>
        <p:spPr bwMode="auto">
          <a:xfrm>
            <a:off x="203200" y="584199"/>
            <a:ext cx="2563586" cy="1993901"/>
          </a:xfrm>
          <a:prstGeom prst="rect">
            <a:avLst/>
          </a:prstGeom>
          <a:noFill/>
          <a:ln>
            <a:noFill/>
          </a:ln>
        </p:spPr>
      </p:pic>
      <p:cxnSp>
        <p:nvCxnSpPr>
          <p:cNvPr id="6" name="Straight Connector 5"/>
          <p:cNvCxnSpPr/>
          <p:nvPr/>
        </p:nvCxnSpPr>
        <p:spPr>
          <a:xfrm>
            <a:off x="825806" y="3172660"/>
            <a:ext cx="10338064" cy="0"/>
          </a:xfrm>
          <a:prstGeom prst="line">
            <a:avLst/>
          </a:prstGeom>
          <a:ln w="28575">
            <a:solidFill>
              <a:srgbClr val="317965"/>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12403" y="2578100"/>
            <a:ext cx="8887994" cy="584775"/>
          </a:xfrm>
          <a:prstGeom prst="rect">
            <a:avLst/>
          </a:prstGeom>
          <a:noFill/>
          <a:ln>
            <a:noFill/>
          </a:ln>
        </p:spPr>
        <p:txBody>
          <a:bodyPr wrap="square" rtlCol="0">
            <a:spAutoFit/>
          </a:bodyPr>
          <a:lstStyle/>
          <a:p>
            <a:r>
              <a:rPr lang="en-US" sz="3200" spc="-100" dirty="0" smtClean="0">
                <a:solidFill>
                  <a:srgbClr val="317965"/>
                </a:solidFill>
                <a:latin typeface="Tahoma" panose="020B0604030504040204" pitchFamily="34" charset="0"/>
                <a:ea typeface="Tahoma" panose="020B0604030504040204" pitchFamily="34" charset="0"/>
                <a:cs typeface="Tahoma" panose="020B0604030504040204" pitchFamily="34" charset="0"/>
              </a:rPr>
              <a:t>National Maternity Bereavement Experience Survey</a:t>
            </a:r>
            <a:endParaRPr lang="en-IE" sz="3200" spc="-100"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hiqasrv2155\Comms-Data\Social Media\NCEP Social media\Branding\Illustrations\NMBES\00-Family-in-Room - Copy.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5824" y="4370294"/>
            <a:ext cx="5928318" cy="2351360"/>
          </a:xfrm>
          <a:prstGeom prst="rect">
            <a:avLst/>
          </a:prstGeom>
          <a:noFill/>
          <a:ln>
            <a:noFill/>
          </a:ln>
        </p:spPr>
      </p:pic>
      <p:pic>
        <p:nvPicPr>
          <p:cNvPr id="9" name="Picture 8">
            <a:extLst>
              <a:ext uri="{FF2B5EF4-FFF2-40B4-BE49-F238E27FC236}">
                <a16:creationId xmlns="" xmlns:a16="http://schemas.microsoft.com/office/drawing/2014/main" id="{DAF7CCF9-438D-46C0-8A49-1074769CE69F}"/>
              </a:ext>
            </a:extLst>
          </p:cNvPr>
          <p:cNvPicPr>
            <a:picLocks noChangeAspect="1"/>
          </p:cNvPicPr>
          <p:nvPr/>
        </p:nvPicPr>
        <p:blipFill rotWithShape="1">
          <a:blip r:embed="rId5"/>
          <a:srcRect t="39527"/>
          <a:stretch/>
        </p:blipFill>
        <p:spPr>
          <a:xfrm>
            <a:off x="0" y="6111088"/>
            <a:ext cx="3724275" cy="610565"/>
          </a:xfrm>
          <a:prstGeom prst="rect">
            <a:avLst/>
          </a:prstGeom>
        </p:spPr>
      </p:pic>
    </p:spTree>
    <p:extLst>
      <p:ext uri="{BB962C8B-B14F-4D97-AF65-F5344CB8AC3E}">
        <p14:creationId xmlns:p14="http://schemas.microsoft.com/office/powerpoint/2010/main" val="10052755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2800" dirty="0" smtClean="0">
                <a:solidFill>
                  <a:srgbClr val="317965"/>
                </a:solidFill>
                <a:latin typeface="Tahoma" panose="020B0604030504040204" pitchFamily="34" charset="0"/>
                <a:ea typeface="Tahoma" panose="020B0604030504040204" pitchFamily="34" charset="0"/>
                <a:cs typeface="Tahoma" panose="020B0604030504040204" pitchFamily="34" charset="0"/>
              </a:rPr>
              <a:t>National Maternity Bereavement Experience Survey</a:t>
            </a:r>
            <a:endParaRPr lang="en-IE" sz="2800" dirty="0">
              <a:solidFill>
                <a:srgbClr val="317965"/>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543697" y="1815353"/>
            <a:ext cx="6583243" cy="4361610"/>
          </a:xfrm>
        </p:spPr>
        <p:txBody>
          <a:bodyPr>
            <a:noAutofit/>
          </a:bodyPr>
          <a:lstStyle/>
          <a:p>
            <a:pPr marL="361950" indent="-361950">
              <a:spcBef>
                <a:spcPts val="0"/>
              </a:spcBef>
              <a:buClr>
                <a:srgbClr val="317965"/>
              </a:buClr>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This will be the first </a:t>
            </a:r>
            <a:r>
              <a:rPr lang="en-IE" dirty="0">
                <a:latin typeface="Tahoma" panose="020B0604030504040204" pitchFamily="34" charset="0"/>
                <a:ea typeface="Tahoma" panose="020B0604030504040204" pitchFamily="34" charset="0"/>
                <a:cs typeface="Tahoma" panose="020B0604030504040204" pitchFamily="34" charset="0"/>
              </a:rPr>
              <a:t>national survey of </a:t>
            </a:r>
            <a:r>
              <a:rPr lang="en-IE" dirty="0" smtClean="0">
                <a:latin typeface="Tahoma" panose="020B0604030504040204" pitchFamily="34" charset="0"/>
                <a:ea typeface="Tahoma" panose="020B0604030504040204" pitchFamily="34" charset="0"/>
                <a:cs typeface="Tahoma" panose="020B0604030504040204" pitchFamily="34" charset="0"/>
              </a:rPr>
              <a:t>bereaved mothers’ and their partners’ experiences of Irish </a:t>
            </a:r>
            <a:r>
              <a:rPr lang="en-IE" dirty="0">
                <a:latin typeface="Tahoma" panose="020B0604030504040204" pitchFamily="34" charset="0"/>
                <a:ea typeface="Tahoma" panose="020B0604030504040204" pitchFamily="34" charset="0"/>
                <a:cs typeface="Tahoma" panose="020B0604030504040204" pitchFamily="34" charset="0"/>
              </a:rPr>
              <a:t>maternity </a:t>
            </a:r>
            <a:r>
              <a:rPr lang="en-IE" dirty="0" smtClean="0">
                <a:latin typeface="Tahoma" panose="020B0604030504040204" pitchFamily="34" charset="0"/>
                <a:ea typeface="Tahoma" panose="020B0604030504040204" pitchFamily="34" charset="0"/>
                <a:cs typeface="Tahoma" panose="020B0604030504040204" pitchFamily="34" charset="0"/>
              </a:rPr>
              <a:t>bereavement care.</a:t>
            </a:r>
          </a:p>
          <a:p>
            <a:pPr marL="361950" indent="-361950">
              <a:spcBef>
                <a:spcPts val="0"/>
              </a:spcBef>
              <a:buClr>
                <a:srgbClr val="317965"/>
              </a:buClr>
              <a:buFont typeface="Wingdings" panose="05000000000000000000" pitchFamily="2" charset="2"/>
              <a:buChar char="§"/>
            </a:pPr>
            <a:endParaRPr lang="en-IE" sz="1600" dirty="0" smtClean="0">
              <a:latin typeface="Tahoma" panose="020B0604030504040204" pitchFamily="34" charset="0"/>
              <a:ea typeface="Tahoma" panose="020B0604030504040204" pitchFamily="34" charset="0"/>
              <a:cs typeface="Tahoma" panose="020B0604030504040204" pitchFamily="34" charset="0"/>
            </a:endParaRPr>
          </a:p>
          <a:p>
            <a:pPr marL="361950" indent="-361950">
              <a:spcBef>
                <a:spcPts val="0"/>
              </a:spcBef>
              <a:buClr>
                <a:srgbClr val="317965"/>
              </a:buClr>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The aim of the survey is to </a:t>
            </a:r>
            <a:r>
              <a:rPr lang="en-IE" dirty="0">
                <a:latin typeface="Tahoma" panose="020B0604030504040204" pitchFamily="34" charset="0"/>
                <a:ea typeface="Tahoma" panose="020B0604030504040204" pitchFamily="34" charset="0"/>
                <a:cs typeface="Tahoma" panose="020B0604030504040204" pitchFamily="34" charset="0"/>
              </a:rPr>
              <a:t>capture meaningful information on bereaved </a:t>
            </a:r>
            <a:r>
              <a:rPr lang="en-IE" dirty="0" smtClean="0">
                <a:latin typeface="Tahoma" panose="020B0604030504040204" pitchFamily="34" charset="0"/>
                <a:ea typeface="Tahoma" panose="020B0604030504040204" pitchFamily="34" charset="0"/>
                <a:cs typeface="Tahoma" panose="020B0604030504040204" pitchFamily="34" charset="0"/>
              </a:rPr>
              <a:t>mothers’ and their partners’ </a:t>
            </a:r>
            <a:r>
              <a:rPr lang="en-IE" dirty="0">
                <a:latin typeface="Tahoma" panose="020B0604030504040204" pitchFamily="34" charset="0"/>
                <a:ea typeface="Tahoma" panose="020B0604030504040204" pitchFamily="34" charset="0"/>
                <a:cs typeface="Tahoma" panose="020B0604030504040204" pitchFamily="34" charset="0"/>
              </a:rPr>
              <a:t>experiences of care in a sensitive and appropriate </a:t>
            </a:r>
            <a:r>
              <a:rPr lang="en-IE" dirty="0" smtClean="0">
                <a:latin typeface="Tahoma" panose="020B0604030504040204" pitchFamily="34" charset="0"/>
                <a:ea typeface="Tahoma" panose="020B0604030504040204" pitchFamily="34" charset="0"/>
                <a:cs typeface="Tahoma" panose="020B0604030504040204" pitchFamily="34" charset="0"/>
              </a:rPr>
              <a:t>manner.</a:t>
            </a:r>
          </a:p>
          <a:p>
            <a:pPr marL="361950" indent="-361950">
              <a:spcBef>
                <a:spcPts val="0"/>
              </a:spcBef>
              <a:buClr>
                <a:srgbClr val="317965"/>
              </a:buClr>
              <a:buFont typeface="Wingdings" panose="05000000000000000000" pitchFamily="2" charset="2"/>
              <a:buChar char="§"/>
            </a:pPr>
            <a:endParaRPr lang="en-IE" sz="1600" dirty="0" smtClean="0">
              <a:latin typeface="Tahoma" panose="020B0604030504040204" pitchFamily="34" charset="0"/>
              <a:ea typeface="Tahoma" panose="020B0604030504040204" pitchFamily="34" charset="0"/>
              <a:cs typeface="Tahoma" panose="020B0604030504040204" pitchFamily="34" charset="0"/>
            </a:endParaRPr>
          </a:p>
          <a:p>
            <a:pPr marL="361950" indent="-361950">
              <a:spcBef>
                <a:spcPts val="0"/>
              </a:spcBef>
              <a:buClr>
                <a:srgbClr val="317965"/>
              </a:buClr>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Listening to the </a:t>
            </a:r>
            <a:r>
              <a:rPr lang="en-IE" dirty="0">
                <a:latin typeface="Tahoma" panose="020B0604030504040204" pitchFamily="34" charset="0"/>
                <a:ea typeface="Tahoma" panose="020B0604030504040204" pitchFamily="34" charset="0"/>
                <a:cs typeface="Tahoma" panose="020B0604030504040204" pitchFamily="34" charset="0"/>
              </a:rPr>
              <a:t>lived </a:t>
            </a:r>
            <a:r>
              <a:rPr lang="en-IE" dirty="0" smtClean="0">
                <a:latin typeface="Tahoma" panose="020B0604030504040204" pitchFamily="34" charset="0"/>
                <a:ea typeface="Tahoma" panose="020B0604030504040204" pitchFamily="34" charset="0"/>
                <a:cs typeface="Tahoma" panose="020B0604030504040204" pitchFamily="34" charset="0"/>
              </a:rPr>
              <a:t>experiences </a:t>
            </a:r>
            <a:r>
              <a:rPr lang="en-IE" dirty="0">
                <a:latin typeface="Tahoma" panose="020B0604030504040204" pitchFamily="34" charset="0"/>
                <a:ea typeface="Tahoma" panose="020B0604030504040204" pitchFamily="34" charset="0"/>
                <a:cs typeface="Tahoma" panose="020B0604030504040204" pitchFamily="34" charset="0"/>
              </a:rPr>
              <a:t>of parents </a:t>
            </a:r>
            <a:r>
              <a:rPr lang="en-IE" dirty="0" smtClean="0">
                <a:latin typeface="Tahoma" panose="020B0604030504040204" pitchFamily="34" charset="0"/>
                <a:ea typeface="Tahoma" panose="020B0604030504040204" pitchFamily="34" charset="0"/>
                <a:cs typeface="Tahoma" panose="020B0604030504040204" pitchFamily="34" charset="0"/>
              </a:rPr>
              <a:t>will acknowledge what was good about their care and what can be done better</a:t>
            </a:r>
            <a:r>
              <a:rPr lang="en-IE" dirty="0"/>
              <a:t>.</a:t>
            </a:r>
            <a:endParaRPr lang="en-IE" dirty="0" smtClean="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stretch>
            <a:fillRect/>
          </a:stretch>
        </p:blipFill>
        <p:spPr>
          <a:xfrm>
            <a:off x="7855740" y="1815353"/>
            <a:ext cx="3784324" cy="3818964"/>
          </a:xfrm>
          <a:prstGeom prst="rect">
            <a:avLst/>
          </a:prstGeom>
        </p:spPr>
      </p:pic>
    </p:spTree>
    <p:extLst>
      <p:ext uri="{BB962C8B-B14F-4D97-AF65-F5344CB8AC3E}">
        <p14:creationId xmlns:p14="http://schemas.microsoft.com/office/powerpoint/2010/main" val="989603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Survey themes and questions</a:t>
            </a:r>
            <a:endParaRPr lang="en-IE" dirty="0"/>
          </a:p>
        </p:txBody>
      </p:sp>
      <p:sp>
        <p:nvSpPr>
          <p:cNvPr id="3" name="Content Placeholder 2"/>
          <p:cNvSpPr>
            <a:spLocks noGrp="1"/>
          </p:cNvSpPr>
          <p:nvPr>
            <p:ph idx="1"/>
          </p:nvPr>
        </p:nvSpPr>
        <p:spPr>
          <a:xfrm>
            <a:off x="543697" y="1810693"/>
            <a:ext cx="7148022" cy="3782387"/>
          </a:xfrm>
        </p:spPr>
        <p:txBody>
          <a:bodyPr>
            <a:noAutofit/>
          </a:bodyPr>
          <a:lstStyle/>
          <a:p>
            <a:pPr marL="361950" indent="-361950">
              <a:spcBef>
                <a:spcPts val="0"/>
              </a:spcBef>
            </a:pPr>
            <a:r>
              <a:rPr lang="en-IE" sz="2000" dirty="0" smtClean="0"/>
              <a:t>The survey will contain questions on:</a:t>
            </a:r>
          </a:p>
          <a:p>
            <a:pPr lvl="1">
              <a:spcBef>
                <a:spcPts val="0"/>
              </a:spcBef>
            </a:pPr>
            <a:r>
              <a:rPr lang="en-US" sz="1800" kern="0" dirty="0" smtClean="0">
                <a:solidFill>
                  <a:prstClr val="black"/>
                </a:solidFill>
              </a:rPr>
              <a:t>Communication </a:t>
            </a:r>
            <a:r>
              <a:rPr lang="en-US" sz="1800" kern="0" dirty="0">
                <a:solidFill>
                  <a:prstClr val="black"/>
                </a:solidFill>
              </a:rPr>
              <a:t>&amp; i</a:t>
            </a:r>
            <a:r>
              <a:rPr lang="en-US" sz="1800" kern="0" dirty="0" smtClean="0">
                <a:solidFill>
                  <a:prstClr val="black"/>
                </a:solidFill>
              </a:rPr>
              <a:t>nformation</a:t>
            </a:r>
            <a:endParaRPr lang="en-US" sz="1800" kern="0" dirty="0">
              <a:solidFill>
                <a:prstClr val="black"/>
              </a:solidFill>
            </a:endParaRPr>
          </a:p>
          <a:p>
            <a:pPr lvl="1">
              <a:spcBef>
                <a:spcPts val="0"/>
              </a:spcBef>
            </a:pPr>
            <a:r>
              <a:rPr lang="en-US" sz="1800" kern="0" dirty="0">
                <a:solidFill>
                  <a:prstClr val="black"/>
                </a:solidFill>
              </a:rPr>
              <a:t>Admission care </a:t>
            </a:r>
          </a:p>
          <a:p>
            <a:pPr lvl="1">
              <a:spcBef>
                <a:spcPts val="0"/>
              </a:spcBef>
            </a:pPr>
            <a:r>
              <a:rPr lang="en-US" sz="1800" kern="0" dirty="0" err="1">
                <a:solidFill>
                  <a:prstClr val="black"/>
                </a:solidFill>
              </a:rPr>
              <a:t>Labour</a:t>
            </a:r>
            <a:r>
              <a:rPr lang="en-US" sz="1800" kern="0" dirty="0">
                <a:solidFill>
                  <a:prstClr val="black"/>
                </a:solidFill>
              </a:rPr>
              <a:t> &amp; birth </a:t>
            </a:r>
          </a:p>
          <a:p>
            <a:pPr lvl="1">
              <a:spcBef>
                <a:spcPts val="0"/>
              </a:spcBef>
            </a:pPr>
            <a:r>
              <a:rPr lang="en-US" sz="1800" kern="0" dirty="0">
                <a:solidFill>
                  <a:prstClr val="black"/>
                </a:solidFill>
              </a:rPr>
              <a:t>Care after birth and meeting </a:t>
            </a:r>
            <a:r>
              <a:rPr lang="en-US" sz="1800" kern="0" dirty="0" smtClean="0">
                <a:solidFill>
                  <a:prstClr val="black"/>
                </a:solidFill>
              </a:rPr>
              <a:t>the </a:t>
            </a:r>
            <a:r>
              <a:rPr lang="en-US" sz="1800" kern="0" dirty="0">
                <a:solidFill>
                  <a:prstClr val="black"/>
                </a:solidFill>
              </a:rPr>
              <a:t>baby </a:t>
            </a:r>
          </a:p>
          <a:p>
            <a:pPr lvl="1">
              <a:spcBef>
                <a:spcPts val="0"/>
              </a:spcBef>
            </a:pPr>
            <a:r>
              <a:rPr lang="en-US" sz="1800" kern="0" dirty="0">
                <a:solidFill>
                  <a:prstClr val="black"/>
                </a:solidFill>
              </a:rPr>
              <a:t>Neonatal care</a:t>
            </a:r>
          </a:p>
          <a:p>
            <a:pPr lvl="1">
              <a:spcBef>
                <a:spcPts val="0"/>
              </a:spcBef>
            </a:pPr>
            <a:r>
              <a:rPr lang="en-US" sz="1800" kern="0" dirty="0">
                <a:solidFill>
                  <a:prstClr val="black"/>
                </a:solidFill>
              </a:rPr>
              <a:t>Postnatal care</a:t>
            </a:r>
          </a:p>
          <a:p>
            <a:pPr lvl="1">
              <a:spcBef>
                <a:spcPts val="0"/>
              </a:spcBef>
            </a:pPr>
            <a:r>
              <a:rPr lang="en-US" sz="1800" kern="0" dirty="0">
                <a:solidFill>
                  <a:prstClr val="black"/>
                </a:solidFill>
              </a:rPr>
              <a:t>Bereavement care</a:t>
            </a:r>
          </a:p>
          <a:p>
            <a:pPr lvl="1">
              <a:spcBef>
                <a:spcPts val="0"/>
              </a:spcBef>
            </a:pPr>
            <a:r>
              <a:rPr lang="en-US" sz="1800" kern="0" dirty="0">
                <a:solidFill>
                  <a:prstClr val="black"/>
                </a:solidFill>
              </a:rPr>
              <a:t>Post-mortem examination</a:t>
            </a:r>
          </a:p>
          <a:p>
            <a:pPr lvl="1">
              <a:spcBef>
                <a:spcPts val="0"/>
              </a:spcBef>
            </a:pPr>
            <a:r>
              <a:rPr lang="en-US" sz="1800" kern="0" dirty="0" smtClean="0">
                <a:solidFill>
                  <a:prstClr val="black"/>
                </a:solidFill>
              </a:rPr>
              <a:t>Discharge and follow-up </a:t>
            </a:r>
            <a:r>
              <a:rPr lang="en-US" sz="1800" kern="0" dirty="0">
                <a:solidFill>
                  <a:prstClr val="black"/>
                </a:solidFill>
              </a:rPr>
              <a:t>care</a:t>
            </a:r>
          </a:p>
          <a:p>
            <a:pPr lvl="1">
              <a:spcBef>
                <a:spcPts val="0"/>
              </a:spcBef>
            </a:pPr>
            <a:r>
              <a:rPr lang="en-US" sz="1800" kern="0" dirty="0" smtClean="0">
                <a:solidFill>
                  <a:prstClr val="black"/>
                </a:solidFill>
              </a:rPr>
              <a:t>Experiences of partners/support person</a:t>
            </a:r>
            <a:endParaRPr lang="en-US" sz="1800" kern="0" dirty="0">
              <a:solidFill>
                <a:prstClr val="black"/>
              </a:solidFill>
            </a:endParaRPr>
          </a:p>
        </p:txBody>
      </p:sp>
      <p:pic>
        <p:nvPicPr>
          <p:cNvPr id="4" name="Picture 3"/>
          <p:cNvPicPr>
            <a:picLocks noChangeAspect="1"/>
          </p:cNvPicPr>
          <p:nvPr/>
        </p:nvPicPr>
        <p:blipFill>
          <a:blip r:embed="rId2"/>
          <a:stretch>
            <a:fillRect/>
          </a:stretch>
        </p:blipFill>
        <p:spPr>
          <a:xfrm>
            <a:off x="8144726" y="1815353"/>
            <a:ext cx="3495338" cy="3495338"/>
          </a:xfrm>
          <a:prstGeom prst="rect">
            <a:avLst/>
          </a:prstGeom>
        </p:spPr>
      </p:pic>
      <p:sp>
        <p:nvSpPr>
          <p:cNvPr id="5" name="TextBox 4"/>
          <p:cNvSpPr txBox="1"/>
          <p:nvPr/>
        </p:nvSpPr>
        <p:spPr>
          <a:xfrm>
            <a:off x="543697" y="5529706"/>
            <a:ext cx="11096366" cy="1144929"/>
          </a:xfrm>
          <a:prstGeom prst="rect">
            <a:avLst/>
          </a:prstGeom>
          <a:noFill/>
        </p:spPr>
        <p:txBody>
          <a:bodyPr wrap="square" rtlCol="0">
            <a:spAutoFit/>
          </a:bodyPr>
          <a:lstStyle/>
          <a:p>
            <a:pPr marL="361950" indent="-361950">
              <a:lnSpc>
                <a:spcPct val="114000"/>
              </a:lnSpc>
              <a:buClr>
                <a:srgbClr val="317965"/>
              </a:buClr>
              <a:buFont typeface="Wingdings" panose="05000000000000000000" pitchFamily="2" charset="2"/>
              <a:buChar char="§"/>
            </a:pPr>
            <a:r>
              <a:rPr lang="en-IE" sz="2000" dirty="0">
                <a:latin typeface="Tahoma" panose="020B0604030504040204" pitchFamily="34" charset="0"/>
                <a:ea typeface="Tahoma" panose="020B0604030504040204" pitchFamily="34" charset="0"/>
                <a:cs typeface="Tahoma" panose="020B0604030504040204" pitchFamily="34" charset="0"/>
              </a:rPr>
              <a:t>The first National Maternity Bereavement Experience survey is due to be </a:t>
            </a:r>
            <a:r>
              <a:rPr lang="en-IE" sz="2000" dirty="0" smtClean="0">
                <a:latin typeface="Tahoma" panose="020B0604030504040204" pitchFamily="34" charset="0"/>
                <a:ea typeface="Tahoma" panose="020B0604030504040204" pitchFamily="34" charset="0"/>
                <a:cs typeface="Tahoma" panose="020B0604030504040204" pitchFamily="34" charset="0"/>
              </a:rPr>
              <a:t>conducted </a:t>
            </a:r>
            <a:r>
              <a:rPr lang="en-IE" sz="2000" dirty="0">
                <a:latin typeface="Tahoma" panose="020B0604030504040204" pitchFamily="34" charset="0"/>
                <a:ea typeface="Tahoma" panose="020B0604030504040204" pitchFamily="34" charset="0"/>
                <a:cs typeface="Tahoma" panose="020B0604030504040204" pitchFamily="34" charset="0"/>
              </a:rPr>
              <a:t>in late </a:t>
            </a:r>
            <a:r>
              <a:rPr lang="en-IE" sz="2000" dirty="0" smtClean="0">
                <a:latin typeface="Tahoma" panose="020B0604030504040204" pitchFamily="34" charset="0"/>
                <a:ea typeface="Tahoma" panose="020B0604030504040204" pitchFamily="34" charset="0"/>
                <a:cs typeface="Tahoma" panose="020B0604030504040204" pitchFamily="34" charset="0"/>
              </a:rPr>
              <a:t>2022, with results due to be published in 2023. More information on the survey is available </a:t>
            </a:r>
            <a:r>
              <a:rPr lang="en-IE" sz="2000" dirty="0">
                <a:latin typeface="Tahoma" panose="020B0604030504040204" pitchFamily="34" charset="0"/>
                <a:ea typeface="Tahoma" panose="020B0604030504040204" pitchFamily="34" charset="0"/>
                <a:cs typeface="Tahoma" panose="020B0604030504040204" pitchFamily="34" charset="0"/>
              </a:rPr>
              <a:t>at </a:t>
            </a:r>
            <a:r>
              <a:rPr lang="en-IE" sz="2000" dirty="0">
                <a:latin typeface="Tahoma" panose="020B0604030504040204" pitchFamily="34" charset="0"/>
                <a:ea typeface="Tahoma" panose="020B0604030504040204" pitchFamily="34" charset="0"/>
                <a:cs typeface="Tahoma" panose="020B0604030504040204" pitchFamily="34" charset="0"/>
                <a:hlinkClick r:id="rId3"/>
              </a:rPr>
              <a:t>https://yourexperience.ie/maternity-bereavement/about-the-survey</a:t>
            </a:r>
            <a:r>
              <a:rPr lang="en-IE" sz="2000" dirty="0" smtClean="0">
                <a:latin typeface="Tahoma" panose="020B0604030504040204" pitchFamily="34" charset="0"/>
                <a:ea typeface="Tahoma" panose="020B0604030504040204" pitchFamily="34" charset="0"/>
                <a:cs typeface="Tahoma" panose="020B0604030504040204" pitchFamily="34" charset="0"/>
                <a:hlinkClick r:id="rId3"/>
              </a:rPr>
              <a:t>/</a:t>
            </a:r>
            <a:r>
              <a:rPr lang="en-IE" sz="2000" dirty="0" smtClean="0">
                <a:latin typeface="Tahoma" panose="020B0604030504040204" pitchFamily="34" charset="0"/>
                <a:ea typeface="Tahoma" panose="020B0604030504040204" pitchFamily="34" charset="0"/>
                <a:cs typeface="Tahoma" panose="020B0604030504040204" pitchFamily="34" charset="0"/>
              </a:rPr>
              <a:t>. </a:t>
            </a:r>
            <a:endParaRPr lang="en-IE"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2308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57458" y="2731309"/>
            <a:ext cx="7627393" cy="584775"/>
          </a:xfrm>
          <a:prstGeom prst="rect">
            <a:avLst/>
          </a:prstGeom>
          <a:noFill/>
          <a:ln>
            <a:noFill/>
          </a:ln>
        </p:spPr>
        <p:txBody>
          <a:bodyPr wrap="square" rtlCol="0">
            <a:spAutoFit/>
          </a:bodyPr>
          <a:lstStyle/>
          <a:p>
            <a:pPr algn="ctr"/>
            <a:r>
              <a:rPr lang="en-US" sz="3200" spc="-100" dirty="0" smtClean="0">
                <a:solidFill>
                  <a:srgbClr val="392B6C"/>
                </a:solidFill>
                <a:latin typeface="Tahoma" panose="020B0604030504040204" pitchFamily="34" charset="0"/>
                <a:ea typeface="Tahoma" panose="020B0604030504040204" pitchFamily="34" charset="0"/>
                <a:cs typeface="Tahoma" panose="020B0604030504040204" pitchFamily="34" charset="0"/>
              </a:rPr>
              <a:t>National End of Life Survey</a:t>
            </a:r>
            <a:endParaRPr lang="en-IE" sz="3200" spc="-100" dirty="0">
              <a:solidFill>
                <a:srgbClr val="392B6C"/>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cid:image002.jpg@01D70475.3ACEB8F0"/>
          <p:cNvPicPr>
            <a:picLocks noChangeAspect="1"/>
          </p:cNvPicPr>
          <p:nvPr/>
        </p:nvPicPr>
        <p:blipFill rotWithShape="1">
          <a:blip r:embed="rId2" r:link="rId3" cstate="print">
            <a:extLst>
              <a:ext uri="{28A0092B-C50C-407E-A947-70E740481C1C}">
                <a14:useLocalDpi xmlns:a14="http://schemas.microsoft.com/office/drawing/2010/main" val="0"/>
              </a:ext>
            </a:extLst>
          </a:blip>
          <a:srcRect l="8289" t="11615" r="6339" b="9449"/>
          <a:stretch/>
        </p:blipFill>
        <p:spPr bwMode="auto">
          <a:xfrm>
            <a:off x="177800" y="526658"/>
            <a:ext cx="2957612" cy="2038742"/>
          </a:xfrm>
          <a:prstGeom prst="rect">
            <a:avLst/>
          </a:prstGeom>
          <a:noFill/>
          <a:ln>
            <a:noFill/>
          </a:ln>
        </p:spPr>
      </p:pic>
      <p:pic>
        <p:nvPicPr>
          <p:cNvPr id="5" name="Picture 4" descr="C:\Users\tmason\AppData\Local\Temp\Temp1_MB, NH, EoL Illustrations.zip\MB, NH, EoL Illustrations\EoL\00-Long-Family-in-Hospice-Room\EOL-hero-illustration-0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9095" y="4359017"/>
            <a:ext cx="5722810" cy="2277458"/>
          </a:xfrm>
          <a:prstGeom prst="rect">
            <a:avLst/>
          </a:prstGeom>
          <a:noFill/>
          <a:ln>
            <a:noFill/>
          </a:ln>
        </p:spPr>
      </p:pic>
      <p:pic>
        <p:nvPicPr>
          <p:cNvPr id="7" name="Picture 6">
            <a:extLst>
              <a:ext uri="{FF2B5EF4-FFF2-40B4-BE49-F238E27FC236}">
                <a16:creationId xmlns="" xmlns:a16="http://schemas.microsoft.com/office/drawing/2014/main" id="{DAF7CCF9-438D-46C0-8A49-1074769CE69F}"/>
              </a:ext>
            </a:extLst>
          </p:cNvPr>
          <p:cNvPicPr>
            <a:picLocks noChangeAspect="1"/>
          </p:cNvPicPr>
          <p:nvPr/>
        </p:nvPicPr>
        <p:blipFill rotWithShape="1">
          <a:blip r:embed="rId5"/>
          <a:srcRect t="38631"/>
          <a:stretch/>
        </p:blipFill>
        <p:spPr>
          <a:xfrm>
            <a:off x="0" y="6102036"/>
            <a:ext cx="3724275" cy="619618"/>
          </a:xfrm>
          <a:prstGeom prst="rect">
            <a:avLst/>
          </a:prstGeom>
        </p:spPr>
      </p:pic>
      <p:pic>
        <p:nvPicPr>
          <p:cNvPr id="6" name="Picture 5" descr="Text&#10;&#10;Description automatically generated with low confidence"/>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3634" y="6234546"/>
            <a:ext cx="860333" cy="349975"/>
          </a:xfrm>
          <a:prstGeom prst="rect">
            <a:avLst/>
          </a:prstGeom>
          <a:noFill/>
          <a:ln>
            <a:noFill/>
          </a:ln>
        </p:spPr>
      </p:pic>
    </p:spTree>
    <p:extLst>
      <p:ext uri="{BB962C8B-B14F-4D97-AF65-F5344CB8AC3E}">
        <p14:creationId xmlns:p14="http://schemas.microsoft.com/office/powerpoint/2010/main" val="4199258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IE" dirty="0">
                <a:solidFill>
                  <a:srgbClr val="8864AB"/>
                </a:solidFill>
                <a:latin typeface="Tahoma" panose="020B0604030504040204" pitchFamily="34" charset="0"/>
                <a:ea typeface="Tahoma" panose="020B0604030504040204" pitchFamily="34" charset="0"/>
                <a:cs typeface="Tahoma" panose="020B0604030504040204" pitchFamily="34" charset="0"/>
              </a:rPr>
              <a:t>National End of Life </a:t>
            </a:r>
            <a:r>
              <a:rPr lang="en-IE" dirty="0" smtClean="0">
                <a:solidFill>
                  <a:srgbClr val="8864AB"/>
                </a:solidFill>
                <a:latin typeface="Tahoma" panose="020B0604030504040204" pitchFamily="34" charset="0"/>
                <a:ea typeface="Tahoma" panose="020B0604030504040204" pitchFamily="34" charset="0"/>
                <a:cs typeface="Tahoma" panose="020B0604030504040204" pitchFamily="34" charset="0"/>
              </a:rPr>
              <a:t>Survey</a:t>
            </a:r>
            <a:endParaRPr lang="en-IE" dirty="0">
              <a:solidFill>
                <a:srgbClr val="8864AB"/>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25101" y="1810693"/>
            <a:ext cx="11057299" cy="4666307"/>
          </a:xfrm>
        </p:spPr>
        <p:txBody>
          <a:bodyPr>
            <a:normAutofit/>
          </a:bodyPr>
          <a:lstStyle/>
          <a:p>
            <a:pPr marL="361950" indent="-361950">
              <a:spcBef>
                <a:spcPts val="0"/>
              </a:spcBef>
              <a:buClr>
                <a:srgbClr val="8864AB"/>
              </a:buClr>
            </a:pPr>
            <a:r>
              <a:rPr lang="en-IE" sz="2400" dirty="0" smtClean="0"/>
              <a:t>The first National End of Life Survey will </a:t>
            </a:r>
            <a:r>
              <a:rPr lang="en-IE" sz="2400" dirty="0"/>
              <a:t>capture the experiences of care in the time leading up to a person’s death, from the perspective of bereaved relatives. </a:t>
            </a:r>
            <a:endParaRPr lang="en-IE" sz="2400" dirty="0" smtClean="0"/>
          </a:p>
          <a:p>
            <a:pPr>
              <a:spcBef>
                <a:spcPts val="0"/>
              </a:spcBef>
              <a:buClr>
                <a:srgbClr val="8864AB"/>
              </a:buClr>
            </a:pPr>
            <a:endParaRPr lang="en-IE" sz="1600" dirty="0"/>
          </a:p>
          <a:p>
            <a:pPr marL="361950" indent="-361950">
              <a:spcBef>
                <a:spcPts val="0"/>
              </a:spcBef>
              <a:buClr>
                <a:srgbClr val="8864AB"/>
              </a:buClr>
              <a:buFont typeface="Wingdings" panose="05000000000000000000" pitchFamily="2" charset="2"/>
              <a:buChar char="§"/>
            </a:pPr>
            <a:r>
              <a:rPr lang="en-IE" sz="2400" dirty="0">
                <a:latin typeface="Tahoma" panose="020B0604030504040204" pitchFamily="34" charset="0"/>
                <a:ea typeface="Tahoma" panose="020B0604030504040204" pitchFamily="34" charset="0"/>
                <a:cs typeface="Tahoma" panose="020B0604030504040204" pitchFamily="34" charset="0"/>
              </a:rPr>
              <a:t>Survey results will be used to</a:t>
            </a:r>
            <a:r>
              <a:rPr lang="en-IE" sz="2400" dirty="0" smtClean="0">
                <a:latin typeface="Tahoma" panose="020B0604030504040204" pitchFamily="34" charset="0"/>
                <a:ea typeface="Tahoma" panose="020B0604030504040204" pitchFamily="34" charset="0"/>
                <a:cs typeface="Tahoma" panose="020B0604030504040204" pitchFamily="34" charset="0"/>
              </a:rPr>
              <a:t>:</a:t>
            </a:r>
            <a:endParaRPr lang="en-IE" sz="2800" dirty="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600"/>
              </a:spcAft>
              <a:buClr>
                <a:srgbClr val="8864AB"/>
              </a:buClr>
            </a:pPr>
            <a:r>
              <a:rPr lang="en-IE" sz="2200" dirty="0">
                <a:latin typeface="Tahoma" panose="020B0604030504040204" pitchFamily="34" charset="0"/>
                <a:ea typeface="Tahoma" panose="020B0604030504040204" pitchFamily="34" charset="0"/>
                <a:cs typeface="Tahoma" panose="020B0604030504040204" pitchFamily="34" charset="0"/>
              </a:rPr>
              <a:t>i</a:t>
            </a:r>
            <a:r>
              <a:rPr lang="en-IE" sz="2200" dirty="0" smtClean="0">
                <a:latin typeface="Tahoma" panose="020B0604030504040204" pitchFamily="34" charset="0"/>
                <a:ea typeface="Tahoma" panose="020B0604030504040204" pitchFamily="34" charset="0"/>
                <a:cs typeface="Tahoma" panose="020B0604030504040204" pitchFamily="34" charset="0"/>
              </a:rPr>
              <a:t>dentify and replicate areas of good experience</a:t>
            </a:r>
          </a:p>
          <a:p>
            <a:pPr lvl="1">
              <a:spcBef>
                <a:spcPts val="0"/>
              </a:spcBef>
              <a:spcAft>
                <a:spcPts val="600"/>
              </a:spcAft>
              <a:buClr>
                <a:srgbClr val="8864AB"/>
              </a:buClr>
            </a:pPr>
            <a:r>
              <a:rPr lang="en-IE" sz="2200" dirty="0">
                <a:latin typeface="Tahoma" panose="020B0604030504040204" pitchFamily="34" charset="0"/>
                <a:ea typeface="Tahoma" panose="020B0604030504040204" pitchFamily="34" charset="0"/>
                <a:cs typeface="Tahoma" panose="020B0604030504040204" pitchFamily="34" charset="0"/>
              </a:rPr>
              <a:t>i</a:t>
            </a:r>
            <a:r>
              <a:rPr lang="en-IE" sz="2200" dirty="0" smtClean="0">
                <a:latin typeface="Tahoma" panose="020B0604030504040204" pitchFamily="34" charset="0"/>
                <a:ea typeface="Tahoma" panose="020B0604030504040204" pitchFamily="34" charset="0"/>
                <a:cs typeface="Tahoma" panose="020B0604030504040204" pitchFamily="34" charset="0"/>
              </a:rPr>
              <a:t>dentify areas in need of improvement</a:t>
            </a:r>
          </a:p>
          <a:p>
            <a:pPr lvl="1">
              <a:spcBef>
                <a:spcPts val="0"/>
              </a:spcBef>
              <a:spcAft>
                <a:spcPts val="600"/>
              </a:spcAft>
              <a:buClr>
                <a:srgbClr val="8864AB"/>
              </a:buClr>
            </a:pPr>
            <a:r>
              <a:rPr lang="en-IE" sz="2200" dirty="0" smtClean="0">
                <a:latin typeface="Tahoma" panose="020B0604030504040204" pitchFamily="34" charset="0"/>
                <a:ea typeface="Tahoma" panose="020B0604030504040204" pitchFamily="34" charset="0"/>
                <a:cs typeface="Tahoma" panose="020B0604030504040204" pitchFamily="34" charset="0"/>
              </a:rPr>
              <a:t>inform national </a:t>
            </a:r>
            <a:r>
              <a:rPr lang="en-IE" sz="2200" dirty="0">
                <a:latin typeface="Tahoma" panose="020B0604030504040204" pitchFamily="34" charset="0"/>
                <a:ea typeface="Tahoma" panose="020B0604030504040204" pitchFamily="34" charset="0"/>
                <a:cs typeface="Tahoma" panose="020B0604030504040204" pitchFamily="34" charset="0"/>
              </a:rPr>
              <a:t>policy and legislation </a:t>
            </a:r>
            <a:endParaRPr lang="en-IE" sz="2200" dirty="0" smtClean="0">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600"/>
              </a:spcAft>
              <a:buClr>
                <a:srgbClr val="8864AB"/>
              </a:buClr>
            </a:pPr>
            <a:r>
              <a:rPr lang="en-IE" sz="2200" dirty="0" smtClean="0">
                <a:latin typeface="Tahoma" panose="020B0604030504040204" pitchFamily="34" charset="0"/>
                <a:ea typeface="Tahoma" panose="020B0604030504040204" pitchFamily="34" charset="0"/>
                <a:cs typeface="Tahoma" panose="020B0604030504040204" pitchFamily="34" charset="0"/>
              </a:rPr>
              <a:t>inform national </a:t>
            </a:r>
            <a:r>
              <a:rPr lang="en-IE" sz="2200" dirty="0">
                <a:latin typeface="Tahoma" panose="020B0604030504040204" pitchFamily="34" charset="0"/>
                <a:ea typeface="Tahoma" panose="020B0604030504040204" pitchFamily="34" charset="0"/>
                <a:cs typeface="Tahoma" panose="020B0604030504040204" pitchFamily="34" charset="0"/>
              </a:rPr>
              <a:t>standards and monitoring </a:t>
            </a:r>
            <a:r>
              <a:rPr lang="en-IE" sz="2200" dirty="0" smtClean="0">
                <a:latin typeface="Tahoma" panose="020B0604030504040204" pitchFamily="34" charset="0"/>
                <a:ea typeface="Tahoma" panose="020B0604030504040204" pitchFamily="34" charset="0"/>
                <a:cs typeface="Tahoma" panose="020B0604030504040204" pitchFamily="34" charset="0"/>
              </a:rPr>
              <a:t>programmes.</a:t>
            </a:r>
          </a:p>
        </p:txBody>
      </p:sp>
      <p:pic>
        <p:nvPicPr>
          <p:cNvPr id="4" name="Picture 3"/>
          <p:cNvPicPr>
            <a:picLocks noChangeAspect="1"/>
          </p:cNvPicPr>
          <p:nvPr/>
        </p:nvPicPr>
        <p:blipFill>
          <a:blip r:embed="rId3"/>
          <a:stretch>
            <a:fillRect/>
          </a:stretch>
        </p:blipFill>
        <p:spPr>
          <a:xfrm>
            <a:off x="8834718" y="3558987"/>
            <a:ext cx="3067888" cy="3067888"/>
          </a:xfrm>
          <a:prstGeom prst="rect">
            <a:avLst/>
          </a:prstGeom>
        </p:spPr>
      </p:pic>
    </p:spTree>
    <p:extLst>
      <p:ext uri="{BB962C8B-B14F-4D97-AF65-F5344CB8AC3E}">
        <p14:creationId xmlns:p14="http://schemas.microsoft.com/office/powerpoint/2010/main" val="28392578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solidFill>
                  <a:srgbClr val="8864AB"/>
                </a:solidFill>
                <a:latin typeface="Tahoma" panose="020B0604030504040204" pitchFamily="34" charset="0"/>
                <a:ea typeface="Tahoma" panose="020B0604030504040204" pitchFamily="34" charset="0"/>
                <a:cs typeface="Tahoma" panose="020B0604030504040204" pitchFamily="34" charset="0"/>
              </a:rPr>
              <a:t>Survey themes and questions</a:t>
            </a:r>
            <a:endParaRPr lang="en-IE" dirty="0">
              <a:solidFill>
                <a:srgbClr val="8864AB"/>
              </a:solidFill>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7"/>
          <p:cNvSpPr>
            <a:spLocks noGrp="1"/>
          </p:cNvSpPr>
          <p:nvPr>
            <p:ph idx="1"/>
          </p:nvPr>
        </p:nvSpPr>
        <p:spPr>
          <a:xfrm>
            <a:off x="525102" y="1810693"/>
            <a:ext cx="6314970" cy="4666308"/>
          </a:xfrm>
        </p:spPr>
        <p:txBody>
          <a:bodyPr>
            <a:noAutofit/>
          </a:bodyPr>
          <a:lstStyle/>
          <a:p>
            <a:pPr marL="361950" indent="-361950">
              <a:spcBef>
                <a:spcPts val="0"/>
              </a:spcBef>
            </a:pPr>
            <a:r>
              <a:rPr lang="en-IE" dirty="0" smtClean="0">
                <a:latin typeface="Tahoma" panose="020B0604030504040204" pitchFamily="34" charset="0"/>
                <a:ea typeface="Tahoma" panose="020B0604030504040204" pitchFamily="34" charset="0"/>
                <a:cs typeface="Tahoma" panose="020B0604030504040204" pitchFamily="34" charset="0"/>
              </a:rPr>
              <a:t>The survey will contain questions on:</a:t>
            </a:r>
            <a:endParaRPr lang="en-IE" b="1" dirty="0">
              <a:solidFill>
                <a:srgbClr val="8864AB"/>
              </a:solidFill>
              <a:latin typeface="Tahoma" panose="020B0604030504040204" pitchFamily="34" charset="0"/>
              <a:ea typeface="Tahoma" panose="020B0604030504040204" pitchFamily="34" charset="0"/>
              <a:cs typeface="Tahoma" panose="020B0604030504040204" pitchFamily="34" charset="0"/>
            </a:endParaRPr>
          </a:p>
          <a:p>
            <a:pPr marL="800100" lvl="1" indent="-342900">
              <a:spcBef>
                <a:spcPts val="0"/>
              </a:spcBef>
              <a:buClr>
                <a:srgbClr val="8864AB"/>
              </a:buClr>
              <a:buFont typeface="Wingdings" panose="05000000000000000000" pitchFamily="2" charset="2"/>
              <a:buChar char="§"/>
            </a:pPr>
            <a:r>
              <a:rPr lang="en-IE" dirty="0">
                <a:latin typeface="Tahoma" panose="020B0604030504040204" pitchFamily="34" charset="0"/>
                <a:ea typeface="Tahoma" panose="020B0604030504040204" pitchFamily="34" charset="0"/>
                <a:cs typeface="Tahoma" panose="020B0604030504040204" pitchFamily="34" charset="0"/>
              </a:rPr>
              <a:t>c</a:t>
            </a:r>
            <a:r>
              <a:rPr lang="en-IE" dirty="0" smtClean="0">
                <a:latin typeface="Tahoma" panose="020B0604030504040204" pitchFamily="34" charset="0"/>
                <a:ea typeface="Tahoma" panose="020B0604030504040204" pitchFamily="34" charset="0"/>
                <a:cs typeface="Tahoma" panose="020B0604030504040204" pitchFamily="34" charset="0"/>
              </a:rPr>
              <a:t>are at home, in hospital, in a nursing home or hospice</a:t>
            </a:r>
          </a:p>
          <a:p>
            <a:pPr marL="800100" lvl="1" indent="-342900">
              <a:spcBef>
                <a:spcPts val="0"/>
              </a:spcBef>
              <a:buClr>
                <a:srgbClr val="8864AB"/>
              </a:buClr>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coordination of care during the last three months of life</a:t>
            </a:r>
          </a:p>
          <a:p>
            <a:pPr marL="800100" lvl="1" indent="-342900">
              <a:spcBef>
                <a:spcPts val="0"/>
              </a:spcBef>
              <a:buClr>
                <a:srgbClr val="8864AB"/>
              </a:buClr>
              <a:buFont typeface="Wingdings" panose="05000000000000000000" pitchFamily="2" charset="2"/>
              <a:buChar char="§"/>
            </a:pPr>
            <a:r>
              <a:rPr lang="en-IE" dirty="0">
                <a:latin typeface="Tahoma" panose="020B0604030504040204" pitchFamily="34" charset="0"/>
                <a:ea typeface="Tahoma" panose="020B0604030504040204" pitchFamily="34" charset="0"/>
                <a:cs typeface="Tahoma" panose="020B0604030504040204" pitchFamily="34" charset="0"/>
              </a:rPr>
              <a:t>c</a:t>
            </a:r>
            <a:r>
              <a:rPr lang="en-IE" dirty="0" smtClean="0">
                <a:latin typeface="Tahoma" panose="020B0604030504040204" pitchFamily="34" charset="0"/>
                <a:ea typeface="Tahoma" panose="020B0604030504040204" pitchFamily="34" charset="0"/>
                <a:cs typeface="Tahoma" panose="020B0604030504040204" pitchFamily="34" charset="0"/>
              </a:rPr>
              <a:t>are in the last two days of life</a:t>
            </a:r>
          </a:p>
          <a:p>
            <a:pPr marL="800100" lvl="1" indent="-342900">
              <a:spcBef>
                <a:spcPts val="0"/>
              </a:spcBef>
              <a:buClr>
                <a:srgbClr val="8864AB"/>
              </a:buClr>
              <a:buFont typeface="Wingdings" panose="05000000000000000000" pitchFamily="2" charset="2"/>
              <a:buChar char="§"/>
            </a:pPr>
            <a:r>
              <a:rPr lang="en-IE" dirty="0">
                <a:latin typeface="Tahoma" panose="020B0604030504040204" pitchFamily="34" charset="0"/>
                <a:ea typeface="Tahoma" panose="020B0604030504040204" pitchFamily="34" charset="0"/>
                <a:cs typeface="Tahoma" panose="020B0604030504040204" pitchFamily="34" charset="0"/>
              </a:rPr>
              <a:t>e</a:t>
            </a:r>
            <a:r>
              <a:rPr lang="en-IE" dirty="0" smtClean="0">
                <a:latin typeface="Tahoma" panose="020B0604030504040204" pitchFamily="34" charset="0"/>
                <a:ea typeface="Tahoma" panose="020B0604030504040204" pitchFamily="34" charset="0"/>
                <a:cs typeface="Tahoma" panose="020B0604030504040204" pitchFamily="34" charset="0"/>
              </a:rPr>
              <a:t>xperience of the bereaved relative</a:t>
            </a:r>
            <a:r>
              <a:rPr lang="en-IE" dirty="0" smtClean="0">
                <a:solidFill>
                  <a:schemeClr val="accent4"/>
                </a:solidFill>
              </a:rPr>
              <a:t>.</a:t>
            </a:r>
          </a:p>
          <a:p>
            <a:pPr marL="457200" lvl="1" indent="0">
              <a:spcBef>
                <a:spcPts val="0"/>
              </a:spcBef>
              <a:buClr>
                <a:srgbClr val="8864AB"/>
              </a:buClr>
              <a:buNone/>
            </a:pPr>
            <a:endParaRPr lang="en-IE" sz="2400" dirty="0" smtClean="0">
              <a:solidFill>
                <a:schemeClr val="accent4"/>
              </a:solidFill>
            </a:endParaRPr>
          </a:p>
          <a:p>
            <a:pPr marL="361950" indent="-342900">
              <a:spcBef>
                <a:spcPts val="0"/>
              </a:spcBef>
              <a:buClr>
                <a:srgbClr val="8864AB"/>
              </a:buClr>
            </a:pPr>
            <a:r>
              <a:rPr lang="en-IE" dirty="0" smtClean="0"/>
              <a:t>The first National End of Life Survey is due to be conducted in early 2023.</a:t>
            </a:r>
            <a:endParaRPr lang="en-IE" dirty="0">
              <a:solidFill>
                <a:schemeClr val="accent4"/>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stretch>
            <a:fillRect/>
          </a:stretch>
        </p:blipFill>
        <p:spPr>
          <a:xfrm>
            <a:off x="8337176" y="3043416"/>
            <a:ext cx="3639757" cy="3598396"/>
          </a:xfrm>
          <a:prstGeom prst="rect">
            <a:avLst/>
          </a:prstGeom>
        </p:spPr>
      </p:pic>
    </p:spTree>
    <p:extLst>
      <p:ext uri="{BB962C8B-B14F-4D97-AF65-F5344CB8AC3E}">
        <p14:creationId xmlns:p14="http://schemas.microsoft.com/office/powerpoint/2010/main" val="23977896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AFCD11-9E3C-434F-8FFA-415D220C64DD}"/>
              </a:ext>
            </a:extLst>
          </p:cNvPr>
          <p:cNvSpPr>
            <a:spLocks noGrp="1"/>
          </p:cNvSpPr>
          <p:nvPr>
            <p:ph type="ctrTitle"/>
          </p:nvPr>
        </p:nvSpPr>
        <p:spPr>
          <a:xfrm>
            <a:off x="1648315" y="2999038"/>
            <a:ext cx="8681547" cy="1622389"/>
          </a:xfrm>
        </p:spPr>
        <p:txBody>
          <a:bodyPr>
            <a:normAutofit/>
          </a:bodyPr>
          <a:lstStyle/>
          <a:p>
            <a:pPr>
              <a:lnSpc>
                <a:spcPct val="114000"/>
              </a:lnSpc>
            </a:pPr>
            <a:r>
              <a:rPr lang="en-US" sz="3200" b="1" dirty="0" smtClean="0">
                <a:solidFill>
                  <a:srgbClr val="243168"/>
                </a:solidFill>
              </a:rPr>
              <a:t>Section 4. </a:t>
            </a:r>
            <a:r>
              <a:rPr lang="en-US" sz="3200" dirty="0" smtClean="0">
                <a:solidFill>
                  <a:srgbClr val="243168"/>
                </a:solidFill>
              </a:rPr>
              <a:t/>
            </a:r>
            <a:br>
              <a:rPr lang="en-US" sz="3200" dirty="0" smtClean="0">
                <a:solidFill>
                  <a:srgbClr val="243168"/>
                </a:solidFill>
              </a:rPr>
            </a:br>
            <a:r>
              <a:rPr lang="en-US" sz="3200" dirty="0" smtClean="0">
                <a:solidFill>
                  <a:srgbClr val="243168"/>
                </a:solidFill>
              </a:rPr>
              <a:t>Impact</a:t>
            </a:r>
            <a:endParaRPr lang="en-IE" sz="3200" dirty="0">
              <a:solidFill>
                <a:srgbClr val="243168"/>
              </a:solidFill>
            </a:endParaRPr>
          </a:p>
        </p:txBody>
      </p:sp>
      <p:pic>
        <p:nvPicPr>
          <p:cNvPr id="7" name="Picture 6">
            <a:extLst>
              <a:ext uri="{FF2B5EF4-FFF2-40B4-BE49-F238E27FC236}">
                <a16:creationId xmlns="" xmlns:a16="http://schemas.microsoft.com/office/drawing/2014/main" id="{DAF7CCF9-438D-46C0-8A49-1074769CE69F}"/>
              </a:ext>
            </a:extLst>
          </p:cNvPr>
          <p:cNvPicPr>
            <a:picLocks noChangeAspect="1"/>
          </p:cNvPicPr>
          <p:nvPr/>
        </p:nvPicPr>
        <p:blipFill>
          <a:blip r:embed="rId2"/>
          <a:stretch>
            <a:fillRect/>
          </a:stretch>
        </p:blipFill>
        <p:spPr>
          <a:xfrm>
            <a:off x="8467725" y="5689600"/>
            <a:ext cx="3724275" cy="1009650"/>
          </a:xfrm>
          <a:prstGeom prst="rect">
            <a:avLst/>
          </a:prstGeom>
        </p:spPr>
      </p:pic>
    </p:spTree>
    <p:extLst>
      <p:ext uri="{BB962C8B-B14F-4D97-AF65-F5344CB8AC3E}">
        <p14:creationId xmlns:p14="http://schemas.microsoft.com/office/powerpoint/2010/main" val="2639490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48235"/>
            <a:ext cx="11145794" cy="1242453"/>
          </a:xfrm>
        </p:spPr>
        <p:txBody>
          <a:bodyPr>
            <a:normAutofit/>
          </a:bodyPr>
          <a:lstStyle/>
          <a:p>
            <a:pPr algn="ctr"/>
            <a:r>
              <a:rPr lang="en-IE" sz="2800" dirty="0" smtClean="0">
                <a:solidFill>
                  <a:srgbClr val="243168"/>
                </a:solidFill>
              </a:rPr>
              <a:t>The Health Information and Quality Authority</a:t>
            </a:r>
            <a:endParaRPr lang="en-IE" sz="2800" dirty="0">
              <a:solidFill>
                <a:srgbClr val="243168"/>
              </a:solidFill>
            </a:endParaRPr>
          </a:p>
        </p:txBody>
      </p:sp>
      <p:sp>
        <p:nvSpPr>
          <p:cNvPr id="3" name="Content Placeholder 2"/>
          <p:cNvSpPr>
            <a:spLocks noGrp="1"/>
          </p:cNvSpPr>
          <p:nvPr>
            <p:ph idx="1"/>
          </p:nvPr>
        </p:nvSpPr>
        <p:spPr>
          <a:xfrm>
            <a:off x="481914" y="2038865"/>
            <a:ext cx="4583145" cy="4138098"/>
          </a:xfrm>
        </p:spPr>
        <p:txBody>
          <a:bodyPr/>
          <a:lstStyle/>
          <a:p>
            <a:r>
              <a:rPr lang="en-IE" dirty="0"/>
              <a:t>HIQA is an independent statutory authority, established in 2007, to improve the safety and quality of health and social care services for the public.</a:t>
            </a:r>
          </a:p>
          <a:p>
            <a:endParaRPr lang="en-IE" dirty="0"/>
          </a:p>
        </p:txBody>
      </p:sp>
      <p:graphicFrame>
        <p:nvGraphicFramePr>
          <p:cNvPr id="6" name="Table 5"/>
          <p:cNvGraphicFramePr>
            <a:graphicFrameLocks noGrp="1"/>
          </p:cNvGraphicFramePr>
          <p:nvPr>
            <p:extLst>
              <p:ext uri="{D42A27DB-BD31-4B8C-83A1-F6EECF244321}">
                <p14:modId xmlns:p14="http://schemas.microsoft.com/office/powerpoint/2010/main" val="3326314192"/>
              </p:ext>
            </p:extLst>
          </p:nvPr>
        </p:nvGraphicFramePr>
        <p:xfrm>
          <a:off x="5602943" y="1690688"/>
          <a:ext cx="6508376" cy="5121320"/>
        </p:xfrm>
        <a:graphic>
          <a:graphicData uri="http://schemas.openxmlformats.org/drawingml/2006/table">
            <a:tbl>
              <a:tblPr>
                <a:tableStyleId>{5C22544A-7EE6-4342-B048-85BDC9FD1C3A}</a:tableStyleId>
              </a:tblPr>
              <a:tblGrid>
                <a:gridCol w="6508376"/>
              </a:tblGrid>
              <a:tr h="304394">
                <a:tc>
                  <a:txBody>
                    <a:bodyPr/>
                    <a:lstStyle/>
                    <a:p>
                      <a:pPr algn="ctr">
                        <a:lnSpc>
                          <a:spcPct val="114000"/>
                        </a:lnSpc>
                      </a:pP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Promoting and protecting human rights</a:t>
                      </a:r>
                      <a:endParaRPr lang="en-IE"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1E2171"/>
                    </a:solidFill>
                  </a:tcPr>
                </a:tc>
              </a:tr>
              <a:tr h="445818">
                <a:tc>
                  <a:txBody>
                    <a:bodyPr/>
                    <a:lstStyle/>
                    <a:p>
                      <a:pPr algn="ctr">
                        <a:lnSpc>
                          <a:spcPct val="114000"/>
                        </a:lnSpc>
                      </a:pPr>
                      <a:r>
                        <a:rPr lang="en-US" sz="1050" dirty="0" smtClean="0">
                          <a:latin typeface="Tahoma" panose="020B0604030504040204" pitchFamily="34" charset="0"/>
                          <a:ea typeface="Tahoma" panose="020B0604030504040204" pitchFamily="34" charset="0"/>
                          <a:cs typeface="Tahoma" panose="020B0604030504040204" pitchFamily="34" charset="0"/>
                        </a:rPr>
                        <a:t>We will work to promote human rights as well as identifying, challenging and reporting on breaches of rights in health and social care services</a:t>
                      </a:r>
                      <a:endParaRPr lang="en-IE" sz="1050" dirty="0">
                        <a:latin typeface="Tahoma" panose="020B0604030504040204" pitchFamily="34" charset="0"/>
                        <a:ea typeface="Tahoma" panose="020B0604030504040204" pitchFamily="34" charset="0"/>
                        <a:cs typeface="Tahoma" panose="020B0604030504040204" pitchFamily="34" charset="0"/>
                      </a:endParaRPr>
                    </a:p>
                  </a:txBody>
                  <a:tcPr anchor="ctr">
                    <a:solidFill>
                      <a:srgbClr val="EBEBEC"/>
                    </a:solidFill>
                  </a:tcPr>
                </a:tc>
              </a:tr>
              <a:tr h="318233">
                <a:tc>
                  <a:txBody>
                    <a:bodyPr/>
                    <a:lstStyle/>
                    <a:p>
                      <a:pPr algn="ctr">
                        <a:lnSpc>
                          <a:spcPct val="114000"/>
                        </a:lnSpc>
                      </a:pPr>
                      <a:r>
                        <a:rPr lang="en-IE" sz="1200" b="0" dirty="0" smtClean="0">
                          <a:solidFill>
                            <a:schemeClr val="bg1"/>
                          </a:solidFill>
                          <a:latin typeface="Tahoma" panose="020B0604030504040204" pitchFamily="34" charset="0"/>
                          <a:ea typeface="Tahoma" panose="020B0604030504040204" pitchFamily="34" charset="0"/>
                          <a:cs typeface="Tahoma" panose="020B0604030504040204" pitchFamily="34" charset="0"/>
                        </a:rPr>
                        <a:t>Putting people first</a:t>
                      </a:r>
                      <a:endParaRPr lang="en-IE" sz="1200" b="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00AA9D"/>
                    </a:solidFill>
                  </a:tcPr>
                </a:tc>
              </a:tr>
              <a:tr h="445818">
                <a:tc>
                  <a:txBody>
                    <a:bodyPr/>
                    <a:lstStyle/>
                    <a:p>
                      <a:pPr algn="ctr">
                        <a:lnSpc>
                          <a:spcPct val="114000"/>
                        </a:lnSpc>
                      </a:pPr>
                      <a:r>
                        <a:rPr lang="en-US" sz="1050" dirty="0" smtClean="0">
                          <a:latin typeface="Tahoma" panose="020B0604030504040204" pitchFamily="34" charset="0"/>
                          <a:ea typeface="Tahoma" panose="020B0604030504040204" pitchFamily="34" charset="0"/>
                          <a:cs typeface="Tahoma" panose="020B0604030504040204" pitchFamily="34" charset="0"/>
                        </a:rPr>
                        <a:t>We will put the voice and needs of people at the </a:t>
                      </a:r>
                      <a:r>
                        <a:rPr lang="en-US" sz="1050" dirty="0" err="1" smtClean="0">
                          <a:latin typeface="Tahoma" panose="020B0604030504040204" pitchFamily="34" charset="0"/>
                          <a:ea typeface="Tahoma" panose="020B0604030504040204" pitchFamily="34" charset="0"/>
                          <a:cs typeface="Tahoma" panose="020B0604030504040204" pitchFamily="34" charset="0"/>
                        </a:rPr>
                        <a:t>centre</a:t>
                      </a:r>
                      <a:r>
                        <a:rPr lang="en-US" sz="1050" dirty="0" smtClean="0">
                          <a:latin typeface="Tahoma" panose="020B0604030504040204" pitchFamily="34" charset="0"/>
                          <a:ea typeface="Tahoma" panose="020B0604030504040204" pitchFamily="34" charset="0"/>
                          <a:cs typeface="Tahoma" panose="020B0604030504040204" pitchFamily="34" charset="0"/>
                        </a:rPr>
                        <a:t> of our work and strive to identify, challenge and report on breaches to agreed standards</a:t>
                      </a:r>
                      <a:endParaRPr lang="en-IE" sz="1050" dirty="0">
                        <a:latin typeface="Tahoma" panose="020B0604030504040204" pitchFamily="34" charset="0"/>
                        <a:ea typeface="Tahoma" panose="020B0604030504040204" pitchFamily="34" charset="0"/>
                        <a:cs typeface="Tahoma" panose="020B0604030504040204" pitchFamily="34" charset="0"/>
                      </a:endParaRPr>
                    </a:p>
                  </a:txBody>
                  <a:tcPr anchor="ctr">
                    <a:solidFill>
                      <a:srgbClr val="EBEBEC"/>
                    </a:solidFill>
                  </a:tcPr>
                </a:tc>
              </a:tr>
              <a:tr h="318233">
                <a:tc>
                  <a:txBody>
                    <a:bodyPr/>
                    <a:lstStyle/>
                    <a:p>
                      <a:pPr algn="ctr">
                        <a:lnSpc>
                          <a:spcPct val="114000"/>
                        </a:lnSpc>
                      </a:pP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Being fair, objective and equitable</a:t>
                      </a:r>
                      <a:endParaRPr lang="en-IE"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005EA1"/>
                    </a:solidFill>
                  </a:tcPr>
                </a:tc>
              </a:tr>
              <a:tr h="318233">
                <a:tc>
                  <a:txBody>
                    <a:bodyPr/>
                    <a:lstStyle/>
                    <a:p>
                      <a:pPr algn="ctr">
                        <a:lnSpc>
                          <a:spcPct val="114000"/>
                        </a:lnSpc>
                      </a:pPr>
                      <a:r>
                        <a:rPr lang="en-US" sz="1050" dirty="0" smtClean="0">
                          <a:latin typeface="Tahoma" panose="020B0604030504040204" pitchFamily="34" charset="0"/>
                          <a:ea typeface="Tahoma" panose="020B0604030504040204" pitchFamily="34" charset="0"/>
                          <a:cs typeface="Tahoma" panose="020B0604030504040204" pitchFamily="34" charset="0"/>
                        </a:rPr>
                        <a:t>We will be fair, objective and consistent in our dealing with people and </a:t>
                      </a:r>
                      <a:r>
                        <a:rPr lang="en-US" sz="1050" dirty="0" err="1" smtClean="0">
                          <a:latin typeface="Tahoma" panose="020B0604030504040204" pitchFamily="34" charset="0"/>
                          <a:ea typeface="Tahoma" panose="020B0604030504040204" pitchFamily="34" charset="0"/>
                          <a:cs typeface="Tahoma" panose="020B0604030504040204" pitchFamily="34" charset="0"/>
                        </a:rPr>
                        <a:t>organisations</a:t>
                      </a:r>
                      <a:endParaRPr lang="en-IE" sz="1050" dirty="0">
                        <a:latin typeface="Tahoma" panose="020B0604030504040204" pitchFamily="34" charset="0"/>
                        <a:ea typeface="Tahoma" panose="020B0604030504040204" pitchFamily="34" charset="0"/>
                        <a:cs typeface="Tahoma" panose="020B0604030504040204" pitchFamily="34" charset="0"/>
                      </a:endParaRPr>
                    </a:p>
                  </a:txBody>
                  <a:tcPr anchor="ctr">
                    <a:solidFill>
                      <a:srgbClr val="EBEBEC"/>
                    </a:solidFill>
                  </a:tcPr>
                </a:tc>
              </a:tr>
              <a:tr h="318233">
                <a:tc>
                  <a:txBody>
                    <a:bodyPr/>
                    <a:lstStyle/>
                    <a:p>
                      <a:pPr algn="ctr">
                        <a:lnSpc>
                          <a:spcPct val="114000"/>
                        </a:lnSpc>
                      </a:pPr>
                      <a:r>
                        <a:rPr lang="en-IE"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Being open and accountable</a:t>
                      </a:r>
                      <a:endParaRPr lang="en-IE"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F06286"/>
                    </a:solidFill>
                  </a:tcPr>
                </a:tc>
              </a:tr>
              <a:tr h="445818">
                <a:tc>
                  <a:txBody>
                    <a:bodyPr/>
                    <a:lstStyle/>
                    <a:p>
                      <a:pPr algn="ctr">
                        <a:lnSpc>
                          <a:spcPct val="114000"/>
                        </a:lnSpc>
                      </a:pPr>
                      <a:r>
                        <a:rPr lang="en-US" sz="1050" dirty="0" smtClean="0">
                          <a:latin typeface="Tahoma" panose="020B0604030504040204" pitchFamily="34" charset="0"/>
                          <a:ea typeface="Tahoma" panose="020B0604030504040204" pitchFamily="34" charset="0"/>
                          <a:cs typeface="Tahoma" panose="020B0604030504040204" pitchFamily="34" charset="0"/>
                        </a:rPr>
                        <a:t>We will communicate the nature and outcomes of our work in an open and transparent way, accepting full responsibility for our actions</a:t>
                      </a:r>
                      <a:endParaRPr lang="en-IE" sz="1050" dirty="0">
                        <a:latin typeface="Tahoma" panose="020B0604030504040204" pitchFamily="34" charset="0"/>
                        <a:ea typeface="Tahoma" panose="020B0604030504040204" pitchFamily="34" charset="0"/>
                        <a:cs typeface="Tahoma" panose="020B0604030504040204" pitchFamily="34" charset="0"/>
                      </a:endParaRPr>
                    </a:p>
                  </a:txBody>
                  <a:tcPr anchor="ctr">
                    <a:solidFill>
                      <a:srgbClr val="EBEBEC"/>
                    </a:solidFill>
                  </a:tcPr>
                </a:tc>
              </a:tr>
              <a:tr h="318233">
                <a:tc>
                  <a:txBody>
                    <a:bodyPr/>
                    <a:lstStyle/>
                    <a:p>
                      <a:pPr algn="ctr">
                        <a:lnSpc>
                          <a:spcPct val="114000"/>
                        </a:lnSpc>
                      </a:pPr>
                      <a:r>
                        <a:rPr lang="en-IE"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Striving for excellence</a:t>
                      </a:r>
                      <a:endParaRPr lang="en-IE"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7F318E"/>
                    </a:solidFill>
                  </a:tcPr>
                </a:tc>
              </a:tr>
              <a:tr h="445818">
                <a:tc>
                  <a:txBody>
                    <a:bodyPr/>
                    <a:lstStyle/>
                    <a:p>
                      <a:pPr algn="ctr">
                        <a:lnSpc>
                          <a:spcPct val="114000"/>
                        </a:lnSpc>
                      </a:pPr>
                      <a:r>
                        <a:rPr lang="en-US" sz="1050" dirty="0" smtClean="0">
                          <a:latin typeface="Tahoma" panose="020B0604030504040204" pitchFamily="34" charset="0"/>
                          <a:ea typeface="Tahoma" panose="020B0604030504040204" pitchFamily="34" charset="0"/>
                          <a:cs typeface="Tahoma" panose="020B0604030504040204" pitchFamily="34" charset="0"/>
                        </a:rPr>
                        <a:t>We will continually innovate and improve the quality of our work through robust research, striving for methodical </a:t>
                      </a:r>
                      <a:r>
                        <a:rPr lang="en-US" sz="1050" dirty="0" err="1" smtClean="0">
                          <a:latin typeface="Tahoma" panose="020B0604030504040204" pitchFamily="34" charset="0"/>
                          <a:ea typeface="Tahoma" panose="020B0604030504040204" pitchFamily="34" charset="0"/>
                          <a:cs typeface="Tahoma" panose="020B0604030504040204" pitchFamily="34" charset="0"/>
                        </a:rPr>
                        <a:t>rigour</a:t>
                      </a:r>
                      <a:r>
                        <a:rPr lang="en-US" sz="1050" dirty="0" smtClean="0">
                          <a:latin typeface="Tahoma" panose="020B0604030504040204" pitchFamily="34" charset="0"/>
                          <a:ea typeface="Tahoma" panose="020B0604030504040204" pitchFamily="34" charset="0"/>
                          <a:cs typeface="Tahoma" panose="020B0604030504040204" pitchFamily="34" charset="0"/>
                        </a:rPr>
                        <a:t> and using the best available resources and evidence</a:t>
                      </a:r>
                      <a:endParaRPr lang="en-IE" sz="1050" dirty="0">
                        <a:latin typeface="Tahoma" panose="020B0604030504040204" pitchFamily="34" charset="0"/>
                        <a:ea typeface="Tahoma" panose="020B0604030504040204" pitchFamily="34" charset="0"/>
                        <a:cs typeface="Tahoma" panose="020B0604030504040204" pitchFamily="34" charset="0"/>
                      </a:endParaRPr>
                    </a:p>
                  </a:txBody>
                  <a:tcPr anchor="ctr">
                    <a:solidFill>
                      <a:srgbClr val="EBEBEC"/>
                    </a:solidFill>
                  </a:tcPr>
                </a:tc>
              </a:tr>
              <a:tr h="318233">
                <a:tc>
                  <a:txBody>
                    <a:bodyPr/>
                    <a:lstStyle/>
                    <a:p>
                      <a:pPr algn="ctr">
                        <a:lnSpc>
                          <a:spcPct val="114000"/>
                        </a:lnSpc>
                      </a:pPr>
                      <a:r>
                        <a:rPr lang="en-IE"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Promoting quality</a:t>
                      </a:r>
                      <a:endParaRPr lang="en-IE"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2CB34A"/>
                    </a:solidFill>
                  </a:tcPr>
                </a:tc>
              </a:tr>
              <a:tr h="445818">
                <a:tc>
                  <a:txBody>
                    <a:bodyPr/>
                    <a:lstStyle/>
                    <a:p>
                      <a:pPr algn="ctr">
                        <a:lnSpc>
                          <a:spcPct val="114000"/>
                        </a:lnSpc>
                      </a:pPr>
                      <a:r>
                        <a:rPr lang="en-US" sz="1050" dirty="0" smtClean="0">
                          <a:latin typeface="Tahoma" panose="020B0604030504040204" pitchFamily="34" charset="0"/>
                          <a:ea typeface="Tahoma" panose="020B0604030504040204" pitchFamily="34" charset="0"/>
                          <a:cs typeface="Tahoma" panose="020B0604030504040204" pitchFamily="34" charset="0"/>
                        </a:rPr>
                        <a:t>We will promote quality within our own </a:t>
                      </a:r>
                      <a:r>
                        <a:rPr lang="en-US" sz="1050" dirty="0" err="1" smtClean="0">
                          <a:latin typeface="Tahoma" panose="020B0604030504040204" pitchFamily="34" charset="0"/>
                          <a:ea typeface="Tahoma" panose="020B0604030504040204" pitchFamily="34" charset="0"/>
                          <a:cs typeface="Tahoma" panose="020B0604030504040204" pitchFamily="34" charset="0"/>
                        </a:rPr>
                        <a:t>organisation</a:t>
                      </a:r>
                      <a:r>
                        <a:rPr lang="en-US" sz="1050" dirty="0" smtClean="0">
                          <a:latin typeface="Tahoma" panose="020B0604030504040204" pitchFamily="34" charset="0"/>
                          <a:ea typeface="Tahoma" panose="020B0604030504040204" pitchFamily="34" charset="0"/>
                          <a:cs typeface="Tahoma" panose="020B0604030504040204" pitchFamily="34" charset="0"/>
                        </a:rPr>
                        <a:t> and across all health and social care services</a:t>
                      </a:r>
                      <a:endParaRPr lang="en-IE" sz="1050" dirty="0">
                        <a:latin typeface="Tahoma" panose="020B0604030504040204" pitchFamily="34" charset="0"/>
                        <a:ea typeface="Tahoma" panose="020B0604030504040204" pitchFamily="34" charset="0"/>
                        <a:cs typeface="Tahoma" panose="020B0604030504040204" pitchFamily="34" charset="0"/>
                      </a:endParaRPr>
                    </a:p>
                  </a:txBody>
                  <a:tcPr anchor="ctr">
                    <a:solidFill>
                      <a:srgbClr val="EBEBEC"/>
                    </a:solidFill>
                  </a:tcPr>
                </a:tc>
              </a:tr>
              <a:tr h="318233">
                <a:tc>
                  <a:txBody>
                    <a:bodyPr/>
                    <a:lstStyle/>
                    <a:p>
                      <a:pPr algn="ctr">
                        <a:lnSpc>
                          <a:spcPct val="114000"/>
                        </a:lnSpc>
                      </a:pPr>
                      <a:r>
                        <a:rPr lang="en-IE"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Working collaboratively</a:t>
                      </a:r>
                      <a:endParaRPr lang="en-IE"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solidFill>
                      <a:srgbClr val="808285"/>
                    </a:solidFill>
                  </a:tcPr>
                </a:tc>
              </a:tr>
              <a:tr h="318233">
                <a:tc>
                  <a:txBody>
                    <a:bodyPr/>
                    <a:lstStyle/>
                    <a:p>
                      <a:pPr algn="ctr">
                        <a:lnSpc>
                          <a:spcPct val="114000"/>
                        </a:lnSpc>
                      </a:pPr>
                      <a:r>
                        <a:rPr lang="en-US" sz="1050" dirty="0" smtClean="0">
                          <a:latin typeface="Tahoma" panose="020B0604030504040204" pitchFamily="34" charset="0"/>
                          <a:ea typeface="Tahoma" panose="020B0604030504040204" pitchFamily="34" charset="0"/>
                          <a:cs typeface="Tahoma" panose="020B0604030504040204" pitchFamily="34" charset="0"/>
                        </a:rPr>
                        <a:t>We will engage and work collaboratively with all our stakeholders</a:t>
                      </a:r>
                      <a:endParaRPr lang="en-IE" sz="1050" dirty="0">
                        <a:latin typeface="Tahoma" panose="020B0604030504040204" pitchFamily="34" charset="0"/>
                        <a:ea typeface="Tahoma" panose="020B0604030504040204" pitchFamily="34" charset="0"/>
                        <a:cs typeface="Tahoma" panose="020B0604030504040204" pitchFamily="34" charset="0"/>
                      </a:endParaRPr>
                    </a:p>
                  </a:txBody>
                  <a:tcPr anchor="ctr">
                    <a:solidFill>
                      <a:srgbClr val="EBEBEC"/>
                    </a:solidFill>
                  </a:tcPr>
                </a:tc>
              </a:tr>
            </a:tbl>
          </a:graphicData>
        </a:graphic>
      </p:graphicFrame>
    </p:spTree>
    <p:extLst>
      <p:ext uri="{BB962C8B-B14F-4D97-AF65-F5344CB8AC3E}">
        <p14:creationId xmlns:p14="http://schemas.microsoft.com/office/powerpoint/2010/main" val="23381434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Impact</a:t>
            </a:r>
            <a:endParaRPr lang="en-IE" dirty="0"/>
          </a:p>
        </p:txBody>
      </p:sp>
      <p:sp>
        <p:nvSpPr>
          <p:cNvPr id="3" name="Content Placeholder 2"/>
          <p:cNvSpPr>
            <a:spLocks noGrp="1"/>
          </p:cNvSpPr>
          <p:nvPr>
            <p:ph idx="1"/>
          </p:nvPr>
        </p:nvSpPr>
        <p:spPr>
          <a:xfrm>
            <a:off x="568411" y="1810693"/>
            <a:ext cx="11071653" cy="1654997"/>
          </a:xfrm>
        </p:spPr>
        <p:txBody>
          <a:bodyPr>
            <a:normAutofit/>
          </a:bodyPr>
          <a:lstStyle/>
          <a:p>
            <a:r>
              <a:rPr lang="en-IE" dirty="0"/>
              <a:t>Measuring and reporting on the impact of projects promotes transparency, allows for </a:t>
            </a:r>
            <a:r>
              <a:rPr lang="en-IE" dirty="0" smtClean="0"/>
              <a:t>the evaluation </a:t>
            </a:r>
            <a:r>
              <a:rPr lang="en-IE" dirty="0"/>
              <a:t>of a project against its stated objectives and demonstrates the effectiveness of a programme. </a:t>
            </a:r>
            <a:endParaRPr lang="en-IE" dirty="0" smtClean="0"/>
          </a:p>
        </p:txBody>
      </p:sp>
      <p:graphicFrame>
        <p:nvGraphicFramePr>
          <p:cNvPr id="4" name="Diagram 3"/>
          <p:cNvGraphicFramePr/>
          <p:nvPr>
            <p:extLst>
              <p:ext uri="{D42A27DB-BD31-4B8C-83A1-F6EECF244321}">
                <p14:modId xmlns:p14="http://schemas.microsoft.com/office/powerpoint/2010/main" val="1754743409"/>
              </p:ext>
            </p:extLst>
          </p:nvPr>
        </p:nvGraphicFramePr>
        <p:xfrm>
          <a:off x="6304280" y="3465689"/>
          <a:ext cx="588772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p:cNvSpPr txBox="1">
            <a:spLocks/>
          </p:cNvSpPr>
          <p:nvPr/>
        </p:nvSpPr>
        <p:spPr>
          <a:xfrm>
            <a:off x="568411" y="3704286"/>
            <a:ext cx="5403410" cy="1862667"/>
          </a:xfrm>
          <a:prstGeom prst="rect">
            <a:avLst/>
          </a:prstGeom>
        </p:spPr>
        <p:txBody>
          <a:bodyPr vert="horz" lIns="91440" tIns="45720" rIns="91440" bIns="45720" rtlCol="0">
            <a:normAutofit/>
          </a:bodyPr>
          <a:lstStyle>
            <a:lvl1pPr marL="358775" indent="-358775" algn="l" defTabSz="914400" rtl="0" eaLnBrk="1" latinLnBrk="0" hangingPunct="1">
              <a:lnSpc>
                <a:spcPct val="114000"/>
              </a:lnSpc>
              <a:spcBef>
                <a:spcPts val="1000"/>
              </a:spcBef>
              <a:buClr>
                <a:srgbClr val="243168"/>
              </a:buClr>
              <a:buFont typeface="Wingdings" panose="05000000000000000000"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803275" indent="-346075" algn="l" defTabSz="914400" rtl="0" eaLnBrk="1" latinLnBrk="0" hangingPunct="1">
              <a:lnSpc>
                <a:spcPct val="114000"/>
              </a:lnSpc>
              <a:spcBef>
                <a:spcPts val="500"/>
              </a:spcBef>
              <a:buClr>
                <a:srgbClr val="243168"/>
              </a:buClr>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260475" indent="-358775" algn="l" defTabSz="914400" rtl="0" eaLnBrk="1" latinLnBrk="0" hangingPunct="1">
              <a:lnSpc>
                <a:spcPct val="114000"/>
              </a:lnSpc>
              <a:spcBef>
                <a:spcPts val="500"/>
              </a:spcBef>
              <a:buClr>
                <a:srgbClr val="243168"/>
              </a:buClr>
              <a:buFont typeface="Wingdings" panose="05000000000000000000" pitchFamily="2" charset="2"/>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704975" indent="-358775" algn="l" defTabSz="914400" rtl="0" eaLnBrk="1" latinLnBrk="0" hangingPunct="1">
              <a:lnSpc>
                <a:spcPct val="114000"/>
              </a:lnSpc>
              <a:spcBef>
                <a:spcPts val="500"/>
              </a:spcBef>
              <a:buClr>
                <a:srgbClr val="243168"/>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149475" indent="-271463" algn="l" defTabSz="914400" rtl="0" eaLnBrk="1" latinLnBrk="0" hangingPunct="1">
              <a:lnSpc>
                <a:spcPct val="114000"/>
              </a:lnSpc>
              <a:spcBef>
                <a:spcPts val="500"/>
              </a:spcBef>
              <a:buClr>
                <a:srgbClr val="243168"/>
              </a:buClr>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smtClean="0"/>
              <a:t>HIQA has developed a framework to support the measurement of impact through a combination of measures, including: </a:t>
            </a:r>
          </a:p>
          <a:p>
            <a:endParaRPr lang="en-IE" dirty="0"/>
          </a:p>
        </p:txBody>
      </p:sp>
    </p:spTree>
    <p:extLst>
      <p:ext uri="{BB962C8B-B14F-4D97-AF65-F5344CB8AC3E}">
        <p14:creationId xmlns:p14="http://schemas.microsoft.com/office/powerpoint/2010/main" val="35969550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Impact</a:t>
            </a:r>
            <a:endParaRPr lang="en-I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744" y="2265218"/>
            <a:ext cx="5863427" cy="41148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615" t="2879" r="6594" b="23788"/>
          <a:stretch/>
        </p:blipFill>
        <p:spPr>
          <a:xfrm>
            <a:off x="7566827" y="1350817"/>
            <a:ext cx="4073237" cy="5029201"/>
          </a:xfrm>
          <a:prstGeom prst="rect">
            <a:avLst/>
          </a:prstGeom>
        </p:spPr>
      </p:pic>
    </p:spTree>
    <p:extLst>
      <p:ext uri="{BB962C8B-B14F-4D97-AF65-F5344CB8AC3E}">
        <p14:creationId xmlns:p14="http://schemas.microsoft.com/office/powerpoint/2010/main" val="6813809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Outputs (2021)</a:t>
            </a:r>
            <a:endParaRPr lang="en-IE" dirty="0"/>
          </a:p>
        </p:txBody>
      </p:sp>
      <p:sp>
        <p:nvSpPr>
          <p:cNvPr id="3" name="Rectangle 11"/>
          <p:cNvSpPr>
            <a:spLocks noChangeArrowheads="1"/>
          </p:cNvSpPr>
          <p:nvPr/>
        </p:nvSpPr>
        <p:spPr bwMode="auto">
          <a:xfrm>
            <a:off x="3984575" y="1904786"/>
            <a:ext cx="42393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95425" algn="l"/>
              </a:tabLst>
              <a:defRPr>
                <a:solidFill>
                  <a:schemeClr val="tx1"/>
                </a:solidFill>
                <a:latin typeface="Arial" panose="020B0604020202020204" pitchFamily="34" charset="0"/>
              </a:defRPr>
            </a:lvl1pPr>
            <a:lvl2pPr eaLnBrk="0" fontAlgn="base" hangingPunct="0">
              <a:spcBef>
                <a:spcPct val="0"/>
              </a:spcBef>
              <a:spcAft>
                <a:spcPct val="0"/>
              </a:spcAft>
              <a:tabLst>
                <a:tab pos="1495425" algn="l"/>
              </a:tabLst>
              <a:defRPr>
                <a:solidFill>
                  <a:schemeClr val="tx1"/>
                </a:solidFill>
                <a:latin typeface="Arial" panose="020B0604020202020204" pitchFamily="34" charset="0"/>
              </a:defRPr>
            </a:lvl2pPr>
            <a:lvl3pPr eaLnBrk="0" fontAlgn="base" hangingPunct="0">
              <a:spcBef>
                <a:spcPct val="0"/>
              </a:spcBef>
              <a:spcAft>
                <a:spcPct val="0"/>
              </a:spcAft>
              <a:tabLst>
                <a:tab pos="1495425" algn="l"/>
              </a:tabLst>
              <a:defRPr>
                <a:solidFill>
                  <a:schemeClr val="tx1"/>
                </a:solidFill>
                <a:latin typeface="Arial" panose="020B0604020202020204" pitchFamily="34" charset="0"/>
              </a:defRPr>
            </a:lvl3pPr>
            <a:lvl4pPr eaLnBrk="0" fontAlgn="base" hangingPunct="0">
              <a:spcBef>
                <a:spcPct val="0"/>
              </a:spcBef>
              <a:spcAft>
                <a:spcPct val="0"/>
              </a:spcAft>
              <a:tabLst>
                <a:tab pos="1495425" algn="l"/>
              </a:tabLst>
              <a:defRPr>
                <a:solidFill>
                  <a:schemeClr val="tx1"/>
                </a:solidFill>
                <a:latin typeface="Arial" panose="020B0604020202020204" pitchFamily="34" charset="0"/>
              </a:defRPr>
            </a:lvl4pPr>
            <a:lvl5pPr eaLnBrk="0" fontAlgn="base" hangingPunct="0">
              <a:spcBef>
                <a:spcPct val="0"/>
              </a:spcBef>
              <a:spcAft>
                <a:spcPct val="0"/>
              </a:spcAft>
              <a:tabLst>
                <a:tab pos="1495425" algn="l"/>
              </a:tabLst>
              <a:defRPr>
                <a:solidFill>
                  <a:schemeClr val="tx1"/>
                </a:solidFill>
                <a:latin typeface="Arial" panose="020B0604020202020204" pitchFamily="34" charset="0"/>
              </a:defRPr>
            </a:lvl5pPr>
            <a:lvl6pPr eaLnBrk="0" fontAlgn="base" hangingPunct="0">
              <a:spcBef>
                <a:spcPct val="0"/>
              </a:spcBef>
              <a:spcAft>
                <a:spcPct val="0"/>
              </a:spcAft>
              <a:tabLst>
                <a:tab pos="1495425" algn="l"/>
              </a:tabLst>
              <a:defRPr>
                <a:solidFill>
                  <a:schemeClr val="tx1"/>
                </a:solidFill>
                <a:latin typeface="Arial" panose="020B0604020202020204" pitchFamily="34" charset="0"/>
              </a:defRPr>
            </a:lvl6pPr>
            <a:lvl7pPr eaLnBrk="0" fontAlgn="base" hangingPunct="0">
              <a:spcBef>
                <a:spcPct val="0"/>
              </a:spcBef>
              <a:spcAft>
                <a:spcPct val="0"/>
              </a:spcAft>
              <a:tabLst>
                <a:tab pos="1495425" algn="l"/>
              </a:tabLst>
              <a:defRPr>
                <a:solidFill>
                  <a:schemeClr val="tx1"/>
                </a:solidFill>
                <a:latin typeface="Arial" panose="020B0604020202020204" pitchFamily="34" charset="0"/>
              </a:defRPr>
            </a:lvl7pPr>
            <a:lvl8pPr eaLnBrk="0" fontAlgn="base" hangingPunct="0">
              <a:spcBef>
                <a:spcPct val="0"/>
              </a:spcBef>
              <a:spcAft>
                <a:spcPct val="0"/>
              </a:spcAft>
              <a:tabLst>
                <a:tab pos="1495425" algn="l"/>
              </a:tabLst>
              <a:defRPr>
                <a:solidFill>
                  <a:schemeClr val="tx1"/>
                </a:solidFill>
                <a:latin typeface="Arial" panose="020B0604020202020204" pitchFamily="34" charset="0"/>
              </a:defRPr>
            </a:lvl8pPr>
            <a:lvl9pPr eaLnBrk="0" fontAlgn="base" hangingPunct="0">
              <a:spcBef>
                <a:spcPct val="0"/>
              </a:spcBef>
              <a:spcAft>
                <a:spcPct val="0"/>
              </a:spcAft>
              <a:tabLst>
                <a:tab pos="149542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495425" algn="l"/>
              </a:tabLst>
            </a:pPr>
            <a:r>
              <a:rPr kumimoji="0" lang="en-IE" altLang="en-US" sz="2000" b="0" u="none" strike="noStrike" cap="none" normalizeH="0" baseline="0" dirty="0" smtClean="0">
                <a:ln>
                  <a:noFill/>
                </a:ln>
                <a:solidFill>
                  <a:srgbClr val="243168"/>
                </a:solidFill>
                <a:effectLst/>
                <a:latin typeface="Tahoma" panose="020B0604030504040204" pitchFamily="34" charset="0"/>
                <a:ea typeface="Times New Roman" panose="02020603050405020304" pitchFamily="18" charset="0"/>
                <a:cs typeface="Tahoma" panose="020B0604030504040204" pitchFamily="34" charset="0"/>
              </a:rPr>
              <a:t>Reports and</a:t>
            </a:r>
            <a:r>
              <a:rPr kumimoji="0" lang="en-IE" altLang="en-US" sz="2000" b="0" u="none" strike="noStrike" cap="none" normalizeH="0" dirty="0" smtClean="0">
                <a:ln>
                  <a:noFill/>
                </a:ln>
                <a:solidFill>
                  <a:srgbClr val="243168"/>
                </a:solidFill>
                <a:effectLst/>
                <a:latin typeface="Tahoma" panose="020B0604030504040204" pitchFamily="34" charset="0"/>
                <a:ea typeface="Times New Roman" panose="02020603050405020304" pitchFamily="18" charset="0"/>
                <a:cs typeface="Tahoma" panose="020B0604030504040204" pitchFamily="34" charset="0"/>
              </a:rPr>
              <a:t> papers</a:t>
            </a:r>
            <a:endParaRPr kumimoji="0" lang="en-IE" altLang="en-US" sz="3200" b="0" u="none" strike="noStrike" cap="none" normalizeH="0" baseline="0" dirty="0" smtClean="0">
              <a:ln>
                <a:noFill/>
              </a:ln>
              <a:solidFill>
                <a:srgbClr val="243168"/>
              </a:solidFill>
              <a:effectLst/>
            </a:endParaRPr>
          </a:p>
        </p:txBody>
      </p:sp>
      <p:grpSp>
        <p:nvGrpSpPr>
          <p:cNvPr id="6" name="Group 5"/>
          <p:cNvGrpSpPr/>
          <p:nvPr/>
        </p:nvGrpSpPr>
        <p:grpSpPr>
          <a:xfrm>
            <a:off x="4351508" y="2544649"/>
            <a:ext cx="3313260" cy="3771751"/>
            <a:chOff x="161873" y="-234731"/>
            <a:chExt cx="4737963" cy="5750643"/>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18725">
              <a:off x="3236945" y="-209931"/>
              <a:ext cx="1584959" cy="2240915"/>
            </a:xfrm>
            <a:prstGeom prst="rect">
              <a:avLst/>
            </a:prstGeom>
            <a:ln w="19050">
              <a:solidFill>
                <a:srgbClr val="243168"/>
              </a:solidFill>
            </a:ln>
            <a:effectLst>
              <a:outerShdw blurRad="63500" dist="63500" dir="2700000" sx="102000" sy="102000" algn="tl" rotWithShape="0">
                <a:srgbClr val="243168">
                  <a:alpha val="40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4557" y="-234731"/>
              <a:ext cx="1598295" cy="2264410"/>
            </a:xfrm>
            <a:prstGeom prst="rect">
              <a:avLst/>
            </a:prstGeom>
            <a:ln w="19050">
              <a:solidFill>
                <a:srgbClr val="243168"/>
              </a:solidFill>
            </a:ln>
            <a:effectLst>
              <a:outerShdw blurRad="76200" dist="50800" dir="2700000" sx="102000" sy="102000" algn="tl" rotWithShape="0">
                <a:srgbClr val="243168">
                  <a:alpha val="40000"/>
                </a:srgbClr>
              </a:outerShdw>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376" b="-1"/>
            <a:stretch/>
          </p:blipFill>
          <p:spPr bwMode="auto">
            <a:xfrm rot="21171064">
              <a:off x="258944" y="-201550"/>
              <a:ext cx="1666241" cy="2346324"/>
            </a:xfrm>
            <a:prstGeom prst="rect">
              <a:avLst/>
            </a:prstGeom>
            <a:ln w="19050">
              <a:solidFill>
                <a:srgbClr val="234265"/>
              </a:solidFill>
            </a:ln>
            <a:effectLst>
              <a:outerShdw blurRad="76200" dist="50800" dir="2700000" sx="102000" sy="102000" algn="tl" rotWithShape="0">
                <a:srgbClr val="234265">
                  <a:alpha val="40000"/>
                </a:srgbClr>
              </a:outerShdw>
            </a:effectLst>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548" t="639" r="1067"/>
            <a:stretch/>
          </p:blipFill>
          <p:spPr bwMode="auto">
            <a:xfrm rot="529104">
              <a:off x="3216745" y="1416532"/>
              <a:ext cx="1601471" cy="2286635"/>
            </a:xfrm>
            <a:prstGeom prst="rect">
              <a:avLst/>
            </a:prstGeom>
            <a:ln w="19050" cap="flat" cmpd="sng" algn="ctr">
              <a:solidFill>
                <a:srgbClr val="243168"/>
              </a:solidFill>
              <a:prstDash val="solid"/>
              <a:round/>
              <a:headEnd type="none" w="med" len="med"/>
              <a:tailEnd type="none" w="med" len="med"/>
            </a:ln>
            <a:effectLst>
              <a:outerShdw blurRad="63500" dist="63500" dir="5400000" algn="ctr" rotWithShape="0">
                <a:srgbClr val="243168">
                  <a:alpha val="40000"/>
                </a:srgbClr>
              </a:outerShdw>
            </a:effectLst>
            <a:extLst>
              <a:ext uri="{53640926-AAD7-44D8-BBD7-CCE9431645EC}">
                <a14:shadowObscured xmlns:a14="http://schemas.microsoft.com/office/drawing/2010/main"/>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7197" y="1365258"/>
              <a:ext cx="1573531" cy="2223771"/>
            </a:xfrm>
            <a:prstGeom prst="rect">
              <a:avLst/>
            </a:prstGeom>
            <a:ln w="19050">
              <a:solidFill>
                <a:srgbClr val="243168"/>
              </a:solidFill>
            </a:ln>
            <a:effectLst>
              <a:outerShdw blurRad="63500" dist="63500" dir="2700000" sx="102000" sy="102000" algn="tl" rotWithShape="0">
                <a:srgbClr val="243168">
                  <a:alpha val="40000"/>
                </a:srgbClr>
              </a:outerShdw>
            </a:effectLst>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t="3298"/>
            <a:stretch/>
          </p:blipFill>
          <p:spPr bwMode="auto">
            <a:xfrm rot="21168093">
              <a:off x="161873" y="1381133"/>
              <a:ext cx="1600835" cy="2192019"/>
            </a:xfrm>
            <a:prstGeom prst="rect">
              <a:avLst/>
            </a:prstGeom>
            <a:ln w="19050" cap="flat" cmpd="sng" algn="ctr">
              <a:solidFill>
                <a:srgbClr val="243168"/>
              </a:solidFill>
              <a:prstDash val="solid"/>
              <a:round/>
              <a:headEnd type="none" w="med" len="med"/>
              <a:tailEnd type="none" w="med" len="med"/>
            </a:ln>
            <a:effectLst>
              <a:outerShdw blurRad="63500" dist="63500" dir="1800000" sx="103000" sy="103000" algn="tl" rotWithShape="0">
                <a:srgbClr val="243168">
                  <a:alpha val="40000"/>
                </a:srgbClr>
              </a:outerShdw>
            </a:effectLst>
            <a:extLst>
              <a:ext uri="{53640926-AAD7-44D8-BBD7-CCE9431645EC}">
                <a14:shadowObscured xmlns:a14="http://schemas.microsoft.com/office/drawing/2010/main"/>
              </a:ext>
            </a:extLst>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2036" t="1624" r="3163" b="2570"/>
            <a:stretch/>
          </p:blipFill>
          <p:spPr bwMode="auto">
            <a:xfrm rot="20942893">
              <a:off x="304625" y="3231181"/>
              <a:ext cx="1710689" cy="2284731"/>
            </a:xfrm>
            <a:prstGeom prst="rect">
              <a:avLst/>
            </a:prstGeom>
            <a:ln w="12700">
              <a:solidFill>
                <a:srgbClr val="243168"/>
              </a:solidFill>
            </a:ln>
            <a:effectLst>
              <a:outerShdw blurRad="63500" dist="63500" dir="5400000" algn="ctr" rotWithShape="0">
                <a:srgbClr val="243168">
                  <a:alpha val="41000"/>
                </a:srgbClr>
              </a:outerShdw>
            </a:effectLst>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2214" r="581" b="1882"/>
            <a:stretch/>
          </p:blipFill>
          <p:spPr bwMode="auto">
            <a:xfrm>
              <a:off x="1796936" y="3163588"/>
              <a:ext cx="1557020" cy="2221866"/>
            </a:xfrm>
            <a:prstGeom prst="rect">
              <a:avLst/>
            </a:prstGeom>
            <a:ln w="19050" cap="flat" cmpd="sng" algn="ctr">
              <a:solidFill>
                <a:srgbClr val="243168"/>
              </a:solidFill>
              <a:prstDash val="solid"/>
              <a:round/>
              <a:headEnd type="none" w="med" len="med"/>
              <a:tailEnd type="none" w="med" len="med"/>
            </a:ln>
            <a:effectLst>
              <a:outerShdw blurRad="63500" dist="63500" dir="2700000" sx="102000" sy="102000" algn="tl" rotWithShape="0">
                <a:srgbClr val="243168">
                  <a:alpha val="40000"/>
                </a:srgbClr>
              </a:outerShdw>
            </a:effectLst>
            <a:extLst>
              <a:ext uri="{53640926-AAD7-44D8-BBD7-CCE9431645EC}">
                <a14:shadowObscured xmlns:a14="http://schemas.microsoft.com/office/drawing/2010/main"/>
              </a:ext>
            </a:extLst>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l="2794" t="802" b="-200"/>
            <a:stretch/>
          </p:blipFill>
          <p:spPr bwMode="auto">
            <a:xfrm rot="313899">
              <a:off x="3283761" y="3271283"/>
              <a:ext cx="1616075" cy="2211070"/>
            </a:xfrm>
            <a:prstGeom prst="rect">
              <a:avLst/>
            </a:prstGeom>
            <a:ln w="19050" cap="flat" cmpd="sng" algn="ctr">
              <a:solidFill>
                <a:srgbClr val="243168"/>
              </a:solidFill>
              <a:prstDash val="solid"/>
              <a:round/>
              <a:headEnd type="none" w="med" len="med"/>
              <a:tailEnd type="none" w="med" len="med"/>
            </a:ln>
            <a:effectLst>
              <a:outerShdw blurRad="63500" dist="63500" dir="1800000" sx="103000" sy="103000" algn="tl" rotWithShape="0">
                <a:srgbClr val="243168">
                  <a:alpha val="40000"/>
                </a:srgbClr>
              </a:outerShdw>
            </a:effectLst>
            <a:extLst>
              <a:ext uri="{53640926-AAD7-44D8-BBD7-CCE9431645EC}">
                <a14:shadowObscured xmlns:a14="http://schemas.microsoft.com/office/drawing/2010/main"/>
              </a:ext>
            </a:extLst>
          </p:spPr>
        </p:pic>
      </p:grpSp>
      <p:sp>
        <p:nvSpPr>
          <p:cNvPr id="16" name="Rectangle 12"/>
          <p:cNvSpPr>
            <a:spLocks noChangeArrowheads="1"/>
          </p:cNvSpPr>
          <p:nvPr/>
        </p:nvSpPr>
        <p:spPr bwMode="auto">
          <a:xfrm>
            <a:off x="98474" y="182879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17" name="Rectangle 11"/>
          <p:cNvSpPr>
            <a:spLocks noChangeArrowheads="1"/>
          </p:cNvSpPr>
          <p:nvPr/>
        </p:nvSpPr>
        <p:spPr bwMode="auto">
          <a:xfrm>
            <a:off x="7742309" y="2917660"/>
            <a:ext cx="42393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95425" algn="l"/>
              </a:tabLst>
              <a:defRPr>
                <a:solidFill>
                  <a:schemeClr val="tx1"/>
                </a:solidFill>
                <a:latin typeface="Arial" panose="020B0604020202020204" pitchFamily="34" charset="0"/>
              </a:defRPr>
            </a:lvl1pPr>
            <a:lvl2pPr eaLnBrk="0" fontAlgn="base" hangingPunct="0">
              <a:spcBef>
                <a:spcPct val="0"/>
              </a:spcBef>
              <a:spcAft>
                <a:spcPct val="0"/>
              </a:spcAft>
              <a:tabLst>
                <a:tab pos="1495425" algn="l"/>
              </a:tabLst>
              <a:defRPr>
                <a:solidFill>
                  <a:schemeClr val="tx1"/>
                </a:solidFill>
                <a:latin typeface="Arial" panose="020B0604020202020204" pitchFamily="34" charset="0"/>
              </a:defRPr>
            </a:lvl2pPr>
            <a:lvl3pPr eaLnBrk="0" fontAlgn="base" hangingPunct="0">
              <a:spcBef>
                <a:spcPct val="0"/>
              </a:spcBef>
              <a:spcAft>
                <a:spcPct val="0"/>
              </a:spcAft>
              <a:tabLst>
                <a:tab pos="1495425" algn="l"/>
              </a:tabLst>
              <a:defRPr>
                <a:solidFill>
                  <a:schemeClr val="tx1"/>
                </a:solidFill>
                <a:latin typeface="Arial" panose="020B0604020202020204" pitchFamily="34" charset="0"/>
              </a:defRPr>
            </a:lvl3pPr>
            <a:lvl4pPr eaLnBrk="0" fontAlgn="base" hangingPunct="0">
              <a:spcBef>
                <a:spcPct val="0"/>
              </a:spcBef>
              <a:spcAft>
                <a:spcPct val="0"/>
              </a:spcAft>
              <a:tabLst>
                <a:tab pos="1495425" algn="l"/>
              </a:tabLst>
              <a:defRPr>
                <a:solidFill>
                  <a:schemeClr val="tx1"/>
                </a:solidFill>
                <a:latin typeface="Arial" panose="020B0604020202020204" pitchFamily="34" charset="0"/>
              </a:defRPr>
            </a:lvl4pPr>
            <a:lvl5pPr eaLnBrk="0" fontAlgn="base" hangingPunct="0">
              <a:spcBef>
                <a:spcPct val="0"/>
              </a:spcBef>
              <a:spcAft>
                <a:spcPct val="0"/>
              </a:spcAft>
              <a:tabLst>
                <a:tab pos="1495425" algn="l"/>
              </a:tabLst>
              <a:defRPr>
                <a:solidFill>
                  <a:schemeClr val="tx1"/>
                </a:solidFill>
                <a:latin typeface="Arial" panose="020B0604020202020204" pitchFamily="34" charset="0"/>
              </a:defRPr>
            </a:lvl5pPr>
            <a:lvl6pPr eaLnBrk="0" fontAlgn="base" hangingPunct="0">
              <a:spcBef>
                <a:spcPct val="0"/>
              </a:spcBef>
              <a:spcAft>
                <a:spcPct val="0"/>
              </a:spcAft>
              <a:tabLst>
                <a:tab pos="1495425" algn="l"/>
              </a:tabLst>
              <a:defRPr>
                <a:solidFill>
                  <a:schemeClr val="tx1"/>
                </a:solidFill>
                <a:latin typeface="Arial" panose="020B0604020202020204" pitchFamily="34" charset="0"/>
              </a:defRPr>
            </a:lvl6pPr>
            <a:lvl7pPr eaLnBrk="0" fontAlgn="base" hangingPunct="0">
              <a:spcBef>
                <a:spcPct val="0"/>
              </a:spcBef>
              <a:spcAft>
                <a:spcPct val="0"/>
              </a:spcAft>
              <a:tabLst>
                <a:tab pos="1495425" algn="l"/>
              </a:tabLst>
              <a:defRPr>
                <a:solidFill>
                  <a:schemeClr val="tx1"/>
                </a:solidFill>
                <a:latin typeface="Arial" panose="020B0604020202020204" pitchFamily="34" charset="0"/>
              </a:defRPr>
            </a:lvl7pPr>
            <a:lvl8pPr eaLnBrk="0" fontAlgn="base" hangingPunct="0">
              <a:spcBef>
                <a:spcPct val="0"/>
              </a:spcBef>
              <a:spcAft>
                <a:spcPct val="0"/>
              </a:spcAft>
              <a:tabLst>
                <a:tab pos="1495425" algn="l"/>
              </a:tabLst>
              <a:defRPr>
                <a:solidFill>
                  <a:schemeClr val="tx1"/>
                </a:solidFill>
                <a:latin typeface="Arial" panose="020B0604020202020204" pitchFamily="34" charset="0"/>
              </a:defRPr>
            </a:lvl8pPr>
            <a:lvl9pPr eaLnBrk="0" fontAlgn="base" hangingPunct="0">
              <a:spcBef>
                <a:spcPct val="0"/>
              </a:spcBef>
              <a:spcAft>
                <a:spcPct val="0"/>
              </a:spcAft>
              <a:tabLst>
                <a:tab pos="1495425" algn="l"/>
              </a:tabLst>
              <a:defRPr>
                <a:solidFill>
                  <a:schemeClr val="tx1"/>
                </a:solidFill>
                <a:latin typeface="Arial" panose="020B0604020202020204" pitchFamily="34" charset="0"/>
              </a:defRPr>
            </a:lvl9pPr>
          </a:lstStyle>
          <a:p>
            <a:pPr lvl="0" algn="ctr"/>
            <a:r>
              <a:rPr lang="en-IE" altLang="en-US" sz="2000" dirty="0">
                <a:solidFill>
                  <a:srgbClr val="243168"/>
                </a:solidFill>
                <a:latin typeface="Tahoma" panose="020B0604030504040204" pitchFamily="34" charset="0"/>
                <a:ea typeface="Times New Roman" panose="02020603050405020304" pitchFamily="18" charset="0"/>
                <a:cs typeface="Tahoma" panose="020B0604030504040204" pitchFamily="34" charset="0"/>
              </a:rPr>
              <a:t>Training and support documents</a:t>
            </a:r>
            <a:endParaRPr kumimoji="0" lang="en-IE" altLang="en-US" sz="3200" b="0" u="none" strike="noStrike" cap="none" normalizeH="0" baseline="0" dirty="0" smtClean="0">
              <a:ln>
                <a:noFill/>
              </a:ln>
              <a:solidFill>
                <a:srgbClr val="243168"/>
              </a:solidFill>
              <a:effectLst/>
            </a:endParaRPr>
          </a:p>
        </p:txBody>
      </p:sp>
      <p:sp>
        <p:nvSpPr>
          <p:cNvPr id="18" name="TextBox 17"/>
          <p:cNvSpPr txBox="1"/>
          <p:nvPr/>
        </p:nvSpPr>
        <p:spPr>
          <a:xfrm>
            <a:off x="8094001" y="3436984"/>
            <a:ext cx="4018801" cy="2263377"/>
          </a:xfrm>
          <a:prstGeom prst="rect">
            <a:avLst/>
          </a:prstGeom>
          <a:noFill/>
        </p:spPr>
        <p:txBody>
          <a:bodyPr wrap="square" rtlCol="0">
            <a:spAutoFit/>
          </a:bodyPr>
          <a:lstStyle/>
          <a:p>
            <a:pPr marL="285750" indent="-285750">
              <a:lnSpc>
                <a:spcPct val="114000"/>
              </a:lnSpc>
              <a:spcAft>
                <a:spcPts val="1200"/>
              </a:spcAft>
              <a:buClr>
                <a:srgbClr val="243168"/>
              </a:buClr>
              <a:buFont typeface="Wingdings" panose="05000000000000000000" pitchFamily="2" charset="2"/>
              <a:buChar char="§"/>
            </a:pPr>
            <a:r>
              <a:rPr lang="en-IE" dirty="0">
                <a:latin typeface="Tahoma" panose="020B0604030504040204" pitchFamily="34" charset="0"/>
                <a:ea typeface="Tahoma" panose="020B0604030504040204" pitchFamily="34" charset="0"/>
                <a:cs typeface="Tahoma" panose="020B0604030504040204" pitchFamily="34" charset="0"/>
              </a:rPr>
              <a:t>Data Protection Impact Assessments (DPIAs) </a:t>
            </a:r>
            <a:endParaRPr lang="en-IE"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14000"/>
              </a:lnSpc>
              <a:spcAft>
                <a:spcPts val="1200"/>
              </a:spcAft>
              <a:buClr>
                <a:srgbClr val="243168"/>
              </a:buClr>
              <a:buFont typeface="Wingdings" panose="05000000000000000000" pitchFamily="2" charset="2"/>
              <a:buChar char="§"/>
            </a:pPr>
            <a:r>
              <a:rPr lang="en-IE" dirty="0">
                <a:latin typeface="Tahoma" panose="020B0604030504040204" pitchFamily="34" charset="0"/>
                <a:ea typeface="Tahoma" panose="020B0604030504040204" pitchFamily="34" charset="0"/>
                <a:cs typeface="Tahoma" panose="020B0604030504040204" pitchFamily="34" charset="0"/>
              </a:rPr>
              <a:t>NCEP Strategy </a:t>
            </a:r>
            <a:r>
              <a:rPr lang="en-IE" dirty="0" smtClean="0">
                <a:latin typeface="Tahoma" panose="020B0604030504040204" pitchFamily="34" charset="0"/>
                <a:ea typeface="Tahoma" panose="020B0604030504040204" pitchFamily="34" charset="0"/>
                <a:cs typeface="Tahoma" panose="020B0604030504040204" pitchFamily="34" charset="0"/>
              </a:rPr>
              <a:t>2022-2024</a:t>
            </a:r>
          </a:p>
          <a:p>
            <a:pPr marL="285750" indent="-285750">
              <a:lnSpc>
                <a:spcPct val="114000"/>
              </a:lnSpc>
              <a:spcAft>
                <a:spcPts val="1200"/>
              </a:spcAft>
              <a:buClr>
                <a:srgbClr val="243168"/>
              </a:buClr>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Communications </a:t>
            </a:r>
            <a:r>
              <a:rPr lang="en-IE" dirty="0">
                <a:latin typeface="Tahoma" panose="020B0604030504040204" pitchFamily="34" charset="0"/>
                <a:ea typeface="Tahoma" panose="020B0604030504040204" pitchFamily="34" charset="0"/>
                <a:cs typeface="Tahoma" panose="020B0604030504040204" pitchFamily="34" charset="0"/>
              </a:rPr>
              <a:t>and Stakeholder Engagement Strategy 2022-2024 </a:t>
            </a:r>
            <a:r>
              <a:rPr lang="en-IE" dirty="0" smtClean="0">
                <a:latin typeface="Tahoma" panose="020B0604030504040204" pitchFamily="34" charset="0"/>
                <a:ea typeface="Tahoma" panose="020B0604030504040204" pitchFamily="34" charset="0"/>
                <a:cs typeface="Tahoma" panose="020B0604030504040204" pitchFamily="34" charset="0"/>
              </a:rPr>
              <a:t>Information </a:t>
            </a:r>
            <a:r>
              <a:rPr lang="en-IE" dirty="0">
                <a:latin typeface="Tahoma" panose="020B0604030504040204" pitchFamily="34" charset="0"/>
                <a:ea typeface="Tahoma" panose="020B0604030504040204" pitchFamily="34" charset="0"/>
                <a:cs typeface="Tahoma" panose="020B0604030504040204" pitchFamily="34" charset="0"/>
              </a:rPr>
              <a:t>Management </a:t>
            </a:r>
            <a:r>
              <a:rPr lang="en-IE" dirty="0" smtClean="0">
                <a:latin typeface="Tahoma" panose="020B0604030504040204" pitchFamily="34" charset="0"/>
                <a:ea typeface="Tahoma" panose="020B0604030504040204" pitchFamily="34" charset="0"/>
                <a:cs typeface="Tahoma" panose="020B0604030504040204" pitchFamily="34" charset="0"/>
              </a:rPr>
              <a:t>Strategy </a:t>
            </a:r>
            <a:endParaRPr lang="en-IE"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11"/>
          <p:cNvSpPr>
            <a:spLocks noChangeArrowheads="1"/>
          </p:cNvSpPr>
          <p:nvPr/>
        </p:nvSpPr>
        <p:spPr bwMode="auto">
          <a:xfrm>
            <a:off x="322046" y="2917660"/>
            <a:ext cx="27888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95425" algn="l"/>
              </a:tabLst>
              <a:defRPr>
                <a:solidFill>
                  <a:schemeClr val="tx1"/>
                </a:solidFill>
                <a:latin typeface="Arial" panose="020B0604020202020204" pitchFamily="34" charset="0"/>
              </a:defRPr>
            </a:lvl1pPr>
            <a:lvl2pPr eaLnBrk="0" fontAlgn="base" hangingPunct="0">
              <a:spcBef>
                <a:spcPct val="0"/>
              </a:spcBef>
              <a:spcAft>
                <a:spcPct val="0"/>
              </a:spcAft>
              <a:tabLst>
                <a:tab pos="1495425" algn="l"/>
              </a:tabLst>
              <a:defRPr>
                <a:solidFill>
                  <a:schemeClr val="tx1"/>
                </a:solidFill>
                <a:latin typeface="Arial" panose="020B0604020202020204" pitchFamily="34" charset="0"/>
              </a:defRPr>
            </a:lvl2pPr>
            <a:lvl3pPr eaLnBrk="0" fontAlgn="base" hangingPunct="0">
              <a:spcBef>
                <a:spcPct val="0"/>
              </a:spcBef>
              <a:spcAft>
                <a:spcPct val="0"/>
              </a:spcAft>
              <a:tabLst>
                <a:tab pos="1495425" algn="l"/>
              </a:tabLst>
              <a:defRPr>
                <a:solidFill>
                  <a:schemeClr val="tx1"/>
                </a:solidFill>
                <a:latin typeface="Arial" panose="020B0604020202020204" pitchFamily="34" charset="0"/>
              </a:defRPr>
            </a:lvl3pPr>
            <a:lvl4pPr eaLnBrk="0" fontAlgn="base" hangingPunct="0">
              <a:spcBef>
                <a:spcPct val="0"/>
              </a:spcBef>
              <a:spcAft>
                <a:spcPct val="0"/>
              </a:spcAft>
              <a:tabLst>
                <a:tab pos="1495425" algn="l"/>
              </a:tabLst>
              <a:defRPr>
                <a:solidFill>
                  <a:schemeClr val="tx1"/>
                </a:solidFill>
                <a:latin typeface="Arial" panose="020B0604020202020204" pitchFamily="34" charset="0"/>
              </a:defRPr>
            </a:lvl4pPr>
            <a:lvl5pPr eaLnBrk="0" fontAlgn="base" hangingPunct="0">
              <a:spcBef>
                <a:spcPct val="0"/>
              </a:spcBef>
              <a:spcAft>
                <a:spcPct val="0"/>
              </a:spcAft>
              <a:tabLst>
                <a:tab pos="1495425" algn="l"/>
              </a:tabLst>
              <a:defRPr>
                <a:solidFill>
                  <a:schemeClr val="tx1"/>
                </a:solidFill>
                <a:latin typeface="Arial" panose="020B0604020202020204" pitchFamily="34" charset="0"/>
              </a:defRPr>
            </a:lvl5pPr>
            <a:lvl6pPr eaLnBrk="0" fontAlgn="base" hangingPunct="0">
              <a:spcBef>
                <a:spcPct val="0"/>
              </a:spcBef>
              <a:spcAft>
                <a:spcPct val="0"/>
              </a:spcAft>
              <a:tabLst>
                <a:tab pos="1495425" algn="l"/>
              </a:tabLst>
              <a:defRPr>
                <a:solidFill>
                  <a:schemeClr val="tx1"/>
                </a:solidFill>
                <a:latin typeface="Arial" panose="020B0604020202020204" pitchFamily="34" charset="0"/>
              </a:defRPr>
            </a:lvl6pPr>
            <a:lvl7pPr eaLnBrk="0" fontAlgn="base" hangingPunct="0">
              <a:spcBef>
                <a:spcPct val="0"/>
              </a:spcBef>
              <a:spcAft>
                <a:spcPct val="0"/>
              </a:spcAft>
              <a:tabLst>
                <a:tab pos="1495425" algn="l"/>
              </a:tabLst>
              <a:defRPr>
                <a:solidFill>
                  <a:schemeClr val="tx1"/>
                </a:solidFill>
                <a:latin typeface="Arial" panose="020B0604020202020204" pitchFamily="34" charset="0"/>
              </a:defRPr>
            </a:lvl7pPr>
            <a:lvl8pPr eaLnBrk="0" fontAlgn="base" hangingPunct="0">
              <a:spcBef>
                <a:spcPct val="0"/>
              </a:spcBef>
              <a:spcAft>
                <a:spcPct val="0"/>
              </a:spcAft>
              <a:tabLst>
                <a:tab pos="1495425" algn="l"/>
              </a:tabLst>
              <a:defRPr>
                <a:solidFill>
                  <a:schemeClr val="tx1"/>
                </a:solidFill>
                <a:latin typeface="Arial" panose="020B0604020202020204" pitchFamily="34" charset="0"/>
              </a:defRPr>
            </a:lvl8pPr>
            <a:lvl9pPr eaLnBrk="0" fontAlgn="base" hangingPunct="0">
              <a:spcBef>
                <a:spcPct val="0"/>
              </a:spcBef>
              <a:spcAft>
                <a:spcPct val="0"/>
              </a:spcAft>
              <a:tabLst>
                <a:tab pos="1495425"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1495425" algn="l"/>
              </a:tabLst>
            </a:pPr>
            <a:r>
              <a:rPr kumimoji="0" lang="en-IE" altLang="en-US" sz="2000" b="0" u="none" strike="noStrike" cap="none" normalizeH="0" baseline="0" dirty="0" smtClean="0">
                <a:ln>
                  <a:noFill/>
                </a:ln>
                <a:solidFill>
                  <a:srgbClr val="243168"/>
                </a:solidFill>
                <a:effectLst/>
                <a:latin typeface="Tahoma" panose="020B0604030504040204" pitchFamily="34" charset="0"/>
                <a:ea typeface="Times New Roman" panose="02020603050405020304" pitchFamily="18" charset="0"/>
                <a:cs typeface="Tahoma" panose="020B0604030504040204" pitchFamily="34" charset="0"/>
              </a:rPr>
              <a:t>Survey development</a:t>
            </a:r>
            <a:endParaRPr kumimoji="0" lang="en-IE" altLang="en-US" sz="3200" b="0" u="none" strike="noStrike" cap="none" normalizeH="0" baseline="0" dirty="0" smtClean="0">
              <a:ln>
                <a:noFill/>
              </a:ln>
              <a:solidFill>
                <a:srgbClr val="243168"/>
              </a:solidFill>
              <a:effectLst/>
            </a:endParaRPr>
          </a:p>
        </p:txBody>
      </p:sp>
      <p:sp>
        <p:nvSpPr>
          <p:cNvPr id="20" name="TextBox 19"/>
          <p:cNvSpPr txBox="1"/>
          <p:nvPr/>
        </p:nvSpPr>
        <p:spPr>
          <a:xfrm>
            <a:off x="325409" y="3412292"/>
            <a:ext cx="3499687" cy="1509388"/>
          </a:xfrm>
          <a:prstGeom prst="rect">
            <a:avLst/>
          </a:prstGeom>
          <a:noFill/>
        </p:spPr>
        <p:txBody>
          <a:bodyPr wrap="square" rtlCol="0">
            <a:spAutoFit/>
          </a:bodyPr>
          <a:lstStyle/>
          <a:p>
            <a:pPr marL="285750" indent="-285750">
              <a:lnSpc>
                <a:spcPct val="114000"/>
              </a:lnSpc>
              <a:spcAft>
                <a:spcPts val="1200"/>
              </a:spcAft>
              <a:buClr>
                <a:srgbClr val="243168"/>
              </a:buClr>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Three new surveys developed</a:t>
            </a:r>
          </a:p>
          <a:p>
            <a:pPr marL="285750" indent="-285750">
              <a:lnSpc>
                <a:spcPct val="114000"/>
              </a:lnSpc>
              <a:spcAft>
                <a:spcPts val="1200"/>
              </a:spcAft>
              <a:buClr>
                <a:srgbClr val="243168"/>
              </a:buClr>
              <a:buFont typeface="Wingdings" panose="05000000000000000000" pitchFamily="2" charset="2"/>
              <a:buChar char="§"/>
            </a:pPr>
            <a:r>
              <a:rPr lang="en-IE" dirty="0" smtClean="0">
                <a:latin typeface="Tahoma" panose="020B0604030504040204" pitchFamily="34" charset="0"/>
                <a:ea typeface="Tahoma" panose="020B0604030504040204" pitchFamily="34" charset="0"/>
                <a:cs typeface="Tahoma" panose="020B0604030504040204" pitchFamily="34" charset="0"/>
              </a:rPr>
              <a:t>Revised and implemented the National Inpatient Experience Survey</a:t>
            </a:r>
            <a:endParaRPr lang="en-IE"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43368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sz="2800" dirty="0" smtClean="0">
                <a:solidFill>
                  <a:srgbClr val="243168"/>
                </a:solidFill>
                <a:latin typeface="Tahoma" panose="020B0604030504040204" pitchFamily="34" charset="0"/>
                <a:ea typeface="Tahoma" panose="020B0604030504040204" pitchFamily="34" charset="0"/>
                <a:cs typeface="Tahoma" panose="020B0604030504040204" pitchFamily="34" charset="0"/>
              </a:rPr>
              <a:t>Quality Improvement</a:t>
            </a:r>
            <a:endParaRPr lang="en-IE" sz="2400" dirty="0">
              <a:solidFill>
                <a:srgbClr val="243168"/>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68411" y="1834771"/>
            <a:ext cx="8563321" cy="4342192"/>
          </a:xfrm>
        </p:spPr>
        <p:txBody>
          <a:bodyPr/>
          <a:lstStyle/>
          <a:p>
            <a:r>
              <a:rPr lang="en-US" sz="2200" dirty="0"/>
              <a:t>Results from surveys inform the development of quality improvement plans</a:t>
            </a:r>
          </a:p>
          <a:p>
            <a:pPr lvl="1"/>
            <a:r>
              <a:rPr lang="en-IE" dirty="0"/>
              <a:t>HSE National Healthcare Communication Programme</a:t>
            </a:r>
          </a:p>
          <a:p>
            <a:pPr lvl="1"/>
            <a:r>
              <a:rPr lang="en-IE" dirty="0"/>
              <a:t>Improvements in patient discharge</a:t>
            </a:r>
          </a:p>
          <a:p>
            <a:endParaRPr lang="en-IE" dirty="0"/>
          </a:p>
        </p:txBody>
      </p:sp>
      <p:pic>
        <p:nvPicPr>
          <p:cNvPr id="8" name="Picture 7"/>
          <p:cNvPicPr>
            <a:picLocks noChangeAspect="1"/>
          </p:cNvPicPr>
          <p:nvPr/>
        </p:nvPicPr>
        <p:blipFill>
          <a:blip r:embed="rId4"/>
          <a:stretch>
            <a:fillRect/>
          </a:stretch>
        </p:blipFill>
        <p:spPr>
          <a:xfrm>
            <a:off x="9150674" y="594459"/>
            <a:ext cx="2581171" cy="3670184"/>
          </a:xfrm>
          <a:prstGeom prst="rect">
            <a:avLst/>
          </a:prstGeom>
        </p:spPr>
      </p:pic>
      <p:grpSp>
        <p:nvGrpSpPr>
          <p:cNvPr id="21" name="Group 20"/>
          <p:cNvGrpSpPr/>
          <p:nvPr/>
        </p:nvGrpSpPr>
        <p:grpSpPr>
          <a:xfrm>
            <a:off x="8986049" y="4408725"/>
            <a:ext cx="2910419" cy="2248367"/>
            <a:chOff x="5090073" y="4382362"/>
            <a:chExt cx="2910419" cy="2248367"/>
          </a:xfrm>
        </p:grpSpPr>
        <p:pic>
          <p:nvPicPr>
            <p:cNvPr id="22" name="Picture 21" descr="C:\Users\ldrummond\Desktop\Captu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073" y="4382362"/>
              <a:ext cx="2910419" cy="221781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586436" y="6363922"/>
              <a:ext cx="2073873" cy="266807"/>
            </a:xfrm>
            <a:prstGeom prst="rect">
              <a:avLst/>
            </a:prstGeom>
            <a:solidFill>
              <a:srgbClr val="243168"/>
            </a:solidFill>
            <a:ln>
              <a:solidFill>
                <a:srgbClr val="243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rgbClr val="FFFFFF"/>
                  </a:solidFill>
                </a:rPr>
                <a:t>Mercy UH, Cork</a:t>
              </a:r>
            </a:p>
          </p:txBody>
        </p:sp>
      </p:grpSp>
      <p:grpSp>
        <p:nvGrpSpPr>
          <p:cNvPr id="24" name="Group 23"/>
          <p:cNvGrpSpPr/>
          <p:nvPr/>
        </p:nvGrpSpPr>
        <p:grpSpPr>
          <a:xfrm>
            <a:off x="6590869" y="3519377"/>
            <a:ext cx="2219622" cy="3137715"/>
            <a:chOff x="5730295" y="3236548"/>
            <a:chExt cx="2010056" cy="2867426"/>
          </a:xfrm>
        </p:grpSpPr>
        <p:pic>
          <p:nvPicPr>
            <p:cNvPr id="25" name="Picture 3" descr="C:\Users\ldrummond\Desktop\Captur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0295" y="3236548"/>
              <a:ext cx="2010056" cy="286742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910904" y="5724177"/>
              <a:ext cx="1648838" cy="257884"/>
            </a:xfrm>
            <a:prstGeom prst="rect">
              <a:avLst/>
            </a:prstGeom>
            <a:solidFill>
              <a:srgbClr val="243168"/>
            </a:solidFill>
            <a:ln>
              <a:solidFill>
                <a:srgbClr val="2431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rgbClr val="FFFFFF"/>
                  </a:solidFill>
                </a:rPr>
                <a:t>Saolta HG</a:t>
              </a:r>
            </a:p>
          </p:txBody>
        </p:sp>
      </p:grpSp>
      <p:graphicFrame>
        <p:nvGraphicFramePr>
          <p:cNvPr id="5" name="Table 4"/>
          <p:cNvGraphicFramePr>
            <a:graphicFrameLocks noGrp="1"/>
          </p:cNvGraphicFramePr>
          <p:nvPr>
            <p:extLst>
              <p:ext uri="{D42A27DB-BD31-4B8C-83A1-F6EECF244321}">
                <p14:modId xmlns:p14="http://schemas.microsoft.com/office/powerpoint/2010/main" val="2634516718"/>
              </p:ext>
            </p:extLst>
          </p:nvPr>
        </p:nvGraphicFramePr>
        <p:xfrm>
          <a:off x="609600" y="3859547"/>
          <a:ext cx="5450462" cy="2890001"/>
        </p:xfrm>
        <a:graphic>
          <a:graphicData uri="http://schemas.openxmlformats.org/drawingml/2006/table">
            <a:tbl>
              <a:tblPr firstRow="1" firstCol="1" bandRow="1"/>
              <a:tblGrid>
                <a:gridCol w="5450462"/>
              </a:tblGrid>
              <a:tr h="329681">
                <a:tc>
                  <a:txBody>
                    <a:bodyPr/>
                    <a:lstStyle/>
                    <a:p>
                      <a:pPr>
                        <a:lnSpc>
                          <a:spcPct val="120000"/>
                        </a:lnSpc>
                        <a:spcBef>
                          <a:spcPts val="600"/>
                        </a:spcBef>
                        <a:spcAft>
                          <a:spcPts val="600"/>
                        </a:spcAft>
                        <a:tabLst>
                          <a:tab pos="1495425" algn="l"/>
                        </a:tabLst>
                      </a:pPr>
                      <a:r>
                        <a:rPr lang="en-US" sz="1400" b="1"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Examples of quality improvement </a:t>
                      </a:r>
                      <a:r>
                        <a:rPr lang="en-US" sz="1400" b="1" dirty="0" smtClean="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initiatives </a:t>
                      </a:r>
                      <a:r>
                        <a:rPr lang="en-US" sz="1400" b="0" dirty="0" smtClean="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(pre-COVID-19)</a:t>
                      </a:r>
                      <a:endParaRPr lang="en-IE" sz="1600" b="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223168"/>
                    </a:solidFill>
                  </a:tcPr>
                </a:tc>
              </a:tr>
              <a:tr h="0">
                <a:tc>
                  <a:txBody>
                    <a:bodyPr/>
                    <a:lstStyle/>
                    <a:p>
                      <a:pPr>
                        <a:lnSpc>
                          <a:spcPct val="120000"/>
                        </a:lnSpc>
                        <a:spcBef>
                          <a:spcPts val="600"/>
                        </a:spcBef>
                        <a:spcAft>
                          <a:spcPts val="600"/>
                        </a:spcAft>
                        <a:tabLst>
                          <a:tab pos="1495425" algn="l"/>
                        </a:tabLst>
                      </a:pPr>
                      <a:r>
                        <a:rPr lang="en-US" sz="1400" b="1" dirty="0">
                          <a:effectLst/>
                          <a:latin typeface="Tahoma" panose="020B0604030504040204" pitchFamily="34" charset="0"/>
                          <a:ea typeface="Calibri" panose="020F0502020204030204" pitchFamily="34" charset="0"/>
                          <a:cs typeface="Times New Roman" panose="02020603050405020304" pitchFamily="18" charset="0"/>
                        </a:rPr>
                        <a:t>Medication safety</a:t>
                      </a:r>
                      <a:endParaRPr lang="en-IE" sz="16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a:noFill/>
                    </a:lnB>
                    <a:solidFill>
                      <a:srgbClr val="37829F"/>
                    </a:solidFill>
                  </a:tcPr>
                </a:tc>
              </a:tr>
              <a:tr h="0">
                <a:tc>
                  <a:txBody>
                    <a:bodyPr/>
                    <a:lstStyle/>
                    <a:p>
                      <a:pPr>
                        <a:lnSpc>
                          <a:spcPct val="120000"/>
                        </a:lnSpc>
                        <a:spcBef>
                          <a:spcPts val="600"/>
                        </a:spcBef>
                        <a:spcAft>
                          <a:spcPts val="600"/>
                        </a:spcAft>
                        <a:tabLst>
                          <a:tab pos="1495425" algn="l"/>
                        </a:tabLst>
                      </a:pP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Medication </a:t>
                      </a:r>
                      <a:r>
                        <a:rPr lang="en-US" sz="1400" dirty="0">
                          <a:effectLst/>
                          <a:latin typeface="Tahoma" panose="020B0604030504040204" pitchFamily="34" charset="0"/>
                          <a:ea typeface="Calibri" panose="020F0502020204030204" pitchFamily="34" charset="0"/>
                          <a:cs typeface="Times New Roman" panose="02020603050405020304" pitchFamily="18" charset="0"/>
                        </a:rPr>
                        <a:t>safety counselling service for patients on discharge from </a:t>
                      </a: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hospital</a:t>
                      </a:r>
                      <a:r>
                        <a:rPr lang="en-US" sz="1400" baseline="0" dirty="0" smtClean="0">
                          <a:effectLst/>
                          <a:latin typeface="Tahoma" panose="020B0604030504040204" pitchFamily="34" charset="0"/>
                          <a:ea typeface="Calibri" panose="020F0502020204030204" pitchFamily="34" charset="0"/>
                          <a:cs typeface="Times New Roman" panose="02020603050405020304" pitchFamily="18" charset="0"/>
                        </a:rPr>
                        <a:t> (</a:t>
                      </a: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Beaumont Hospital).</a:t>
                      </a:r>
                      <a:endParaRPr lang="en-IE" sz="14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FFFFF"/>
                      </a:solidFill>
                      <a:prstDash val="solid"/>
                      <a:round/>
                      <a:headEnd type="none" w="med" len="med"/>
                      <a:tailEnd type="none" w="med" len="med"/>
                    </a:lnB>
                    <a:solidFill>
                      <a:srgbClr val="7CB9D2"/>
                    </a:solidFill>
                  </a:tcPr>
                </a:tc>
              </a:tr>
              <a:tr h="0">
                <a:tc>
                  <a:txBody>
                    <a:bodyPr/>
                    <a:lstStyle/>
                    <a:p>
                      <a:pPr>
                        <a:lnSpc>
                          <a:spcPct val="120000"/>
                        </a:lnSpc>
                        <a:spcBef>
                          <a:spcPts val="600"/>
                        </a:spcBef>
                        <a:spcAft>
                          <a:spcPts val="600"/>
                        </a:spcAft>
                        <a:tabLst>
                          <a:tab pos="1495425" algn="l"/>
                        </a:tabLst>
                      </a:pPr>
                      <a:r>
                        <a:rPr lang="en-IE" sz="1400" b="1" dirty="0">
                          <a:effectLst/>
                          <a:latin typeface="Tahoma" panose="020B0604030504040204" pitchFamily="34" charset="0"/>
                          <a:ea typeface="Calibri" panose="020F0502020204030204" pitchFamily="34" charset="0"/>
                          <a:cs typeface="Times New Roman" panose="02020603050405020304" pitchFamily="18" charset="0"/>
                        </a:rPr>
                        <a:t>Emergency department </a:t>
                      </a:r>
                      <a:r>
                        <a:rPr lang="en-IE" sz="1400" b="1" dirty="0" smtClean="0">
                          <a:effectLst/>
                          <a:latin typeface="Tahoma" panose="020B0604030504040204" pitchFamily="34" charset="0"/>
                          <a:ea typeface="Calibri" panose="020F0502020204030204" pitchFamily="34" charset="0"/>
                          <a:cs typeface="Times New Roman" panose="02020603050405020304" pitchFamily="18" charset="0"/>
                        </a:rPr>
                        <a:t>volunteers</a:t>
                      </a:r>
                      <a:endParaRPr lang="en-IE" sz="16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a:noFill/>
                    </a:lnB>
                    <a:solidFill>
                      <a:srgbClr val="01ABE6"/>
                    </a:solidFill>
                  </a:tcPr>
                </a:tc>
              </a:tr>
              <a:tr h="0">
                <a:tc>
                  <a:txBody>
                    <a:bodyPr/>
                    <a:lstStyle/>
                    <a:p>
                      <a:pPr>
                        <a:lnSpc>
                          <a:spcPct val="120000"/>
                        </a:lnSpc>
                        <a:spcBef>
                          <a:spcPts val="600"/>
                        </a:spcBef>
                        <a:spcAft>
                          <a:spcPts val="600"/>
                        </a:spcAft>
                        <a:tabLst>
                          <a:tab pos="1495425" algn="l"/>
                        </a:tabLst>
                      </a:pP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Community </a:t>
                      </a:r>
                      <a:r>
                        <a:rPr lang="en-US" sz="1400" dirty="0">
                          <a:effectLst/>
                          <a:latin typeface="Tahoma" panose="020B0604030504040204" pitchFamily="34" charset="0"/>
                          <a:ea typeface="Calibri" panose="020F0502020204030204" pitchFamily="34" charset="0"/>
                          <a:cs typeface="Times New Roman" panose="02020603050405020304" pitchFamily="18" charset="0"/>
                        </a:rPr>
                        <a:t>volunteers to sit and wait with patients in the </a:t>
                      </a: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emergency </a:t>
                      </a:r>
                      <a:r>
                        <a:rPr lang="en-US" sz="1400" dirty="0">
                          <a:effectLst/>
                          <a:latin typeface="Tahoma" panose="020B0604030504040204" pitchFamily="34" charset="0"/>
                          <a:ea typeface="Calibri" panose="020F0502020204030204" pitchFamily="34" charset="0"/>
                          <a:cs typeface="Times New Roman" panose="02020603050405020304" pitchFamily="18" charset="0"/>
                        </a:rPr>
                        <a:t>d</a:t>
                      </a: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epartment </a:t>
                      </a:r>
                      <a:r>
                        <a:rPr lang="en-US" sz="1400" dirty="0">
                          <a:effectLst/>
                          <a:latin typeface="Tahoma" panose="020B0604030504040204" pitchFamily="34" charset="0"/>
                          <a:ea typeface="Calibri" panose="020F0502020204030204" pitchFamily="34" charset="0"/>
                          <a:cs typeface="Times New Roman" panose="02020603050405020304" pitchFamily="18" charset="0"/>
                        </a:rPr>
                        <a:t>at </a:t>
                      </a: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weekends (St Luke’s Hospital </a:t>
                      </a:r>
                      <a:r>
                        <a:rPr lang="en-US" sz="1400" dirty="0" err="1" smtClean="0">
                          <a:effectLst/>
                          <a:latin typeface="Tahoma" panose="020B0604030504040204" pitchFamily="34" charset="0"/>
                          <a:ea typeface="Calibri" panose="020F0502020204030204" pitchFamily="34" charset="0"/>
                          <a:cs typeface="Times New Roman" panose="02020603050405020304" pitchFamily="18" charset="0"/>
                        </a:rPr>
                        <a:t>Kilkenny</a:t>
                      </a: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 </a:t>
                      </a:r>
                      <a:endParaRPr lang="en-IE" sz="16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FFFFF"/>
                      </a:solidFill>
                      <a:prstDash val="solid"/>
                      <a:round/>
                      <a:headEnd type="none" w="med" len="med"/>
                      <a:tailEnd type="none" w="med" len="med"/>
                    </a:lnB>
                    <a:solidFill>
                      <a:srgbClr val="6AD7FE"/>
                    </a:solidFill>
                  </a:tcPr>
                </a:tc>
              </a:tr>
              <a:tr h="0">
                <a:tc>
                  <a:txBody>
                    <a:bodyPr/>
                    <a:lstStyle/>
                    <a:p>
                      <a:pPr>
                        <a:lnSpc>
                          <a:spcPct val="120000"/>
                        </a:lnSpc>
                        <a:spcBef>
                          <a:spcPts val="600"/>
                        </a:spcBef>
                        <a:spcAft>
                          <a:spcPts val="600"/>
                        </a:spcAft>
                        <a:tabLst>
                          <a:tab pos="1495425" algn="l"/>
                        </a:tabLst>
                      </a:pPr>
                      <a:r>
                        <a:rPr lang="en-US" sz="1400" b="1" dirty="0">
                          <a:effectLst/>
                          <a:latin typeface="Tahoma" panose="020B0604030504040204" pitchFamily="34" charset="0"/>
                          <a:ea typeface="Calibri" panose="020F0502020204030204" pitchFamily="34" charset="0"/>
                          <a:cs typeface="Times New Roman" panose="02020603050405020304" pitchFamily="18" charset="0"/>
                        </a:rPr>
                        <a:t>Emergency department waiting times</a:t>
                      </a:r>
                      <a:endParaRPr lang="en-IE" sz="16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a:noFill/>
                    </a:lnB>
                    <a:solidFill>
                      <a:srgbClr val="11B09E"/>
                    </a:solidFill>
                  </a:tcPr>
                </a:tc>
              </a:tr>
              <a:tr h="0">
                <a:tc>
                  <a:txBody>
                    <a:bodyPr/>
                    <a:lstStyle/>
                    <a:p>
                      <a:pPr>
                        <a:lnSpc>
                          <a:spcPct val="120000"/>
                        </a:lnSpc>
                        <a:spcBef>
                          <a:spcPts val="600"/>
                        </a:spcBef>
                        <a:spcAft>
                          <a:spcPts val="600"/>
                        </a:spcAft>
                        <a:tabLst>
                          <a:tab pos="1495425" algn="l"/>
                        </a:tabLst>
                      </a:pP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13%</a:t>
                      </a:r>
                      <a:r>
                        <a:rPr lang="en-US" sz="1400" baseline="0" dirty="0" smtClean="0">
                          <a:effectLst/>
                          <a:latin typeface="Tahoma" panose="020B0604030504040204" pitchFamily="34" charset="0"/>
                          <a:ea typeface="Calibri" panose="020F0502020204030204" pitchFamily="34" charset="0"/>
                          <a:cs typeface="Times New Roman" panose="02020603050405020304" pitchFamily="18" charset="0"/>
                        </a:rPr>
                        <a:t> reduction in emergency department </a:t>
                      </a: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waiting </a:t>
                      </a:r>
                      <a:r>
                        <a:rPr lang="en-US" sz="1400" dirty="0">
                          <a:effectLst/>
                          <a:latin typeface="Tahoma" panose="020B0604030504040204" pitchFamily="34" charset="0"/>
                          <a:ea typeface="Calibri" panose="020F0502020204030204" pitchFamily="34" charset="0"/>
                          <a:cs typeface="Times New Roman" panose="02020603050405020304" pitchFamily="18" charset="0"/>
                        </a:rPr>
                        <a:t>times </a:t>
                      </a: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as </a:t>
                      </a:r>
                      <a:r>
                        <a:rPr lang="en-US" sz="1400" dirty="0">
                          <a:effectLst/>
                          <a:latin typeface="Tahoma" panose="020B0604030504040204" pitchFamily="34" charset="0"/>
                          <a:ea typeface="Calibri" panose="020F0502020204030204" pitchFamily="34" charset="0"/>
                          <a:cs typeface="Times New Roman" panose="02020603050405020304" pitchFamily="18" charset="0"/>
                        </a:rPr>
                        <a:t>a result of </a:t>
                      </a: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the recruitment </a:t>
                      </a:r>
                      <a:r>
                        <a:rPr lang="en-US" sz="1400" dirty="0">
                          <a:effectLst/>
                          <a:latin typeface="Tahoma" panose="020B0604030504040204" pitchFamily="34" charset="0"/>
                          <a:ea typeface="Calibri" panose="020F0502020204030204" pitchFamily="34" charset="0"/>
                          <a:cs typeface="Times New Roman" panose="02020603050405020304" pitchFamily="18" charset="0"/>
                        </a:rPr>
                        <a:t>of two additional registrars in emergency </a:t>
                      </a: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medicine (St</a:t>
                      </a:r>
                      <a:r>
                        <a:rPr lang="en-US" sz="1400" baseline="0" dirty="0" smtClean="0">
                          <a:effectLst/>
                          <a:latin typeface="Tahoma" panose="020B0604030504040204" pitchFamily="34" charset="0"/>
                          <a:ea typeface="Calibri" panose="020F0502020204030204" pitchFamily="34" charset="0"/>
                          <a:cs typeface="Times New Roman" panose="02020603050405020304" pitchFamily="18" charset="0"/>
                        </a:rPr>
                        <a:t> James’s Hospital)</a:t>
                      </a:r>
                      <a:r>
                        <a:rPr lang="en-US" sz="1400" dirty="0" smtClean="0">
                          <a:effectLst/>
                          <a:latin typeface="Tahoma" panose="020B0604030504040204" pitchFamily="34" charset="0"/>
                          <a:ea typeface="Calibri" panose="020F0502020204030204" pitchFamily="34" charset="0"/>
                          <a:cs typeface="Times New Roman" panose="02020603050405020304" pitchFamily="18" charset="0"/>
                        </a:rPr>
                        <a:t>. </a:t>
                      </a:r>
                      <a:endParaRPr lang="en-IE" sz="1600" dirty="0">
                        <a:effectLst/>
                        <a:latin typeface="Tahoma" panose="020B060403050404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FFFFF"/>
                      </a:solidFill>
                      <a:prstDash val="solid"/>
                      <a:round/>
                      <a:headEnd type="none" w="med" len="med"/>
                      <a:tailEnd type="none" w="med" len="med"/>
                    </a:lnB>
                    <a:solidFill>
                      <a:srgbClr val="50EEDB"/>
                    </a:solidFill>
                  </a:tcPr>
                </a:tc>
              </a:tr>
            </a:tbl>
          </a:graphicData>
        </a:graphic>
      </p:graphicFrame>
    </p:spTree>
    <p:custDataLst>
      <p:tags r:id="rId1"/>
    </p:custDataLst>
    <p:extLst>
      <p:ext uri="{BB962C8B-B14F-4D97-AF65-F5344CB8AC3E}">
        <p14:creationId xmlns:p14="http://schemas.microsoft.com/office/powerpoint/2010/main" val="874169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Communication </a:t>
            </a:r>
            <a:r>
              <a:rPr lang="en-US" sz="2800" dirty="0"/>
              <a:t>and information </a:t>
            </a:r>
            <a:endParaRPr lang="en-IE" sz="2800" dirty="0"/>
          </a:p>
        </p:txBody>
      </p:sp>
      <p:sp>
        <p:nvSpPr>
          <p:cNvPr id="3" name="Content Placeholder 2"/>
          <p:cNvSpPr>
            <a:spLocks noGrp="1"/>
          </p:cNvSpPr>
          <p:nvPr>
            <p:ph idx="1"/>
          </p:nvPr>
        </p:nvSpPr>
        <p:spPr>
          <a:xfrm>
            <a:off x="568411" y="1810693"/>
            <a:ext cx="5506464" cy="4666306"/>
          </a:xfrm>
        </p:spPr>
        <p:txBody>
          <a:bodyPr>
            <a:noAutofit/>
          </a:bodyPr>
          <a:lstStyle/>
          <a:p>
            <a:pPr>
              <a:spcBef>
                <a:spcPts val="0"/>
              </a:spcBef>
              <a:spcAft>
                <a:spcPts val="1600"/>
              </a:spcAft>
            </a:pPr>
            <a:r>
              <a:rPr lang="en-US" sz="2000" dirty="0"/>
              <a:t>Patients, </a:t>
            </a:r>
            <a:r>
              <a:rPr lang="en-US" sz="2000" dirty="0" smtClean="0"/>
              <a:t>families and </a:t>
            </a:r>
            <a:r>
              <a:rPr lang="en-US" sz="2000" dirty="0" err="1"/>
              <a:t>carers</a:t>
            </a:r>
            <a:r>
              <a:rPr lang="en-US" sz="2000" dirty="0"/>
              <a:t> want to feel enabled and empowered, listened to and involved in </a:t>
            </a:r>
            <a:r>
              <a:rPr lang="en-US" sz="2000" dirty="0" smtClean="0"/>
              <a:t>decision-making </a:t>
            </a:r>
            <a:r>
              <a:rPr lang="en-US" sz="2000" dirty="0"/>
              <a:t>about their </a:t>
            </a:r>
            <a:r>
              <a:rPr lang="en-US" sz="2000" dirty="0" smtClean="0"/>
              <a:t>care.</a:t>
            </a:r>
          </a:p>
          <a:p>
            <a:pPr>
              <a:spcBef>
                <a:spcPts val="0"/>
              </a:spcBef>
              <a:spcAft>
                <a:spcPts val="1600"/>
              </a:spcAft>
            </a:pPr>
            <a:r>
              <a:rPr lang="en-US" sz="2000" dirty="0"/>
              <a:t>B</a:t>
            </a:r>
            <a:r>
              <a:rPr lang="en-US" sz="2000" dirty="0" smtClean="0"/>
              <a:t>etter </a:t>
            </a:r>
            <a:r>
              <a:rPr lang="en-US" sz="2000" dirty="0"/>
              <a:t>communication </a:t>
            </a:r>
            <a:r>
              <a:rPr lang="en-US" sz="2000" dirty="0" smtClean="0"/>
              <a:t>and </a:t>
            </a:r>
            <a:r>
              <a:rPr lang="en-US" sz="2000" dirty="0"/>
              <a:t>clear </a:t>
            </a:r>
            <a:r>
              <a:rPr lang="en-US" sz="2000" dirty="0" smtClean="0"/>
              <a:t>information lead to better </a:t>
            </a:r>
            <a:r>
              <a:rPr lang="en-US" sz="2000" dirty="0"/>
              <a:t>decisions, </a:t>
            </a:r>
            <a:r>
              <a:rPr lang="en-US" sz="2000" dirty="0" smtClean="0"/>
              <a:t>better experiences </a:t>
            </a:r>
            <a:r>
              <a:rPr lang="en-US" sz="2000" dirty="0"/>
              <a:t>and </a:t>
            </a:r>
            <a:r>
              <a:rPr lang="en-US" sz="2000" dirty="0" smtClean="0"/>
              <a:t>outcomes </a:t>
            </a:r>
            <a:r>
              <a:rPr lang="en-US" sz="2000" dirty="0"/>
              <a:t>for </a:t>
            </a:r>
            <a:r>
              <a:rPr lang="en-US" sz="2000" dirty="0" smtClean="0"/>
              <a:t>patients</a:t>
            </a:r>
          </a:p>
          <a:p>
            <a:pPr>
              <a:spcBef>
                <a:spcPts val="0"/>
              </a:spcBef>
              <a:spcAft>
                <a:spcPts val="1600"/>
              </a:spcAft>
            </a:pPr>
            <a:r>
              <a:rPr lang="en-US" sz="2000" dirty="0" smtClean="0"/>
              <a:t>The findings </a:t>
            </a:r>
            <a:r>
              <a:rPr lang="en-US" sz="2000" dirty="0"/>
              <a:t>from the National I</a:t>
            </a:r>
            <a:r>
              <a:rPr lang="en-US" sz="2000" dirty="0" smtClean="0"/>
              <a:t>npatient </a:t>
            </a:r>
            <a:r>
              <a:rPr lang="en-US" sz="2000" dirty="0"/>
              <a:t>Experience Survey highlighted areas for improvement with respect to </a:t>
            </a:r>
            <a:r>
              <a:rPr lang="en-US" sz="2000" dirty="0" smtClean="0"/>
              <a:t>communication </a:t>
            </a:r>
            <a:r>
              <a:rPr lang="en-US" sz="2000" dirty="0"/>
              <a:t>in healthcare during examination, treatment and diagnosis. </a:t>
            </a:r>
          </a:p>
          <a:p>
            <a:pPr marL="0" indent="0">
              <a:buNone/>
            </a:pPr>
            <a:endParaRPr lang="en-US" sz="2000" dirty="0" smtClean="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37" t="1505" r="1853" b="11230"/>
          <a:stretch/>
        </p:blipFill>
        <p:spPr>
          <a:xfrm>
            <a:off x="6492999" y="1605481"/>
            <a:ext cx="5507272" cy="4514661"/>
          </a:xfrm>
          <a:prstGeom prst="rect">
            <a:avLst/>
          </a:prstGeom>
        </p:spPr>
      </p:pic>
      <p:sp>
        <p:nvSpPr>
          <p:cNvPr id="5" name="TextBox 4"/>
          <p:cNvSpPr txBox="1"/>
          <p:nvPr/>
        </p:nvSpPr>
        <p:spPr>
          <a:xfrm>
            <a:off x="6492999" y="6223054"/>
            <a:ext cx="5507272" cy="461665"/>
          </a:xfrm>
          <a:prstGeom prst="rect">
            <a:avLst/>
          </a:prstGeom>
          <a:noFill/>
        </p:spPr>
        <p:txBody>
          <a:bodyPr wrap="square" rtlCol="0">
            <a:spAutoFit/>
          </a:bodyPr>
          <a:lstStyle/>
          <a:p>
            <a:pPr algn="ctr"/>
            <a:r>
              <a:rPr lang="en-US" sz="1200" dirty="0">
                <a:latin typeface="Tahoma" panose="020B0604030504040204" pitchFamily="34" charset="0"/>
                <a:ea typeface="Tahoma" panose="020B0604030504040204" pitchFamily="34" charset="0"/>
                <a:cs typeface="Tahoma" panose="020B0604030504040204" pitchFamily="34" charset="0"/>
                <a:hlinkClick r:id="rId4"/>
              </a:rPr>
              <a:t>Listening, Responding and </a:t>
            </a:r>
            <a:r>
              <a:rPr lang="en-US" sz="1200" dirty="0" smtClean="0">
                <a:latin typeface="Tahoma" panose="020B0604030504040204" pitchFamily="34" charset="0"/>
                <a:ea typeface="Tahoma" panose="020B0604030504040204" pitchFamily="34" charset="0"/>
                <a:cs typeface="Tahoma" panose="020B0604030504040204" pitchFamily="34" charset="0"/>
                <a:hlinkClick r:id="rId4"/>
              </a:rPr>
              <a:t>Improving: </a:t>
            </a:r>
            <a:r>
              <a:rPr lang="en-US" sz="1200" dirty="0">
                <a:latin typeface="Tahoma" panose="020B0604030504040204" pitchFamily="34" charset="0"/>
                <a:ea typeface="Tahoma" panose="020B0604030504040204" pitchFamily="34" charset="0"/>
                <a:cs typeface="Tahoma" panose="020B0604030504040204" pitchFamily="34" charset="0"/>
                <a:hlinkClick r:id="rId4"/>
              </a:rPr>
              <a:t>The HSE response to the findings of the National Inpatient Experience </a:t>
            </a:r>
            <a:r>
              <a:rPr lang="en-US" sz="1200" dirty="0" smtClean="0">
                <a:latin typeface="Tahoma" panose="020B0604030504040204" pitchFamily="34" charset="0"/>
                <a:ea typeface="Tahoma" panose="020B0604030504040204" pitchFamily="34" charset="0"/>
                <a:cs typeface="Tahoma" panose="020B0604030504040204" pitchFamily="34" charset="0"/>
                <a:hlinkClick r:id="rId4"/>
              </a:rPr>
              <a:t>Survey 2019</a:t>
            </a:r>
            <a:endParaRPr lang="en-IE"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072247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Communication </a:t>
            </a:r>
            <a:r>
              <a:rPr lang="en-US" sz="2800" dirty="0"/>
              <a:t>and </a:t>
            </a:r>
            <a:r>
              <a:rPr lang="en-US" sz="2800" dirty="0" smtClean="0"/>
              <a:t>information (2017-2019) </a:t>
            </a:r>
            <a:endParaRPr lang="en-IE" sz="2800" dirty="0"/>
          </a:p>
        </p:txBody>
      </p:sp>
      <p:sp>
        <p:nvSpPr>
          <p:cNvPr id="10" name="Oval Callout 9"/>
          <p:cNvSpPr/>
          <p:nvPr/>
        </p:nvSpPr>
        <p:spPr>
          <a:xfrm>
            <a:off x="6935745" y="1477926"/>
            <a:ext cx="5004618" cy="2540621"/>
          </a:xfrm>
          <a:prstGeom prst="wedgeEllipseCallout">
            <a:avLst>
              <a:gd name="adj1" fmla="val -56881"/>
              <a:gd name="adj2" fmla="val 21371"/>
            </a:avLst>
          </a:prstGeom>
          <a:solidFill>
            <a:srgbClr val="00AAE5"/>
          </a:solidFill>
          <a:ln>
            <a:solidFill>
              <a:srgbClr val="00A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“The </a:t>
            </a:r>
            <a:r>
              <a:rPr lang="en-US" sz="1600" dirty="0">
                <a:latin typeface="Tahoma" panose="020B0604030504040204" pitchFamily="34" charset="0"/>
                <a:ea typeface="Tahoma" panose="020B0604030504040204" pitchFamily="34" charset="0"/>
                <a:cs typeface="Tahoma" panose="020B0604030504040204" pitchFamily="34" charset="0"/>
              </a:rPr>
              <a:t>registrar and consultants team were very diligent and conscientious, examining and reviewing my symptoms, recording my results from blood tests and scans and feeding back information at their earliest convenience about my condition and treatment options</a:t>
            </a:r>
            <a:r>
              <a:rPr lang="en-US" sz="1600" dirty="0" smtClean="0">
                <a:latin typeface="Tahoma" panose="020B0604030504040204" pitchFamily="34" charset="0"/>
                <a:ea typeface="Tahoma" panose="020B0604030504040204" pitchFamily="34" charset="0"/>
                <a:cs typeface="Tahoma" panose="020B0604030504040204" pitchFamily="34" charset="0"/>
              </a:rPr>
              <a:t>.”</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
        <p:nvSpPr>
          <p:cNvPr id="11" name="Oval Callout 10"/>
          <p:cNvSpPr/>
          <p:nvPr/>
        </p:nvSpPr>
        <p:spPr>
          <a:xfrm>
            <a:off x="609600" y="1748193"/>
            <a:ext cx="5341372" cy="2179847"/>
          </a:xfrm>
          <a:prstGeom prst="wedgeEllipseCallout">
            <a:avLst>
              <a:gd name="adj1" fmla="val 50255"/>
              <a:gd name="adj2" fmla="val -44118"/>
            </a:avLst>
          </a:prstGeom>
          <a:solidFill>
            <a:srgbClr val="39819E"/>
          </a:solidFill>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“The </a:t>
            </a:r>
            <a:r>
              <a:rPr lang="en-US" sz="1600" dirty="0">
                <a:latin typeface="Tahoma" panose="020B0604030504040204" pitchFamily="34" charset="0"/>
                <a:ea typeface="Tahoma" panose="020B0604030504040204" pitchFamily="34" charset="0"/>
                <a:cs typeface="Tahoma" panose="020B0604030504040204" pitchFamily="34" charset="0"/>
              </a:rPr>
              <a:t>time that you spent with the doctors. It feels like they just come to see you because is on their checklist. They emphasize a sense of urgency and try to leave as soon as possible, not giving you the time to process their answers and formulate new questions</a:t>
            </a:r>
            <a:r>
              <a:rPr lang="en-US" sz="1600" dirty="0" smtClean="0">
                <a:latin typeface="Tahoma" panose="020B0604030504040204" pitchFamily="34" charset="0"/>
                <a:ea typeface="Tahoma" panose="020B0604030504040204" pitchFamily="34" charset="0"/>
                <a:cs typeface="Tahoma" panose="020B0604030504040204" pitchFamily="34" charset="0"/>
              </a:rPr>
              <a:t>.”</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
        <p:nvSpPr>
          <p:cNvPr id="12" name="Oval Callout 11"/>
          <p:cNvSpPr/>
          <p:nvPr/>
        </p:nvSpPr>
        <p:spPr>
          <a:xfrm>
            <a:off x="290515" y="4426592"/>
            <a:ext cx="3914676" cy="1781076"/>
          </a:xfrm>
          <a:prstGeom prst="wedgeEllipseCallout">
            <a:avLst>
              <a:gd name="adj1" fmla="val 49142"/>
              <a:gd name="adj2" fmla="val -47927"/>
            </a:avLst>
          </a:prstGeom>
          <a:solidFill>
            <a:srgbClr val="07AF9C"/>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“Never </a:t>
            </a:r>
            <a:r>
              <a:rPr lang="en-US" sz="1600" dirty="0">
                <a:latin typeface="Tahoma" panose="020B0604030504040204" pitchFamily="34" charset="0"/>
                <a:ea typeface="Tahoma" panose="020B0604030504040204" pitchFamily="34" charset="0"/>
                <a:cs typeface="Tahoma" panose="020B0604030504040204" pitchFamily="34" charset="0"/>
              </a:rPr>
              <a:t>knew what time doctor was going to visit i.e. ward round</a:t>
            </a:r>
            <a:r>
              <a:rPr lang="en-US" sz="1600" dirty="0" smtClean="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Could not plan for a family member to be there as doctor could call at am or </a:t>
            </a:r>
            <a:r>
              <a:rPr lang="en-US" sz="1600" dirty="0" smtClean="0">
                <a:latin typeface="Tahoma" panose="020B0604030504040204" pitchFamily="34" charset="0"/>
                <a:ea typeface="Tahoma" panose="020B0604030504040204" pitchFamily="34" charset="0"/>
                <a:cs typeface="Tahoma" panose="020B0604030504040204" pitchFamily="34" charset="0"/>
              </a:rPr>
              <a:t>pm.”</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
        <p:nvSpPr>
          <p:cNvPr id="13" name="Oval Callout 12"/>
          <p:cNvSpPr/>
          <p:nvPr/>
        </p:nvSpPr>
        <p:spPr>
          <a:xfrm>
            <a:off x="4596063" y="4018547"/>
            <a:ext cx="3741821" cy="2189121"/>
          </a:xfrm>
          <a:prstGeom prst="wedgeEllipseCallout">
            <a:avLst>
              <a:gd name="adj1" fmla="val -49845"/>
              <a:gd name="adj2" fmla="val 44862"/>
            </a:avLst>
          </a:prstGeom>
          <a:solidFill>
            <a:srgbClr val="39819E"/>
          </a:solidFill>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a:t>
            </a:r>
            <a:r>
              <a:rPr lang="en-IE" sz="1600" dirty="0" smtClean="0">
                <a:latin typeface="Tahoma" panose="020B0604030504040204" pitchFamily="34" charset="0"/>
                <a:ea typeface="Tahoma" panose="020B0604030504040204" pitchFamily="34" charset="0"/>
                <a:cs typeface="Tahoma" panose="020B0604030504040204" pitchFamily="34" charset="0"/>
              </a:rPr>
              <a:t>I </a:t>
            </a:r>
            <a:r>
              <a:rPr lang="en-IE" sz="1600" dirty="0">
                <a:latin typeface="Tahoma" panose="020B0604030504040204" pitchFamily="34" charset="0"/>
                <a:ea typeface="Tahoma" panose="020B0604030504040204" pitchFamily="34" charset="0"/>
                <a:cs typeface="Tahoma" panose="020B0604030504040204" pitchFamily="34" charset="0"/>
              </a:rPr>
              <a:t>felt I left the hospital not really knowing much about my condition. I have since been back twice with the same condition and I'm still confused and have lost all faith at this stage</a:t>
            </a:r>
            <a:r>
              <a:rPr lang="en-IE" sz="1600" dirty="0" smtClean="0">
                <a:latin typeface="Tahoma" panose="020B0604030504040204" pitchFamily="34" charset="0"/>
                <a:ea typeface="Tahoma" panose="020B0604030504040204" pitchFamily="34" charset="0"/>
                <a:cs typeface="Tahoma" panose="020B0604030504040204" pitchFamily="34" charset="0"/>
              </a:rPr>
              <a:t>….”</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
        <p:nvSpPr>
          <p:cNvPr id="14" name="Oval Callout 13"/>
          <p:cNvSpPr/>
          <p:nvPr/>
        </p:nvSpPr>
        <p:spPr>
          <a:xfrm>
            <a:off x="8506326" y="4888887"/>
            <a:ext cx="3517232" cy="1788639"/>
          </a:xfrm>
          <a:prstGeom prst="wedgeEllipseCallout">
            <a:avLst>
              <a:gd name="adj1" fmla="val -42726"/>
              <a:gd name="adj2" fmla="val -55217"/>
            </a:avLst>
          </a:prstGeom>
          <a:solidFill>
            <a:srgbClr val="07AF9C"/>
          </a:solidFill>
          <a:ln>
            <a:solidFill>
              <a:srgbClr val="07A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Tahoma" panose="020B0604030504040204" pitchFamily="34" charset="0"/>
                <a:ea typeface="Tahoma" panose="020B0604030504040204" pitchFamily="34" charset="0"/>
                <a:cs typeface="Tahoma" panose="020B0604030504040204" pitchFamily="34" charset="0"/>
              </a:rPr>
              <a:t>“I </a:t>
            </a:r>
            <a:r>
              <a:rPr lang="en-US" sz="1600" dirty="0">
                <a:latin typeface="Tahoma" panose="020B0604030504040204" pitchFamily="34" charset="0"/>
                <a:ea typeface="Tahoma" panose="020B0604030504040204" pitchFamily="34" charset="0"/>
                <a:cs typeface="Tahoma" panose="020B0604030504040204" pitchFamily="34" charset="0"/>
              </a:rPr>
              <a:t>felt I was not listened to. I was sent home with very little warning to live alone with new medication I did not understand</a:t>
            </a:r>
            <a:r>
              <a:rPr lang="en-US" sz="1600" dirty="0" smtClean="0">
                <a:latin typeface="Tahoma" panose="020B0604030504040204" pitchFamily="34" charset="0"/>
                <a:ea typeface="Tahoma" panose="020B0604030504040204" pitchFamily="34" charset="0"/>
                <a:cs typeface="Tahoma" panose="020B0604030504040204" pitchFamily="34" charset="0"/>
              </a:rPr>
              <a:t>.”</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27866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dirty="0" smtClean="0"/>
              <a:t>National Healthcare Communication Programme</a:t>
            </a:r>
            <a:endParaRPr lang="en-IE" sz="2800" dirty="0"/>
          </a:p>
        </p:txBody>
      </p:sp>
      <p:sp>
        <p:nvSpPr>
          <p:cNvPr id="3" name="Content Placeholder 2"/>
          <p:cNvSpPr>
            <a:spLocks noGrp="1"/>
          </p:cNvSpPr>
          <p:nvPr>
            <p:ph idx="1"/>
          </p:nvPr>
        </p:nvSpPr>
        <p:spPr>
          <a:xfrm>
            <a:off x="568411" y="1781226"/>
            <a:ext cx="5979874" cy="4695774"/>
          </a:xfrm>
        </p:spPr>
        <p:txBody>
          <a:bodyPr>
            <a:noAutofit/>
          </a:bodyPr>
          <a:lstStyle/>
          <a:p>
            <a:pPr>
              <a:spcBef>
                <a:spcPts val="0"/>
              </a:spcBef>
              <a:spcAft>
                <a:spcPts val="1600"/>
              </a:spcAft>
            </a:pPr>
            <a:r>
              <a:rPr lang="en-IE" sz="2000" dirty="0" smtClean="0"/>
              <a:t>The </a:t>
            </a:r>
            <a:r>
              <a:rPr lang="en-IE" sz="2000" dirty="0"/>
              <a:t>National Healthcare Communication Programme was established in response to </a:t>
            </a:r>
            <a:r>
              <a:rPr lang="en-IE" sz="2000" dirty="0" smtClean="0"/>
              <a:t>findings from the National Inpatient Experience Survey.</a:t>
            </a:r>
          </a:p>
          <a:p>
            <a:pPr>
              <a:spcBef>
                <a:spcPts val="0"/>
              </a:spcBef>
              <a:spcAft>
                <a:spcPts val="1600"/>
              </a:spcAft>
            </a:pPr>
            <a:r>
              <a:rPr lang="en-US" sz="2000" dirty="0"/>
              <a:t>D</a:t>
            </a:r>
            <a:r>
              <a:rPr lang="en-US" sz="2000" dirty="0" smtClean="0"/>
              <a:t>esigned </a:t>
            </a:r>
            <a:r>
              <a:rPr lang="en-US" sz="2000" dirty="0"/>
              <a:t>to support healthcare staff to learn, develop and maintain their communication skills with patients, their families and with colleagues. </a:t>
            </a:r>
            <a:endParaRPr lang="en-US" sz="2000" dirty="0" smtClean="0"/>
          </a:p>
          <a:p>
            <a:pPr>
              <a:spcBef>
                <a:spcPts val="0"/>
              </a:spcBef>
              <a:spcAft>
                <a:spcPts val="1600"/>
              </a:spcAft>
            </a:pPr>
            <a:r>
              <a:rPr lang="en-US" sz="2000" dirty="0" smtClean="0"/>
              <a:t>Underpinned </a:t>
            </a:r>
            <a:r>
              <a:rPr lang="en-US" sz="2000" dirty="0"/>
              <a:t>by </a:t>
            </a:r>
            <a:r>
              <a:rPr lang="en-US" sz="2000" dirty="0" smtClean="0"/>
              <a:t>core </a:t>
            </a:r>
            <a:r>
              <a:rPr lang="en-US" sz="2000" dirty="0"/>
              <a:t>v</a:t>
            </a:r>
            <a:r>
              <a:rPr lang="en-US" sz="2000" dirty="0" smtClean="0"/>
              <a:t>alues </a:t>
            </a:r>
            <a:r>
              <a:rPr lang="en-US" sz="2000" dirty="0"/>
              <a:t>of </a:t>
            </a:r>
            <a:r>
              <a:rPr lang="en-US" sz="2000" dirty="0" smtClean="0"/>
              <a:t>care</a:t>
            </a:r>
            <a:r>
              <a:rPr lang="en-US" sz="2000" dirty="0"/>
              <a:t>, </a:t>
            </a:r>
            <a:r>
              <a:rPr lang="en-US" sz="2000" dirty="0" smtClean="0"/>
              <a:t>compassion</a:t>
            </a:r>
            <a:r>
              <a:rPr lang="en-US" sz="2000" dirty="0"/>
              <a:t>, </a:t>
            </a:r>
            <a:r>
              <a:rPr lang="en-US" sz="2000" dirty="0" smtClean="0"/>
              <a:t>trust </a:t>
            </a:r>
            <a:r>
              <a:rPr lang="en-US" sz="2000" dirty="0"/>
              <a:t>and </a:t>
            </a:r>
            <a:r>
              <a:rPr lang="en-US" sz="2000" dirty="0" smtClean="0"/>
              <a:t>learning, with </a:t>
            </a:r>
            <a:r>
              <a:rPr lang="en-US" sz="2000" dirty="0"/>
              <a:t>a focus on </a:t>
            </a:r>
            <a:r>
              <a:rPr lang="en-US" sz="2000" dirty="0" smtClean="0"/>
              <a:t>person‐</a:t>
            </a:r>
            <a:r>
              <a:rPr lang="en-US" sz="2000" dirty="0" err="1"/>
              <a:t>c</a:t>
            </a:r>
            <a:r>
              <a:rPr lang="en-US" sz="2000" dirty="0" err="1" smtClean="0"/>
              <a:t>entred</a:t>
            </a:r>
            <a:r>
              <a:rPr lang="en-US" sz="2000" dirty="0" smtClean="0"/>
              <a:t> </a:t>
            </a:r>
            <a:r>
              <a:rPr lang="en-US" sz="2000" dirty="0"/>
              <a:t>and </a:t>
            </a:r>
            <a:r>
              <a:rPr lang="en-US" sz="2000" dirty="0" smtClean="0"/>
              <a:t>clinical </a:t>
            </a:r>
            <a:r>
              <a:rPr lang="en-US" sz="2000" dirty="0"/>
              <a:t>c</a:t>
            </a:r>
            <a:r>
              <a:rPr lang="en-US" sz="2000" dirty="0" smtClean="0"/>
              <a:t>ommunication </a:t>
            </a:r>
            <a:r>
              <a:rPr lang="en-US" sz="2000" dirty="0"/>
              <a:t>s</a:t>
            </a:r>
            <a:r>
              <a:rPr lang="en-US" sz="2000" dirty="0" smtClean="0"/>
              <a:t>kills.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194" y="1656732"/>
            <a:ext cx="5223405" cy="4729730"/>
          </a:xfrm>
          <a:prstGeom prst="rect">
            <a:avLst/>
          </a:prstGeom>
        </p:spPr>
      </p:pic>
      <p:sp>
        <p:nvSpPr>
          <p:cNvPr id="5" name="TextBox 4"/>
          <p:cNvSpPr txBox="1"/>
          <p:nvPr/>
        </p:nvSpPr>
        <p:spPr>
          <a:xfrm>
            <a:off x="6666271" y="6477000"/>
            <a:ext cx="5525728" cy="276999"/>
          </a:xfrm>
          <a:prstGeom prst="rect">
            <a:avLst/>
          </a:prstGeom>
          <a:noFill/>
        </p:spPr>
        <p:txBody>
          <a:bodyPr wrap="square" rtlCol="0">
            <a:spAutoFit/>
          </a:bodyPr>
          <a:lstStyle/>
          <a:p>
            <a:pPr algn="ctr"/>
            <a:r>
              <a:rPr lang="en-IE" sz="1200" dirty="0">
                <a:latin typeface="Tahoma" panose="020B0604030504040204" pitchFamily="34" charset="0"/>
                <a:ea typeface="Tahoma" panose="020B0604030504040204" pitchFamily="34" charset="0"/>
                <a:cs typeface="Tahoma" panose="020B0604030504040204" pitchFamily="34" charset="0"/>
                <a:hlinkClick r:id="rId4"/>
              </a:rPr>
              <a:t>https://www.hse.ie/eng/about/our-health-service/healthcare-communication</a:t>
            </a:r>
            <a:r>
              <a:rPr lang="en-IE" sz="1200" dirty="0" smtClean="0">
                <a:latin typeface="Tahoma" panose="020B0604030504040204" pitchFamily="34" charset="0"/>
                <a:ea typeface="Tahoma" panose="020B0604030504040204" pitchFamily="34" charset="0"/>
                <a:cs typeface="Tahoma" panose="020B0604030504040204" pitchFamily="34" charset="0"/>
                <a:hlinkClick r:id="rId4"/>
              </a:rPr>
              <a:t>/</a:t>
            </a:r>
            <a:r>
              <a:rPr lang="en-IE" sz="1200" dirty="0" smtClean="0">
                <a:latin typeface="Tahoma" panose="020B0604030504040204" pitchFamily="34" charset="0"/>
                <a:ea typeface="Tahoma" panose="020B0604030504040204" pitchFamily="34" charset="0"/>
                <a:cs typeface="Tahoma" panose="020B0604030504040204" pitchFamily="34" charset="0"/>
              </a:rPr>
              <a:t> </a:t>
            </a:r>
            <a:endParaRPr lang="en-IE" sz="12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726" t="5416" r="7187" b="6397"/>
          <a:stretch/>
        </p:blipFill>
        <p:spPr>
          <a:xfrm>
            <a:off x="10429524" y="612624"/>
            <a:ext cx="1610075" cy="1168602"/>
          </a:xfrm>
          <a:prstGeom prst="rect">
            <a:avLst/>
          </a:prstGeom>
        </p:spPr>
      </p:pic>
    </p:spTree>
    <p:extLst>
      <p:ext uri="{BB962C8B-B14F-4D97-AF65-F5344CB8AC3E}">
        <p14:creationId xmlns:p14="http://schemas.microsoft.com/office/powerpoint/2010/main" val="41431843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IE" sz="2800" dirty="0"/>
              <a:t>National Healthcare Communication Programme</a:t>
            </a:r>
          </a:p>
        </p:txBody>
      </p:sp>
      <p:sp>
        <p:nvSpPr>
          <p:cNvPr id="9" name="Content Placeholder 8"/>
          <p:cNvSpPr>
            <a:spLocks noGrp="1"/>
          </p:cNvSpPr>
          <p:nvPr>
            <p:ph idx="1"/>
          </p:nvPr>
        </p:nvSpPr>
        <p:spPr>
          <a:xfrm>
            <a:off x="568411" y="1781227"/>
            <a:ext cx="11071653" cy="4395736"/>
          </a:xfrm>
        </p:spPr>
        <p:txBody>
          <a:bodyPr>
            <a:normAutofit/>
          </a:bodyPr>
          <a:lstStyle/>
          <a:p>
            <a:pPr marL="361950" indent="-361950">
              <a:spcBef>
                <a:spcPts val="0"/>
              </a:spcBef>
              <a:spcAft>
                <a:spcPts val="1600"/>
              </a:spcAft>
            </a:pPr>
            <a:r>
              <a:rPr lang="en-US" sz="2200" dirty="0" smtClean="0"/>
              <a:t>To </a:t>
            </a:r>
            <a:r>
              <a:rPr lang="en-US" sz="2200" dirty="0"/>
              <a:t>inform the ongoing development of the National Healthcare Communication Programme guidance for healthcare </a:t>
            </a:r>
            <a:r>
              <a:rPr lang="en-US" sz="2200" dirty="0" smtClean="0"/>
              <a:t>staff, including in </a:t>
            </a:r>
            <a:r>
              <a:rPr lang="en-US" sz="2200" dirty="0"/>
              <a:t>maternity services, the NHCP undertook a review of </a:t>
            </a:r>
            <a:r>
              <a:rPr lang="en-US" sz="2200" dirty="0" smtClean="0"/>
              <a:t>questions </a:t>
            </a:r>
            <a:r>
              <a:rPr lang="en-US" sz="2200" dirty="0"/>
              <a:t>and women’s comments in the National Maternity Experience Survey </a:t>
            </a:r>
            <a:r>
              <a:rPr lang="en-US" sz="2200" dirty="0" smtClean="0"/>
              <a:t>2020.</a:t>
            </a:r>
            <a:endParaRPr lang="en-US" sz="2200" dirty="0"/>
          </a:p>
          <a:p>
            <a:pPr marL="361950" indent="-361950">
              <a:spcBef>
                <a:spcPts val="0"/>
              </a:spcBef>
              <a:spcAft>
                <a:spcPts val="1600"/>
              </a:spcAft>
            </a:pPr>
            <a:r>
              <a:rPr lang="en-IE" sz="2200" dirty="0"/>
              <a:t>The survey found that </a:t>
            </a:r>
            <a:r>
              <a:rPr lang="en-US" sz="2200" dirty="0"/>
              <a:t>some women were not given the opportunity to ask questions and were not as involved as </a:t>
            </a:r>
            <a:r>
              <a:rPr lang="en-US" sz="2200" dirty="0" smtClean="0"/>
              <a:t>much as they </a:t>
            </a:r>
            <a:r>
              <a:rPr lang="en-US" sz="2200" dirty="0"/>
              <a:t>wanted to be in decisions about their care after </a:t>
            </a:r>
            <a:r>
              <a:rPr lang="en-US" sz="2200" dirty="0" smtClean="0"/>
              <a:t>birth.</a:t>
            </a:r>
            <a:endParaRPr lang="en-US" sz="2200" dirty="0"/>
          </a:p>
          <a:p>
            <a:pPr marL="361950" indent="-361950">
              <a:spcBef>
                <a:spcPts val="0"/>
              </a:spcBef>
              <a:spcAft>
                <a:spcPts val="1600"/>
              </a:spcAft>
            </a:pPr>
            <a:r>
              <a:rPr lang="en-US" sz="2200" dirty="0"/>
              <a:t>Many women felt they did not receive sufficient information and support for their mental health, not just in the period after birth, but also during their pregnancy.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26" t="5416" r="7187" b="6397"/>
          <a:stretch/>
        </p:blipFill>
        <p:spPr>
          <a:xfrm>
            <a:off x="10429524" y="612624"/>
            <a:ext cx="1610075" cy="1168602"/>
          </a:xfrm>
          <a:prstGeom prst="rect">
            <a:avLst/>
          </a:prstGeom>
        </p:spPr>
      </p:pic>
    </p:spTree>
    <p:extLst>
      <p:ext uri="{BB962C8B-B14F-4D97-AF65-F5344CB8AC3E}">
        <p14:creationId xmlns:p14="http://schemas.microsoft.com/office/powerpoint/2010/main" val="18790096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dirty="0" smtClean="0"/>
              <a:t>Medicines A-Z</a:t>
            </a:r>
            <a:endParaRPr lang="en-IE" sz="2800" dirty="0"/>
          </a:p>
        </p:txBody>
      </p:sp>
      <p:sp>
        <p:nvSpPr>
          <p:cNvPr id="3" name="Content Placeholder 2"/>
          <p:cNvSpPr>
            <a:spLocks noGrp="1"/>
          </p:cNvSpPr>
          <p:nvPr>
            <p:ph idx="1"/>
          </p:nvPr>
        </p:nvSpPr>
        <p:spPr>
          <a:xfrm>
            <a:off x="568411" y="1810693"/>
            <a:ext cx="11071653" cy="4366270"/>
          </a:xfrm>
        </p:spPr>
        <p:txBody>
          <a:bodyPr>
            <a:noAutofit/>
          </a:bodyPr>
          <a:lstStyle/>
          <a:p>
            <a:pPr marL="0" indent="0">
              <a:buNone/>
            </a:pPr>
            <a:r>
              <a:rPr lang="en-IE" sz="2200" b="1" dirty="0">
                <a:solidFill>
                  <a:srgbClr val="243168"/>
                </a:solidFill>
              </a:rPr>
              <a:t>Medicines A-Z </a:t>
            </a:r>
            <a:r>
              <a:rPr lang="en-IE" sz="2200" dirty="0">
                <a:solidFill>
                  <a:srgbClr val="39819E"/>
                </a:solidFill>
                <a:uFill>
                  <a:solidFill>
                    <a:srgbClr val="39819E"/>
                  </a:solidFill>
                </a:uFill>
              </a:rPr>
              <a:t>(</a:t>
            </a:r>
            <a:r>
              <a:rPr lang="en-IE" sz="2200" u="sng" dirty="0">
                <a:solidFill>
                  <a:srgbClr val="39819E"/>
                </a:solidFill>
                <a:uFill>
                  <a:solidFill>
                    <a:srgbClr val="39819E"/>
                  </a:solidFill>
                </a:uFill>
                <a:hlinkClick r:id="rId2"/>
              </a:rPr>
              <a:t>https://www2.hse.ie/conditions/medicines/</a:t>
            </a:r>
            <a:r>
              <a:rPr lang="en-IE" sz="2200" dirty="0">
                <a:solidFill>
                  <a:srgbClr val="39819E"/>
                </a:solidFill>
                <a:uFill>
                  <a:solidFill>
                    <a:srgbClr val="39819E"/>
                  </a:solidFill>
                </a:uFill>
              </a:rPr>
              <a:t>)</a:t>
            </a:r>
            <a:endParaRPr lang="en-IE" sz="2200" i="1" dirty="0">
              <a:solidFill>
                <a:srgbClr val="39819E"/>
              </a:solidFill>
              <a:uFill>
                <a:solidFill>
                  <a:srgbClr val="39819E"/>
                </a:solidFill>
              </a:uFill>
            </a:endParaRPr>
          </a:p>
          <a:p>
            <a:r>
              <a:rPr lang="en-IE" sz="2200" dirty="0"/>
              <a:t>One of the areas for improvement identified by the National Inpatient Experience Survey was information on medications. </a:t>
            </a:r>
          </a:p>
          <a:p>
            <a:pPr lvl="1"/>
            <a:r>
              <a:rPr lang="en-IE" dirty="0"/>
              <a:t>From 2017 to 2019, 11.0% of patients (n=3,360) said that the purpose of medicines they were to take at home were not explained to them in a way that they could understand. </a:t>
            </a:r>
          </a:p>
          <a:p>
            <a:pPr lvl="1"/>
            <a:r>
              <a:rPr lang="en-IE" dirty="0"/>
              <a:t>38.5% (n=10,291) reported that they were not told about the side effects of medications to watch out for when they went home</a:t>
            </a:r>
            <a:r>
              <a:rPr lang="en-IE" dirty="0" smtClean="0"/>
              <a:t>.</a:t>
            </a:r>
          </a:p>
          <a:p>
            <a:pPr lvl="1"/>
            <a:endParaRPr lang="en-IE" sz="1600" dirty="0"/>
          </a:p>
          <a:p>
            <a:pPr>
              <a:spcBef>
                <a:spcPts val="0"/>
              </a:spcBef>
            </a:pPr>
            <a:r>
              <a:rPr lang="en-IE" sz="2200" dirty="0"/>
              <a:t>The HSE’s </a:t>
            </a:r>
            <a:r>
              <a:rPr lang="en-IE" sz="2200" dirty="0">
                <a:solidFill>
                  <a:srgbClr val="243168"/>
                </a:solidFill>
              </a:rPr>
              <a:t>Medicines A-Z </a:t>
            </a:r>
            <a:r>
              <a:rPr lang="en-IE" sz="2200" dirty="0"/>
              <a:t>resource was developed in response to these findings, in collaboration with general practitioners, the Royal College of Surgeons in Ireland, </a:t>
            </a:r>
            <a:r>
              <a:rPr lang="en-IE" sz="2200" dirty="0" err="1"/>
              <a:t>SaferMeds</a:t>
            </a:r>
            <a:r>
              <a:rPr lang="en-IE" sz="2200" dirty="0"/>
              <a:t> and the Health Products Regulatory Authority (HPRA</a:t>
            </a:r>
            <a:r>
              <a:rPr lang="en-IE" sz="2200" dirty="0" smtClean="0"/>
              <a:t>).</a:t>
            </a:r>
            <a:endParaRPr lang="en-IE" sz="2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452" t="6357" r="6331" b="4031"/>
          <a:stretch/>
        </p:blipFill>
        <p:spPr>
          <a:xfrm>
            <a:off x="10419907" y="492909"/>
            <a:ext cx="1750828" cy="1778522"/>
          </a:xfrm>
          <a:prstGeom prst="rect">
            <a:avLst/>
          </a:prstGeom>
        </p:spPr>
      </p:pic>
    </p:spTree>
    <p:extLst>
      <p:ext uri="{BB962C8B-B14F-4D97-AF65-F5344CB8AC3E}">
        <p14:creationId xmlns:p14="http://schemas.microsoft.com/office/powerpoint/2010/main" val="32649799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Implementation of the National Maternity Strategy </a:t>
            </a:r>
            <a:endParaRPr lang="en-IE" sz="2800" dirty="0"/>
          </a:p>
        </p:txBody>
      </p:sp>
      <p:sp>
        <p:nvSpPr>
          <p:cNvPr id="3" name="Content Placeholder 2"/>
          <p:cNvSpPr>
            <a:spLocks noGrp="1"/>
          </p:cNvSpPr>
          <p:nvPr>
            <p:ph idx="1"/>
          </p:nvPr>
        </p:nvSpPr>
        <p:spPr>
          <a:xfrm>
            <a:off x="568411" y="1810693"/>
            <a:ext cx="8156845" cy="4366269"/>
          </a:xfrm>
        </p:spPr>
        <p:txBody>
          <a:bodyPr>
            <a:noAutofit/>
          </a:bodyPr>
          <a:lstStyle/>
          <a:p>
            <a:pPr>
              <a:spcBef>
                <a:spcPts val="0"/>
              </a:spcBef>
            </a:pPr>
            <a:r>
              <a:rPr lang="en-IE" sz="2200" dirty="0" smtClean="0"/>
              <a:t>The </a:t>
            </a:r>
            <a:r>
              <a:rPr lang="en-IE" sz="2200" dirty="0"/>
              <a:t>results of </a:t>
            </a:r>
            <a:r>
              <a:rPr lang="en-IE" sz="2200" dirty="0" smtClean="0"/>
              <a:t>the National </a:t>
            </a:r>
            <a:r>
              <a:rPr lang="en-IE" sz="2200" dirty="0"/>
              <a:t>Maternity Experience </a:t>
            </a:r>
            <a:r>
              <a:rPr lang="en-IE" sz="2200" dirty="0" smtClean="0"/>
              <a:t>Survey 2020 </a:t>
            </a:r>
            <a:r>
              <a:rPr lang="en-IE" sz="2200" dirty="0"/>
              <a:t>were used </a:t>
            </a:r>
            <a:r>
              <a:rPr lang="en-IE" sz="2200" dirty="0" smtClean="0"/>
              <a:t>to</a:t>
            </a:r>
            <a:r>
              <a:rPr lang="en-IE" sz="2200" dirty="0"/>
              <a:t> </a:t>
            </a:r>
            <a:r>
              <a:rPr lang="en-IE" sz="2200" dirty="0" smtClean="0"/>
              <a:t>inform </a:t>
            </a:r>
            <a:r>
              <a:rPr lang="en-IE" sz="2200" dirty="0"/>
              <a:t>the allocation of funding in 2021, including funding targeted at improving post-natal supports and new lactation consultant </a:t>
            </a:r>
            <a:r>
              <a:rPr lang="en-IE" sz="2200" dirty="0" smtClean="0"/>
              <a:t>posts.</a:t>
            </a:r>
          </a:p>
          <a:p>
            <a:pPr>
              <a:spcBef>
                <a:spcPts val="0"/>
              </a:spcBef>
            </a:pPr>
            <a:endParaRPr lang="en-IE" sz="1600" dirty="0" smtClean="0"/>
          </a:p>
          <a:p>
            <a:pPr>
              <a:spcBef>
                <a:spcPts val="0"/>
              </a:spcBef>
            </a:pPr>
            <a:r>
              <a:rPr lang="en-IE" sz="2200" dirty="0" smtClean="0"/>
              <a:t>Significant </a:t>
            </a:r>
            <a:r>
              <a:rPr lang="en-IE" sz="2200" dirty="0"/>
              <a:t>additional funding </a:t>
            </a:r>
            <a:r>
              <a:rPr lang="en-IE" sz="2200" dirty="0" smtClean="0"/>
              <a:t>has been provided to </a:t>
            </a:r>
            <a:r>
              <a:rPr lang="en-IE" sz="2200" dirty="0"/>
              <a:t>maternity services in 2021 and 2022 </a:t>
            </a:r>
            <a:r>
              <a:rPr lang="en-IE" sz="2200" dirty="0" smtClean="0"/>
              <a:t>to </a:t>
            </a:r>
            <a:r>
              <a:rPr lang="en-IE" sz="2200" dirty="0"/>
              <a:t>facilitate the implementation of quality improvement plans </a:t>
            </a:r>
            <a:r>
              <a:rPr lang="en-IE" sz="2200" dirty="0" smtClean="0"/>
              <a:t>developed </a:t>
            </a:r>
            <a:r>
              <a:rPr lang="en-IE" sz="2200" dirty="0"/>
              <a:t>in response to the survey.  </a:t>
            </a:r>
          </a:p>
          <a:p>
            <a:endParaRPr lang="en-IE"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1270" y="2040527"/>
            <a:ext cx="2846385" cy="4025190"/>
          </a:xfrm>
          <a:prstGeom prst="rect">
            <a:avLst/>
          </a:prstGeom>
        </p:spPr>
      </p:pic>
    </p:spTree>
    <p:extLst>
      <p:ext uri="{BB962C8B-B14F-4D97-AF65-F5344CB8AC3E}">
        <p14:creationId xmlns:p14="http://schemas.microsoft.com/office/powerpoint/2010/main" val="3291658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62845"/>
            <a:ext cx="11145794" cy="1227844"/>
          </a:xfrm>
        </p:spPr>
        <p:txBody>
          <a:bodyPr/>
          <a:lstStyle/>
          <a:p>
            <a:pPr algn="ctr"/>
            <a:r>
              <a:rPr lang="en-IE" dirty="0" smtClean="0">
                <a:solidFill>
                  <a:srgbClr val="243168"/>
                </a:solidFill>
              </a:rPr>
              <a:t>HIQA’s functions</a:t>
            </a:r>
            <a:endParaRPr lang="en-IE" dirty="0">
              <a:solidFill>
                <a:srgbClr val="243168"/>
              </a:solidFill>
            </a:endParaRPr>
          </a:p>
        </p:txBody>
      </p:sp>
      <p:sp>
        <p:nvSpPr>
          <p:cNvPr id="3" name="Content Placeholder 2"/>
          <p:cNvSpPr>
            <a:spLocks noGrp="1"/>
          </p:cNvSpPr>
          <p:nvPr>
            <p:ph idx="1"/>
          </p:nvPr>
        </p:nvSpPr>
        <p:spPr>
          <a:xfrm>
            <a:off x="481914" y="1807536"/>
            <a:ext cx="11145794" cy="4719388"/>
          </a:xfrm>
        </p:spPr>
        <p:txBody>
          <a:bodyPr>
            <a:noAutofit/>
          </a:bodyPr>
          <a:lstStyle/>
          <a:p>
            <a:pPr lvl="0"/>
            <a:r>
              <a:rPr lang="en-US" sz="1900" b="1" dirty="0" smtClean="0"/>
              <a:t>Setting </a:t>
            </a:r>
            <a:r>
              <a:rPr lang="en-US" sz="1900" b="1" dirty="0"/>
              <a:t>standards for health and social care services </a:t>
            </a:r>
            <a:r>
              <a:rPr lang="en-IE" sz="1900" b="1" dirty="0" smtClean="0"/>
              <a:t/>
            </a:r>
            <a:br>
              <a:rPr lang="en-IE" sz="1900" b="1" dirty="0" smtClean="0"/>
            </a:br>
            <a:r>
              <a:rPr lang="en-US" sz="1900" dirty="0"/>
              <a:t>Developing person-</a:t>
            </a:r>
            <a:r>
              <a:rPr lang="en-US" sz="1900" dirty="0" err="1"/>
              <a:t>centred</a:t>
            </a:r>
            <a:r>
              <a:rPr lang="en-US" sz="1900" dirty="0"/>
              <a:t> standards and guidance, based on evidence and international best practice, for health and social care services in Ireland</a:t>
            </a:r>
            <a:r>
              <a:rPr lang="en-US" sz="1900" dirty="0" smtClean="0"/>
              <a:t>.</a:t>
            </a:r>
          </a:p>
          <a:p>
            <a:pPr lvl="0"/>
            <a:r>
              <a:rPr lang="en-IE" sz="1900" b="1" dirty="0" smtClean="0"/>
              <a:t>Regulating </a:t>
            </a:r>
            <a:r>
              <a:rPr lang="en-IE" sz="1900" b="1" dirty="0"/>
              <a:t>social care services </a:t>
            </a:r>
            <a:r>
              <a:rPr lang="en-IE" sz="1900" b="1" dirty="0" smtClean="0"/>
              <a:t/>
            </a:r>
            <a:br>
              <a:rPr lang="en-IE" sz="1900" b="1" dirty="0" smtClean="0"/>
            </a:br>
            <a:r>
              <a:rPr lang="en-US" sz="1900" dirty="0"/>
              <a:t>The Chief Inspector within HIQA is responsible for registering and inspecting residential services for older people and people with a disability, and children’s special care units</a:t>
            </a:r>
            <a:r>
              <a:rPr lang="en-US" sz="1900" dirty="0" smtClean="0"/>
              <a:t>.</a:t>
            </a:r>
          </a:p>
          <a:p>
            <a:r>
              <a:rPr lang="en-IE" sz="1900" b="1" dirty="0"/>
              <a:t>Regulating health services</a:t>
            </a:r>
            <a:r>
              <a:rPr lang="en-IE" sz="1900" dirty="0"/>
              <a:t> </a:t>
            </a:r>
            <a:r>
              <a:rPr lang="en-IE" sz="1900" dirty="0" smtClean="0"/>
              <a:t/>
            </a:r>
            <a:br>
              <a:rPr lang="en-IE" sz="1900" dirty="0" smtClean="0"/>
            </a:br>
            <a:r>
              <a:rPr lang="en-IE" sz="1900" dirty="0" smtClean="0"/>
              <a:t>Regulating </a:t>
            </a:r>
            <a:r>
              <a:rPr lang="en-IE" sz="1900" dirty="0"/>
              <a:t>medical exposure to ionising radiation</a:t>
            </a:r>
            <a:r>
              <a:rPr lang="en-IE" sz="1900" dirty="0" smtClean="0"/>
              <a:t>.</a:t>
            </a:r>
            <a:endParaRPr lang="en-US" sz="1900" dirty="0" smtClean="0"/>
          </a:p>
          <a:p>
            <a:pPr lvl="0"/>
            <a:r>
              <a:rPr lang="en-IE" sz="1900" b="1" dirty="0" smtClean="0">
                <a:solidFill>
                  <a:prstClr val="black"/>
                </a:solidFill>
              </a:rPr>
              <a:t>Monitoring </a:t>
            </a:r>
            <a:r>
              <a:rPr lang="en-IE" sz="1900" b="1" dirty="0" smtClean="0"/>
              <a:t>services</a:t>
            </a:r>
            <a:r>
              <a:rPr lang="en-IE" sz="1900" dirty="0" smtClean="0"/>
              <a:t> </a:t>
            </a:r>
            <a:r>
              <a:rPr lang="en-US" sz="1900" dirty="0" smtClean="0">
                <a:solidFill>
                  <a:prstClr val="black"/>
                </a:solidFill>
              </a:rPr>
              <a:t/>
            </a:r>
            <a:br>
              <a:rPr lang="en-US" sz="1900" dirty="0" smtClean="0">
                <a:solidFill>
                  <a:prstClr val="black"/>
                </a:solidFill>
              </a:rPr>
            </a:br>
            <a:r>
              <a:rPr lang="en-IE" sz="1900" dirty="0"/>
              <a:t>Monitoring the safety and quality of health services and children’s social services, and investigating as necessary serious concerns about the health and welfare of people who use these services</a:t>
            </a:r>
            <a:r>
              <a:rPr lang="en-IE" sz="1900" dirty="0" smtClean="0"/>
              <a:t>.</a:t>
            </a:r>
            <a:endParaRPr lang="en-IE" sz="1900" dirty="0"/>
          </a:p>
        </p:txBody>
      </p:sp>
    </p:spTree>
    <p:extLst>
      <p:ext uri="{BB962C8B-B14F-4D97-AF65-F5344CB8AC3E}">
        <p14:creationId xmlns:p14="http://schemas.microsoft.com/office/powerpoint/2010/main" val="21859847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14000"/>
              </a:lnSpc>
            </a:pPr>
            <a:r>
              <a:rPr lang="en-IE" sz="2800" dirty="0"/>
              <a:t>Specialist Perinatal Mental Health Services </a:t>
            </a:r>
            <a:r>
              <a:rPr lang="en-IE" sz="2800" dirty="0" smtClean="0"/>
              <a:t/>
            </a:r>
            <a:br>
              <a:rPr lang="en-IE" sz="2800" dirty="0" smtClean="0"/>
            </a:br>
            <a:r>
              <a:rPr lang="en-IE" sz="2800" dirty="0" smtClean="0"/>
              <a:t>Model </a:t>
            </a:r>
            <a:r>
              <a:rPr lang="en-IE" sz="2800" dirty="0"/>
              <a:t>of Care</a:t>
            </a:r>
          </a:p>
        </p:txBody>
      </p:sp>
      <p:sp>
        <p:nvSpPr>
          <p:cNvPr id="3" name="Content Placeholder 2"/>
          <p:cNvSpPr>
            <a:spLocks noGrp="1"/>
          </p:cNvSpPr>
          <p:nvPr>
            <p:ph idx="1"/>
          </p:nvPr>
        </p:nvSpPr>
        <p:spPr>
          <a:xfrm>
            <a:off x="568411" y="1810693"/>
            <a:ext cx="11071653" cy="4366270"/>
          </a:xfrm>
        </p:spPr>
        <p:txBody>
          <a:bodyPr>
            <a:noAutofit/>
          </a:bodyPr>
          <a:lstStyle/>
          <a:p>
            <a:r>
              <a:rPr lang="en-US" sz="2200" dirty="0" smtClean="0"/>
              <a:t>Questions </a:t>
            </a:r>
            <a:r>
              <a:rPr lang="en-US" sz="2200" dirty="0"/>
              <a:t>relating to mental health </a:t>
            </a:r>
            <a:r>
              <a:rPr lang="en-US" sz="2200" dirty="0" smtClean="0"/>
              <a:t>were some </a:t>
            </a:r>
            <a:r>
              <a:rPr lang="en-US" sz="2200" dirty="0"/>
              <a:t>of the lowest-scoring questions </a:t>
            </a:r>
            <a:r>
              <a:rPr lang="en-IE" sz="2200" dirty="0" smtClean="0"/>
              <a:t>in the National Maternity Experience Survey:</a:t>
            </a:r>
          </a:p>
          <a:p>
            <a:pPr lvl="1"/>
            <a:r>
              <a:rPr lang="en-US" sz="1800" dirty="0" smtClean="0"/>
              <a:t>A third of women </a:t>
            </a:r>
            <a:r>
              <a:rPr lang="en-US" sz="1800" dirty="0"/>
              <a:t>said that they did not receive enough </a:t>
            </a:r>
            <a:r>
              <a:rPr lang="en-US" sz="1800" dirty="0" smtClean="0"/>
              <a:t>information about </a:t>
            </a:r>
            <a:r>
              <a:rPr lang="en-US" sz="1800" dirty="0"/>
              <a:t>changes in their mental health that may </a:t>
            </a:r>
            <a:r>
              <a:rPr lang="en-US" sz="1800" dirty="0" smtClean="0"/>
              <a:t>occur while </a:t>
            </a:r>
            <a:r>
              <a:rPr lang="en-US" sz="1800" dirty="0"/>
              <a:t>they were </a:t>
            </a:r>
            <a:r>
              <a:rPr lang="en-US" sz="1800" dirty="0" smtClean="0"/>
              <a:t>pregnant.</a:t>
            </a:r>
          </a:p>
          <a:p>
            <a:pPr lvl="1"/>
            <a:r>
              <a:rPr lang="en-US" sz="1800" dirty="0" smtClean="0"/>
              <a:t>29% </a:t>
            </a:r>
            <a:r>
              <a:rPr lang="en-US" sz="1800" dirty="0"/>
              <a:t>said that their GP, practice nurse or midwife did not spend enough time discussing their mental health at their postnatal check-up</a:t>
            </a:r>
            <a:r>
              <a:rPr lang="en-IE" sz="1800" dirty="0" smtClean="0"/>
              <a:t>.</a:t>
            </a:r>
          </a:p>
          <a:p>
            <a:pPr marL="0" indent="-84137">
              <a:spcBef>
                <a:spcPts val="0"/>
              </a:spcBef>
              <a:buNone/>
            </a:pPr>
            <a:endParaRPr lang="en-IE" sz="1600" dirty="0" smtClean="0"/>
          </a:p>
          <a:p>
            <a:pPr>
              <a:spcBef>
                <a:spcPts val="0"/>
              </a:spcBef>
            </a:pPr>
            <a:r>
              <a:rPr lang="en-IE" sz="2200" dirty="0" smtClean="0"/>
              <a:t>These </a:t>
            </a:r>
            <a:r>
              <a:rPr lang="en-IE" sz="2200" dirty="0"/>
              <a:t>findings </a:t>
            </a:r>
            <a:r>
              <a:rPr lang="en-IE" sz="2200" dirty="0" smtClean="0"/>
              <a:t>reinforced </a:t>
            </a:r>
            <a:r>
              <a:rPr lang="en-IE" sz="2200" dirty="0"/>
              <a:t>the importance of the implementation of </a:t>
            </a:r>
            <a:r>
              <a:rPr lang="en-US" sz="2200" dirty="0" smtClean="0"/>
              <a:t>the </a:t>
            </a:r>
            <a:r>
              <a:rPr lang="en-US" sz="2200" dirty="0"/>
              <a:t>Specialist Perinatal Mental Health Services Model of </a:t>
            </a:r>
            <a:r>
              <a:rPr lang="en-US" sz="2200" dirty="0" smtClean="0"/>
              <a:t>Care.</a:t>
            </a:r>
          </a:p>
          <a:p>
            <a:pPr>
              <a:spcBef>
                <a:spcPts val="0"/>
              </a:spcBef>
            </a:pPr>
            <a:endParaRPr lang="en-US" sz="1600" dirty="0" smtClean="0"/>
          </a:p>
          <a:p>
            <a:pPr>
              <a:spcBef>
                <a:spcPts val="0"/>
              </a:spcBef>
            </a:pPr>
            <a:r>
              <a:rPr lang="en-US" sz="2200" dirty="0" smtClean="0"/>
              <a:t>This has </a:t>
            </a:r>
            <a:r>
              <a:rPr lang="en-US" sz="2200" dirty="0"/>
              <a:t>led to an increase in diagnoses and heightened vigilance </a:t>
            </a:r>
            <a:r>
              <a:rPr lang="en-US" sz="2200" dirty="0" smtClean="0"/>
              <a:t>of </a:t>
            </a:r>
            <a:r>
              <a:rPr lang="en-US" sz="2200" dirty="0"/>
              <a:t>mental health issues throughout the pregnancy, birth and postnatal periods. </a:t>
            </a:r>
            <a:endParaRPr lang="en-IE" sz="2200" dirty="0"/>
          </a:p>
          <a:p>
            <a:endParaRPr lang="en-IE" sz="2200" dirty="0"/>
          </a:p>
        </p:txBody>
      </p:sp>
    </p:spTree>
    <p:extLst>
      <p:ext uri="{BB962C8B-B14F-4D97-AF65-F5344CB8AC3E}">
        <p14:creationId xmlns:p14="http://schemas.microsoft.com/office/powerpoint/2010/main" val="378962873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AFCD11-9E3C-434F-8FFA-415D220C64DD}"/>
              </a:ext>
            </a:extLst>
          </p:cNvPr>
          <p:cNvSpPr>
            <a:spLocks noGrp="1"/>
          </p:cNvSpPr>
          <p:nvPr>
            <p:ph type="ctrTitle"/>
          </p:nvPr>
        </p:nvSpPr>
        <p:spPr>
          <a:xfrm>
            <a:off x="1648315" y="2999038"/>
            <a:ext cx="8681547" cy="1622389"/>
          </a:xfrm>
        </p:spPr>
        <p:txBody>
          <a:bodyPr>
            <a:normAutofit/>
          </a:bodyPr>
          <a:lstStyle/>
          <a:p>
            <a:pPr>
              <a:lnSpc>
                <a:spcPct val="114000"/>
              </a:lnSpc>
            </a:pPr>
            <a:r>
              <a:rPr lang="en-US" sz="3200" b="1" dirty="0" smtClean="0">
                <a:solidFill>
                  <a:srgbClr val="243168"/>
                </a:solidFill>
              </a:rPr>
              <a:t>Section 5. </a:t>
            </a:r>
            <a:r>
              <a:rPr lang="en-US" sz="3200" dirty="0" smtClean="0">
                <a:solidFill>
                  <a:srgbClr val="243168"/>
                </a:solidFill>
              </a:rPr>
              <a:t/>
            </a:r>
            <a:br>
              <a:rPr lang="en-US" sz="3200" dirty="0" smtClean="0">
                <a:solidFill>
                  <a:srgbClr val="243168"/>
                </a:solidFill>
              </a:rPr>
            </a:br>
            <a:r>
              <a:rPr lang="en-US" sz="3200" dirty="0" smtClean="0">
                <a:solidFill>
                  <a:srgbClr val="243168"/>
                </a:solidFill>
              </a:rPr>
              <a:t>Useful resources</a:t>
            </a:r>
            <a:endParaRPr lang="en-IE" sz="3200" dirty="0">
              <a:solidFill>
                <a:srgbClr val="243168"/>
              </a:solidFill>
            </a:endParaRPr>
          </a:p>
        </p:txBody>
      </p:sp>
      <p:pic>
        <p:nvPicPr>
          <p:cNvPr id="7" name="Picture 6">
            <a:extLst>
              <a:ext uri="{FF2B5EF4-FFF2-40B4-BE49-F238E27FC236}">
                <a16:creationId xmlns="" xmlns:a16="http://schemas.microsoft.com/office/drawing/2014/main" id="{DAF7CCF9-438D-46C0-8A49-1074769CE69F}"/>
              </a:ext>
            </a:extLst>
          </p:cNvPr>
          <p:cNvPicPr>
            <a:picLocks noChangeAspect="1"/>
          </p:cNvPicPr>
          <p:nvPr/>
        </p:nvPicPr>
        <p:blipFill rotWithShape="1">
          <a:blip r:embed="rId2"/>
          <a:srcRect t="39953"/>
          <a:stretch/>
        </p:blipFill>
        <p:spPr>
          <a:xfrm>
            <a:off x="8467725" y="6092982"/>
            <a:ext cx="3724275" cy="606268"/>
          </a:xfrm>
          <a:prstGeom prst="rect">
            <a:avLst/>
          </a:prstGeom>
        </p:spPr>
      </p:pic>
    </p:spTree>
    <p:extLst>
      <p:ext uri="{BB962C8B-B14F-4D97-AF65-F5344CB8AC3E}">
        <p14:creationId xmlns:p14="http://schemas.microsoft.com/office/powerpoint/2010/main" val="1681855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471947"/>
            <a:ext cx="11145794" cy="1218741"/>
          </a:xfrm>
        </p:spPr>
        <p:txBody>
          <a:bodyPr/>
          <a:lstStyle/>
          <a:p>
            <a:pPr algn="ctr"/>
            <a:r>
              <a:rPr lang="en-IE" dirty="0" smtClean="0">
                <a:solidFill>
                  <a:srgbClr val="243168"/>
                </a:solidFill>
              </a:rPr>
              <a:t>Useful resources</a:t>
            </a:r>
            <a:endParaRPr lang="en-IE" dirty="0">
              <a:solidFill>
                <a:srgbClr val="243168"/>
              </a:solidFill>
            </a:endParaRPr>
          </a:p>
        </p:txBody>
      </p:sp>
      <p:sp>
        <p:nvSpPr>
          <p:cNvPr id="3" name="Content Placeholder 2"/>
          <p:cNvSpPr>
            <a:spLocks noGrp="1"/>
          </p:cNvSpPr>
          <p:nvPr>
            <p:ph idx="1"/>
          </p:nvPr>
        </p:nvSpPr>
        <p:spPr>
          <a:xfrm>
            <a:off x="481914" y="1810693"/>
            <a:ext cx="11145794" cy="4366270"/>
          </a:xfrm>
        </p:spPr>
        <p:txBody>
          <a:bodyPr/>
          <a:lstStyle/>
          <a:p>
            <a:pPr marL="361950"/>
            <a:r>
              <a:rPr lang="en-IE" dirty="0" smtClean="0"/>
              <a:t>Website</a:t>
            </a:r>
          </a:p>
          <a:p>
            <a:pPr marL="361950"/>
            <a:r>
              <a:rPr lang="en-IE" dirty="0" smtClean="0"/>
              <a:t>Survey Hub</a:t>
            </a:r>
          </a:p>
          <a:p>
            <a:pPr marL="361950"/>
            <a:r>
              <a:rPr lang="en-IE" dirty="0" smtClean="0"/>
              <a:t>Podcast</a:t>
            </a:r>
          </a:p>
          <a:p>
            <a:pPr marL="361950"/>
            <a:r>
              <a:rPr lang="en-IE" dirty="0" smtClean="0"/>
              <a:t>Publications</a:t>
            </a:r>
          </a:p>
          <a:p>
            <a:pPr marL="361950"/>
            <a:r>
              <a:rPr lang="en-IE" dirty="0" smtClean="0"/>
              <a:t>Requesting data for research</a:t>
            </a:r>
            <a:endParaRPr lang="en-I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710" y="4114800"/>
            <a:ext cx="3321699" cy="2543175"/>
          </a:xfrm>
          <a:prstGeom prst="rect">
            <a:avLst/>
          </a:prstGeom>
        </p:spPr>
      </p:pic>
    </p:spTree>
    <p:extLst>
      <p:ext uri="{BB962C8B-B14F-4D97-AF65-F5344CB8AC3E}">
        <p14:creationId xmlns:p14="http://schemas.microsoft.com/office/powerpoint/2010/main" val="1874545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Website</a:t>
            </a:r>
            <a:endParaRPr lang="en-IE" dirty="0"/>
          </a:p>
        </p:txBody>
      </p:sp>
      <p:sp>
        <p:nvSpPr>
          <p:cNvPr id="3" name="Content Placeholder 2"/>
          <p:cNvSpPr>
            <a:spLocks noGrp="1"/>
          </p:cNvSpPr>
          <p:nvPr>
            <p:ph idx="1"/>
          </p:nvPr>
        </p:nvSpPr>
        <p:spPr>
          <a:xfrm>
            <a:off x="568411" y="1810693"/>
            <a:ext cx="6066305" cy="4366269"/>
          </a:xfrm>
        </p:spPr>
        <p:txBody>
          <a:bodyPr/>
          <a:lstStyle/>
          <a:p>
            <a:pPr>
              <a:spcBef>
                <a:spcPts val="0"/>
              </a:spcBef>
            </a:pPr>
            <a:r>
              <a:rPr lang="en-IE" dirty="0" smtClean="0"/>
              <a:t>More information about the National Care Experience Programme, as well as each of the programme’s surveys, is available on </a:t>
            </a:r>
            <a:r>
              <a:rPr lang="en-IE" dirty="0" smtClean="0">
                <a:hlinkClick r:id="rId2"/>
              </a:rPr>
              <a:t>www.yourexperience.ie</a:t>
            </a:r>
            <a:r>
              <a:rPr lang="en-IE" dirty="0" smtClean="0"/>
              <a:t>. </a:t>
            </a:r>
          </a:p>
          <a:p>
            <a:pPr>
              <a:spcBef>
                <a:spcPts val="0"/>
              </a:spcBef>
            </a:pPr>
            <a:endParaRPr lang="en-IE" sz="1600" dirty="0" smtClean="0"/>
          </a:p>
          <a:p>
            <a:pPr>
              <a:spcBef>
                <a:spcPts val="0"/>
              </a:spcBef>
            </a:pPr>
            <a:r>
              <a:rPr lang="en-IE" dirty="0" smtClean="0"/>
              <a:t>The website includes links to reports and publications, interactive survey results, and the survey hub. </a:t>
            </a:r>
            <a:endParaRPr lang="en-IE" dirty="0"/>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7763" y="1807535"/>
            <a:ext cx="5274238" cy="4457774"/>
          </a:xfrm>
          <a:prstGeom prst="rect">
            <a:avLst/>
          </a:prstGeom>
        </p:spPr>
      </p:pic>
      <p:pic>
        <p:nvPicPr>
          <p:cNvPr id="8" name="Picture 7">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2074" y="5088848"/>
            <a:ext cx="3694496" cy="1255885"/>
          </a:xfrm>
          <a:prstGeom prst="rect">
            <a:avLst/>
          </a:prstGeom>
        </p:spPr>
      </p:pic>
      <p:sp>
        <p:nvSpPr>
          <p:cNvPr id="4" name="TextBox 3"/>
          <p:cNvSpPr txBox="1"/>
          <p:nvPr/>
        </p:nvSpPr>
        <p:spPr>
          <a:xfrm>
            <a:off x="7050308" y="6265309"/>
            <a:ext cx="5009147" cy="338554"/>
          </a:xfrm>
          <a:prstGeom prst="rect">
            <a:avLst/>
          </a:prstGeom>
          <a:noFill/>
        </p:spPr>
        <p:txBody>
          <a:bodyPr wrap="square" rtlCol="0">
            <a:spAutoFit/>
          </a:bodyPr>
          <a:lstStyle/>
          <a:p>
            <a:r>
              <a:rPr lang="en-IE" sz="1600" dirty="0">
                <a:latin typeface="Tahoma" panose="020B0604030504040204" pitchFamily="34" charset="0"/>
                <a:ea typeface="Tahoma" panose="020B0604030504040204" pitchFamily="34" charset="0"/>
                <a:cs typeface="Tahoma" panose="020B0604030504040204" pitchFamily="34" charset="0"/>
                <a:hlinkClick r:id="rId3"/>
              </a:rPr>
              <a:t>https://yourexperience.ie/inpatient/interactive-charts</a:t>
            </a:r>
            <a:r>
              <a:rPr lang="en-IE" sz="1600" dirty="0" smtClean="0">
                <a:latin typeface="Tahoma" panose="020B0604030504040204" pitchFamily="34" charset="0"/>
                <a:ea typeface="Tahoma" panose="020B0604030504040204" pitchFamily="34" charset="0"/>
                <a:cs typeface="Tahoma" panose="020B0604030504040204" pitchFamily="34" charset="0"/>
                <a:hlinkClick r:id="rId3"/>
              </a:rPr>
              <a:t>/</a:t>
            </a:r>
            <a:r>
              <a:rPr lang="en-IE" sz="1600" dirty="0" smtClean="0">
                <a:latin typeface="Tahoma" panose="020B0604030504040204" pitchFamily="34" charset="0"/>
                <a:ea typeface="Tahoma" panose="020B0604030504040204" pitchFamily="34" charset="0"/>
                <a:cs typeface="Tahoma" panose="020B0604030504040204" pitchFamily="34" charset="0"/>
              </a:rPr>
              <a:t> </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87881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Survey Hub</a:t>
            </a:r>
            <a:endParaRPr lang="en-IE"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267" y="1973907"/>
            <a:ext cx="9529940" cy="4307126"/>
          </a:xfrm>
          <a:prstGeom prst="rect">
            <a:avLst/>
          </a:prstGeom>
        </p:spPr>
      </p:pic>
    </p:spTree>
    <p:extLst>
      <p:ext uri="{BB962C8B-B14F-4D97-AF65-F5344CB8AC3E}">
        <p14:creationId xmlns:p14="http://schemas.microsoft.com/office/powerpoint/2010/main" val="100597204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Survey Hub</a:t>
            </a:r>
            <a:endParaRPr lang="en-IE" dirty="0"/>
          </a:p>
        </p:txBody>
      </p:sp>
      <p:sp>
        <p:nvSpPr>
          <p:cNvPr id="3" name="Content Placeholder 2"/>
          <p:cNvSpPr>
            <a:spLocks noGrp="1"/>
          </p:cNvSpPr>
          <p:nvPr>
            <p:ph idx="1"/>
          </p:nvPr>
        </p:nvSpPr>
        <p:spPr>
          <a:xfrm>
            <a:off x="568411" y="1810693"/>
            <a:ext cx="11071653" cy="4366269"/>
          </a:xfrm>
        </p:spPr>
        <p:txBody>
          <a:bodyPr>
            <a:normAutofit fontScale="92500" lnSpcReduction="10000"/>
          </a:bodyPr>
          <a:lstStyle/>
          <a:p>
            <a:r>
              <a:rPr lang="en-US" dirty="0"/>
              <a:t>The Survey Hub provides </a:t>
            </a:r>
            <a:r>
              <a:rPr lang="en-US" dirty="0" smtClean="0"/>
              <a:t>a lot </a:t>
            </a:r>
            <a:r>
              <a:rPr lang="en-US" dirty="0"/>
              <a:t>of useful material </a:t>
            </a:r>
            <a:r>
              <a:rPr lang="en-US" dirty="0" smtClean="0"/>
              <a:t>to </a:t>
            </a:r>
            <a:r>
              <a:rPr lang="en-US" dirty="0"/>
              <a:t>use when developing </a:t>
            </a:r>
            <a:r>
              <a:rPr lang="en-US" dirty="0" smtClean="0"/>
              <a:t>surveys </a:t>
            </a:r>
            <a:r>
              <a:rPr lang="en-US" dirty="0"/>
              <a:t>and understanding </a:t>
            </a:r>
            <a:r>
              <a:rPr lang="en-US" dirty="0" smtClean="0"/>
              <a:t>survey </a:t>
            </a:r>
            <a:r>
              <a:rPr lang="en-US" dirty="0"/>
              <a:t>results.</a:t>
            </a:r>
          </a:p>
          <a:p>
            <a:r>
              <a:rPr lang="en-US" dirty="0"/>
              <a:t>It also contains information on various research projects that </a:t>
            </a:r>
            <a:r>
              <a:rPr lang="en-US" dirty="0" err="1"/>
              <a:t>utilise</a:t>
            </a:r>
            <a:r>
              <a:rPr lang="en-US" dirty="0"/>
              <a:t> data from the National Care Experience Programme, including publications, conference posters and presentations.</a:t>
            </a:r>
          </a:p>
          <a:p>
            <a:r>
              <a:rPr lang="en-IE" dirty="0" smtClean="0"/>
              <a:t>There are six e-learning modules available:</a:t>
            </a:r>
          </a:p>
          <a:p>
            <a:pPr marL="901700" lvl="1" indent="-457200">
              <a:buFont typeface="+mj-lt"/>
              <a:buAutoNum type="arabicPeriod"/>
            </a:pPr>
            <a:r>
              <a:rPr lang="en-IE" dirty="0" smtClean="0">
                <a:hlinkClick r:id="rId3"/>
              </a:rPr>
              <a:t>Introduction to survey design</a:t>
            </a:r>
            <a:endParaRPr lang="en-IE" dirty="0" smtClean="0"/>
          </a:p>
          <a:p>
            <a:pPr marL="901700" lvl="1" indent="-457200">
              <a:buFont typeface="+mj-lt"/>
              <a:buAutoNum type="arabicPeriod"/>
            </a:pPr>
            <a:r>
              <a:rPr lang="en-IE" dirty="0" smtClean="0">
                <a:hlinkClick r:id="rId4"/>
              </a:rPr>
              <a:t>Questionnaire design</a:t>
            </a:r>
            <a:endParaRPr lang="en-IE" dirty="0" smtClean="0"/>
          </a:p>
          <a:p>
            <a:pPr marL="901700" lvl="1" indent="-457200">
              <a:buFont typeface="+mj-lt"/>
              <a:buAutoNum type="arabicPeriod"/>
            </a:pPr>
            <a:r>
              <a:rPr lang="en-IE" dirty="0" smtClean="0">
                <a:hlinkClick r:id="rId5"/>
              </a:rPr>
              <a:t>Survey administration</a:t>
            </a:r>
            <a:endParaRPr lang="en-IE" dirty="0" smtClean="0"/>
          </a:p>
          <a:p>
            <a:pPr marL="901700" lvl="1" indent="-457200">
              <a:buFont typeface="+mj-lt"/>
              <a:buAutoNum type="arabicPeriod"/>
            </a:pPr>
            <a:r>
              <a:rPr lang="en-IE" dirty="0" smtClean="0">
                <a:hlinkClick r:id="rId6"/>
              </a:rPr>
              <a:t>Survey data</a:t>
            </a:r>
            <a:endParaRPr lang="en-IE" dirty="0" smtClean="0"/>
          </a:p>
          <a:p>
            <a:pPr marL="901700" lvl="1" indent="-457200">
              <a:buFont typeface="+mj-lt"/>
              <a:buAutoNum type="arabicPeriod"/>
            </a:pPr>
            <a:r>
              <a:rPr lang="en-IE" dirty="0" smtClean="0">
                <a:hlinkClick r:id="rId7"/>
              </a:rPr>
              <a:t>Analysing and presenting survey findings</a:t>
            </a:r>
            <a:endParaRPr lang="en-IE" dirty="0" smtClean="0"/>
          </a:p>
          <a:p>
            <a:pPr marL="901700" lvl="1" indent="-457200">
              <a:buFont typeface="+mj-lt"/>
              <a:buAutoNum type="arabicPeriod"/>
            </a:pPr>
            <a:r>
              <a:rPr lang="en-IE" dirty="0" smtClean="0">
                <a:hlinkClick r:id="rId8"/>
              </a:rPr>
              <a:t>National Care Experience Programme interactive dashboards</a:t>
            </a:r>
            <a:endParaRPr lang="en-IE" dirty="0" smtClean="0"/>
          </a:p>
        </p:txBody>
      </p:sp>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26577" t="36208" r="31133"/>
          <a:stretch/>
        </p:blipFill>
        <p:spPr>
          <a:xfrm>
            <a:off x="8374497" y="4178596"/>
            <a:ext cx="3608319" cy="2460032"/>
          </a:xfrm>
          <a:prstGeom prst="rect">
            <a:avLst/>
          </a:prstGeom>
        </p:spPr>
      </p:pic>
      <p:sp>
        <p:nvSpPr>
          <p:cNvPr id="4" name="TextBox 3"/>
          <p:cNvSpPr txBox="1"/>
          <p:nvPr/>
        </p:nvSpPr>
        <p:spPr>
          <a:xfrm>
            <a:off x="1557203" y="6062976"/>
            <a:ext cx="6474542" cy="461665"/>
          </a:xfrm>
          <a:prstGeom prst="rect">
            <a:avLst/>
          </a:prstGeom>
          <a:noFill/>
        </p:spPr>
        <p:txBody>
          <a:bodyPr wrap="square" rtlCol="0">
            <a:spAutoFit/>
          </a:bodyPr>
          <a:lstStyle/>
          <a:p>
            <a:r>
              <a:rPr lang="en-IE" sz="2400" u="sng" dirty="0">
                <a:solidFill>
                  <a:srgbClr val="243168"/>
                </a:solidFill>
                <a:latin typeface="Tahoma" panose="020B0604030504040204" pitchFamily="34" charset="0"/>
                <a:ea typeface="Tahoma" panose="020B0604030504040204" pitchFamily="34" charset="0"/>
                <a:cs typeface="Tahoma" panose="020B0604030504040204" pitchFamily="34" charset="0"/>
              </a:rPr>
              <a:t>https://yourexperience.ie/survey-hub/</a:t>
            </a:r>
          </a:p>
        </p:txBody>
      </p:sp>
    </p:spTree>
    <p:extLst>
      <p:ext uri="{BB962C8B-B14F-4D97-AF65-F5344CB8AC3E}">
        <p14:creationId xmlns:p14="http://schemas.microsoft.com/office/powerpoint/2010/main" val="34885228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Let’s Talk Care Experience podcast</a:t>
            </a:r>
            <a:endParaRPr lang="en-IE" dirty="0"/>
          </a:p>
        </p:txBody>
      </p:sp>
      <p:sp>
        <p:nvSpPr>
          <p:cNvPr id="3" name="Content Placeholder 2"/>
          <p:cNvSpPr>
            <a:spLocks noGrp="1"/>
          </p:cNvSpPr>
          <p:nvPr>
            <p:ph idx="1"/>
          </p:nvPr>
        </p:nvSpPr>
        <p:spPr>
          <a:xfrm>
            <a:off x="568411" y="1810693"/>
            <a:ext cx="10074781" cy="4366269"/>
          </a:xfrm>
        </p:spPr>
        <p:txBody>
          <a:bodyPr/>
          <a:lstStyle/>
          <a:p>
            <a:r>
              <a:rPr lang="en-IE" dirty="0" smtClean="0"/>
              <a:t>This </a:t>
            </a:r>
            <a:r>
              <a:rPr lang="en-IE" dirty="0"/>
              <a:t>podcast discusses all aspects of people’s experiences of Ireland’s health and social care services. The podcast features people who use services, staff within services, as well as leading health and social care experts</a:t>
            </a:r>
            <a:r>
              <a:rPr lang="en-IE" dirty="0" smtClean="0"/>
              <a:t>.</a:t>
            </a:r>
          </a:p>
          <a:p>
            <a:pPr marL="444500" lvl="1" indent="0">
              <a:buNone/>
            </a:pPr>
            <a:endParaRPr lang="en-IE" sz="1050" dirty="0" smtClean="0"/>
          </a:p>
          <a:p>
            <a:pPr lvl="1"/>
            <a:r>
              <a:rPr lang="en-US" dirty="0">
                <a:hlinkClick r:id="rId2"/>
              </a:rPr>
              <a:t>Let's Talk Care Experience </a:t>
            </a:r>
            <a:r>
              <a:rPr lang="en-US" dirty="0">
                <a:hlinkClick r:id="rId3"/>
              </a:rPr>
              <a:t>|</a:t>
            </a:r>
            <a:r>
              <a:rPr lang="en-US" dirty="0" smtClean="0">
                <a:hlinkClick r:id="rId2"/>
              </a:rPr>
              <a:t> </a:t>
            </a:r>
            <a:r>
              <a:rPr lang="en-US" dirty="0">
                <a:hlinkClick r:id="rId2"/>
              </a:rPr>
              <a:t>Apple </a:t>
            </a:r>
            <a:r>
              <a:rPr lang="en-US" dirty="0" smtClean="0">
                <a:hlinkClick r:id="rId2"/>
              </a:rPr>
              <a:t>Podcasts</a:t>
            </a:r>
            <a:endParaRPr lang="en-US" dirty="0" smtClean="0"/>
          </a:p>
          <a:p>
            <a:pPr lvl="1"/>
            <a:r>
              <a:rPr lang="en-US" dirty="0">
                <a:hlinkClick r:id="rId3"/>
              </a:rPr>
              <a:t>Let's Talk Care Experience | Podcast on </a:t>
            </a:r>
            <a:r>
              <a:rPr lang="en-US" dirty="0" smtClean="0">
                <a:hlinkClick r:id="rId3"/>
              </a:rPr>
              <a:t>Spotify</a:t>
            </a:r>
            <a:endParaRPr lang="en-US" dirty="0" smtClean="0"/>
          </a:p>
          <a:p>
            <a:pPr lvl="1"/>
            <a:r>
              <a:rPr lang="en-US" dirty="0">
                <a:hlinkClick r:id="rId4"/>
              </a:rPr>
              <a:t>Let's Talk Care Experience </a:t>
            </a:r>
            <a:r>
              <a:rPr lang="en-US" dirty="0">
                <a:hlinkClick r:id="rId3"/>
              </a:rPr>
              <a:t>|</a:t>
            </a:r>
            <a:r>
              <a:rPr lang="en-US" dirty="0" smtClean="0">
                <a:hlinkClick r:id="rId4"/>
              </a:rPr>
              <a:t> </a:t>
            </a:r>
            <a:r>
              <a:rPr lang="en-US" dirty="0">
                <a:hlinkClick r:id="rId4"/>
              </a:rPr>
              <a:t>Podcast Addict</a:t>
            </a:r>
            <a:endParaRPr lang="en-IE"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6475" t="2222" r="19188" b="37401"/>
          <a:stretch/>
        </p:blipFill>
        <p:spPr bwMode="auto">
          <a:xfrm>
            <a:off x="10733240" y="450377"/>
            <a:ext cx="1458760" cy="1450064"/>
          </a:xfrm>
          <a:prstGeom prst="rect">
            <a:avLst/>
          </a:prstGeom>
          <a:ln>
            <a:noFill/>
          </a:ln>
          <a:extLst>
            <a:ext uri="{53640926-AAD7-44D8-BBD7-CCE9431645EC}">
              <a14:shadowObscured xmlns:a14="http://schemas.microsoft.com/office/drawing/2010/main"/>
            </a:ext>
          </a:extLst>
        </p:spPr>
      </p:pic>
      <p:pic>
        <p:nvPicPr>
          <p:cNvPr id="8" name="Picture 7">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8212" y="4826978"/>
            <a:ext cx="3152049" cy="1761343"/>
          </a:xfrm>
          <a:prstGeom prst="rect">
            <a:avLst/>
          </a:prstGeom>
        </p:spPr>
      </p:pic>
      <p:pic>
        <p:nvPicPr>
          <p:cNvPr id="9" name="Picture 8">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9169" y="4826978"/>
            <a:ext cx="3148857" cy="1759558"/>
          </a:xfrm>
          <a:prstGeom prst="rect">
            <a:avLst/>
          </a:prstGeom>
        </p:spPr>
      </p:pic>
      <p:pic>
        <p:nvPicPr>
          <p:cNvPr id="5" name="Picture 4">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0447" y="4828762"/>
            <a:ext cx="3145662" cy="1757774"/>
          </a:xfrm>
          <a:prstGeom prst="rect">
            <a:avLst/>
          </a:prstGeom>
        </p:spPr>
      </p:pic>
    </p:spTree>
    <p:extLst>
      <p:ext uri="{BB962C8B-B14F-4D97-AF65-F5344CB8AC3E}">
        <p14:creationId xmlns:p14="http://schemas.microsoft.com/office/powerpoint/2010/main" val="493283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651" r="3277" b="3752"/>
          <a:stretch/>
        </p:blipFill>
        <p:spPr>
          <a:xfrm>
            <a:off x="4837814" y="1786941"/>
            <a:ext cx="3525253" cy="4818396"/>
          </a:xfrm>
        </p:spPr>
      </p:pic>
      <p:sp>
        <p:nvSpPr>
          <p:cNvPr id="6" name="Content Placeholder 5"/>
          <p:cNvSpPr>
            <a:spLocks noGrp="1"/>
          </p:cNvSpPr>
          <p:nvPr>
            <p:ph sz="half" idx="2"/>
          </p:nvPr>
        </p:nvSpPr>
        <p:spPr>
          <a:xfrm>
            <a:off x="568411" y="1786941"/>
            <a:ext cx="4269403" cy="4385482"/>
          </a:xfrm>
        </p:spPr>
        <p:txBody>
          <a:bodyPr>
            <a:normAutofit/>
          </a:bodyPr>
          <a:lstStyle/>
          <a:p>
            <a:pPr marL="361950" indent="-361950">
              <a:lnSpc>
                <a:spcPct val="114000"/>
              </a:lnSpc>
            </a:pPr>
            <a:r>
              <a:rPr lang="en-IE" sz="2000" dirty="0" smtClean="0"/>
              <a:t>In addition to reports of survey findings, the National Care Experience Programme has published a number of peer-reviewed papers.</a:t>
            </a:r>
          </a:p>
          <a:p>
            <a:pPr marL="361950" indent="-361950">
              <a:lnSpc>
                <a:spcPct val="114000"/>
              </a:lnSpc>
              <a:spcBef>
                <a:spcPts val="0"/>
              </a:spcBef>
            </a:pPr>
            <a:endParaRPr lang="en-IE" sz="1600" dirty="0" smtClean="0"/>
          </a:p>
          <a:p>
            <a:pPr marL="361950" indent="-361950">
              <a:lnSpc>
                <a:spcPct val="114000"/>
              </a:lnSpc>
              <a:spcBef>
                <a:spcPts val="0"/>
              </a:spcBef>
            </a:pPr>
            <a:r>
              <a:rPr lang="en-IE" sz="2000" dirty="0" smtClean="0"/>
              <a:t>Examples include:</a:t>
            </a:r>
          </a:p>
          <a:p>
            <a:pPr marL="819150" lvl="1" indent="-361950">
              <a:lnSpc>
                <a:spcPct val="114000"/>
              </a:lnSpc>
            </a:pPr>
            <a:r>
              <a:rPr lang="en-IE" sz="1600" dirty="0" smtClean="0">
                <a:hlinkClick r:id="rId3"/>
              </a:rPr>
              <a:t>Older people’s experiences in the emergency department</a:t>
            </a:r>
            <a:endParaRPr lang="en-IE" sz="1600" dirty="0" smtClean="0"/>
          </a:p>
          <a:p>
            <a:pPr marL="819150" lvl="1" indent="-361950">
              <a:lnSpc>
                <a:spcPct val="114000"/>
              </a:lnSpc>
            </a:pPr>
            <a:r>
              <a:rPr lang="en-IE" sz="1600" dirty="0" smtClean="0">
                <a:hlinkClick r:id="rId4"/>
              </a:rPr>
              <a:t>Women’s experiences of infant feeding shortly after birth</a:t>
            </a:r>
            <a:r>
              <a:rPr lang="en-IE" sz="1600" dirty="0" smtClean="0"/>
              <a:t>.</a:t>
            </a:r>
            <a:endParaRPr lang="en-IE" sz="1600" dirty="0"/>
          </a:p>
        </p:txBody>
      </p:sp>
      <p:sp>
        <p:nvSpPr>
          <p:cNvPr id="2" name="Title 1"/>
          <p:cNvSpPr>
            <a:spLocks noGrp="1"/>
          </p:cNvSpPr>
          <p:nvPr>
            <p:ph type="title"/>
          </p:nvPr>
        </p:nvSpPr>
        <p:spPr/>
        <p:txBody>
          <a:bodyPr/>
          <a:lstStyle/>
          <a:p>
            <a:r>
              <a:rPr lang="en-IE" dirty="0" smtClean="0"/>
              <a:t>Publications</a:t>
            </a:r>
            <a:endParaRPr lang="en-IE"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086" t="2219" r="4508" b="2225"/>
          <a:stretch/>
        </p:blipFill>
        <p:spPr>
          <a:xfrm>
            <a:off x="8494295" y="542362"/>
            <a:ext cx="3697705" cy="4960675"/>
          </a:xfrm>
          <a:prstGeom prst="rect">
            <a:avLst/>
          </a:prstGeom>
        </p:spPr>
      </p:pic>
    </p:spTree>
    <p:extLst>
      <p:ext uri="{BB962C8B-B14F-4D97-AF65-F5344CB8AC3E}">
        <p14:creationId xmlns:p14="http://schemas.microsoft.com/office/powerpoint/2010/main" val="3668237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Requesting data for research</a:t>
            </a:r>
            <a:endParaRPr lang="en-IE" dirty="0"/>
          </a:p>
        </p:txBody>
      </p:sp>
      <p:sp>
        <p:nvSpPr>
          <p:cNvPr id="3" name="Content Placeholder 2"/>
          <p:cNvSpPr>
            <a:spLocks noGrp="1"/>
          </p:cNvSpPr>
          <p:nvPr>
            <p:ph idx="1"/>
          </p:nvPr>
        </p:nvSpPr>
        <p:spPr>
          <a:xfrm>
            <a:off x="568411" y="1810693"/>
            <a:ext cx="11071653" cy="4366269"/>
          </a:xfrm>
        </p:spPr>
        <p:txBody>
          <a:bodyPr>
            <a:normAutofit/>
          </a:bodyPr>
          <a:lstStyle/>
          <a:p>
            <a:r>
              <a:rPr lang="en-IE" sz="2200" dirty="0" smtClean="0"/>
              <a:t>NCEP survey data can be requested for research purposes:</a:t>
            </a:r>
          </a:p>
          <a:p>
            <a:pPr marL="712788" indent="-350838">
              <a:buFont typeface="+mj-lt"/>
              <a:buAutoNum type="arabicPeriod"/>
            </a:pPr>
            <a:r>
              <a:rPr lang="en-IE" sz="2200" dirty="0" smtClean="0"/>
              <a:t>Read the </a:t>
            </a:r>
            <a:r>
              <a:rPr lang="en-IE" sz="2200" dirty="0" smtClean="0">
                <a:hlinkClick r:id="rId2"/>
              </a:rPr>
              <a:t>Data Access Request Policy 2020</a:t>
            </a:r>
            <a:endParaRPr lang="en-IE" sz="2200" dirty="0" smtClean="0"/>
          </a:p>
          <a:p>
            <a:pPr marL="712788" indent="-350838">
              <a:buFont typeface="+mj-lt"/>
              <a:buAutoNum type="arabicPeriod"/>
            </a:pPr>
            <a:r>
              <a:rPr lang="en-IE" sz="2200" dirty="0" smtClean="0"/>
              <a:t>Download and complete the </a:t>
            </a:r>
            <a:r>
              <a:rPr lang="en-IE" sz="2200" dirty="0" smtClean="0">
                <a:hlinkClick r:id="rId3"/>
              </a:rPr>
              <a:t>Data Access </a:t>
            </a:r>
            <a:r>
              <a:rPr lang="en-IE" sz="2200" dirty="0">
                <a:hlinkClick r:id="rId3"/>
              </a:rPr>
              <a:t>R</a:t>
            </a:r>
            <a:r>
              <a:rPr lang="en-IE" sz="2200" dirty="0" smtClean="0">
                <a:hlinkClick r:id="rId3"/>
              </a:rPr>
              <a:t>equest </a:t>
            </a:r>
            <a:r>
              <a:rPr lang="en-IE" sz="2200" dirty="0">
                <a:hlinkClick r:id="rId3"/>
              </a:rPr>
              <a:t>F</a:t>
            </a:r>
            <a:r>
              <a:rPr lang="en-IE" sz="2200" dirty="0" smtClean="0">
                <a:hlinkClick r:id="rId3"/>
              </a:rPr>
              <a:t>orm</a:t>
            </a:r>
            <a:endParaRPr lang="en-IE" sz="2200" dirty="0" smtClean="0"/>
          </a:p>
          <a:p>
            <a:pPr marL="712788" indent="-350838">
              <a:buFont typeface="+mj-lt"/>
              <a:buAutoNum type="arabicPeriod"/>
            </a:pPr>
            <a:r>
              <a:rPr lang="en-IE" sz="2200" dirty="0" smtClean="0"/>
              <a:t>Submit the request</a:t>
            </a:r>
          </a:p>
          <a:p>
            <a:pPr marL="989013" lvl="1" indent="-276225"/>
            <a:r>
              <a:rPr lang="en-IE" dirty="0" smtClean="0"/>
              <a:t>By email: </a:t>
            </a:r>
            <a:r>
              <a:rPr lang="en-IE" dirty="0" smtClean="0">
                <a:hlinkClick r:id="rId4"/>
              </a:rPr>
              <a:t>info@yourexperience.ie</a:t>
            </a:r>
            <a:endParaRPr lang="en-IE" dirty="0" smtClean="0"/>
          </a:p>
          <a:p>
            <a:pPr marL="989013" lvl="1" indent="-276225"/>
            <a:r>
              <a:rPr lang="en-IE" dirty="0" smtClean="0"/>
              <a:t>By post: National Care Experience Programme</a:t>
            </a:r>
          </a:p>
          <a:p>
            <a:pPr marL="989013" lvl="1" indent="-276225">
              <a:buNone/>
            </a:pPr>
            <a:r>
              <a:rPr lang="en-IE" dirty="0"/>
              <a:t>	</a:t>
            </a:r>
            <a:r>
              <a:rPr lang="en-IE" dirty="0" smtClean="0"/>
              <a:t>	</a:t>
            </a:r>
            <a:r>
              <a:rPr lang="en-IE" dirty="0"/>
              <a:t> </a:t>
            </a:r>
            <a:r>
              <a:rPr lang="en-IE" dirty="0" smtClean="0"/>
              <a:t> Health Information and Quality Authority</a:t>
            </a:r>
          </a:p>
          <a:p>
            <a:pPr marL="989013" lvl="1" indent="-276225">
              <a:buNone/>
            </a:pPr>
            <a:r>
              <a:rPr lang="en-IE" dirty="0"/>
              <a:t>	</a:t>
            </a:r>
            <a:r>
              <a:rPr lang="en-IE" dirty="0" smtClean="0"/>
              <a:t>	  Unit 1301, City Gate</a:t>
            </a:r>
          </a:p>
          <a:p>
            <a:pPr marL="989013" lvl="1" indent="-276225">
              <a:buNone/>
            </a:pPr>
            <a:r>
              <a:rPr lang="en-IE" dirty="0"/>
              <a:t>	</a:t>
            </a:r>
            <a:r>
              <a:rPr lang="en-IE" dirty="0" smtClean="0"/>
              <a:t>	  Mahon, Cork. T12 Y2XT.</a:t>
            </a:r>
          </a:p>
          <a:p>
            <a:endParaRPr lang="en-IE" dirty="0"/>
          </a:p>
        </p:txBody>
      </p:sp>
      <p:sp>
        <p:nvSpPr>
          <p:cNvPr id="5" name="TextBox 4"/>
          <p:cNvSpPr txBox="1"/>
          <p:nvPr/>
        </p:nvSpPr>
        <p:spPr>
          <a:xfrm>
            <a:off x="5317958" y="6415557"/>
            <a:ext cx="6725653" cy="338554"/>
          </a:xfrm>
          <a:prstGeom prst="rect">
            <a:avLst/>
          </a:prstGeom>
          <a:noFill/>
        </p:spPr>
        <p:txBody>
          <a:bodyPr wrap="square" rtlCol="0">
            <a:spAutoFit/>
          </a:bodyPr>
          <a:lstStyle/>
          <a:p>
            <a:r>
              <a:rPr lang="en-IE" sz="1600" dirty="0">
                <a:latin typeface="Tahoma" panose="020B0604030504040204" pitchFamily="34" charset="0"/>
                <a:ea typeface="Tahoma" panose="020B0604030504040204" pitchFamily="34" charset="0"/>
                <a:cs typeface="Tahoma" panose="020B0604030504040204" pitchFamily="34" charset="0"/>
                <a:hlinkClick r:id="rId5"/>
              </a:rPr>
              <a:t>https://yourexperience.ie/about/contact-us/request-data-for-research</a:t>
            </a:r>
            <a:r>
              <a:rPr lang="en-IE" sz="1600" dirty="0" smtClean="0">
                <a:latin typeface="Tahoma" panose="020B0604030504040204" pitchFamily="34" charset="0"/>
                <a:ea typeface="Tahoma" panose="020B0604030504040204" pitchFamily="34" charset="0"/>
                <a:cs typeface="Tahoma" panose="020B0604030504040204" pitchFamily="34" charset="0"/>
                <a:hlinkClick r:id="rId5"/>
              </a:rPr>
              <a:t>/</a:t>
            </a:r>
            <a:r>
              <a:rPr lang="en-IE" sz="1600" dirty="0" smtClean="0">
                <a:latin typeface="Tahoma" panose="020B0604030504040204" pitchFamily="34" charset="0"/>
                <a:ea typeface="Tahoma" panose="020B0604030504040204" pitchFamily="34" charset="0"/>
                <a:cs typeface="Tahoma" panose="020B0604030504040204" pitchFamily="34" charset="0"/>
              </a:rPr>
              <a:t> </a:t>
            </a:r>
            <a:endParaRPr lang="en-IE"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9902" y="3927307"/>
            <a:ext cx="2945425" cy="2249655"/>
          </a:xfrm>
          <a:prstGeom prst="rect">
            <a:avLst/>
          </a:prstGeom>
        </p:spPr>
      </p:pic>
    </p:spTree>
    <p:extLst>
      <p:ext uri="{BB962C8B-B14F-4D97-AF65-F5344CB8AC3E}">
        <p14:creationId xmlns:p14="http://schemas.microsoft.com/office/powerpoint/2010/main" val="18677840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450376"/>
          </a:xfrm>
          <a:prstGeom prst="rect">
            <a:avLst/>
          </a:prstGeom>
          <a:solidFill>
            <a:srgbClr val="2431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sp>
        <p:nvSpPr>
          <p:cNvPr id="6" name="Oval 5"/>
          <p:cNvSpPr>
            <a:spLocks noChangeAspect="1"/>
          </p:cNvSpPr>
          <p:nvPr/>
        </p:nvSpPr>
        <p:spPr>
          <a:xfrm>
            <a:off x="7952429" y="1605908"/>
            <a:ext cx="3817150" cy="2285742"/>
          </a:xfrm>
          <a:prstGeom prst="ellipse">
            <a:avLst/>
          </a:prstGeom>
          <a:solidFill>
            <a:srgbClr val="39819E"/>
          </a:solidFill>
          <a:ln>
            <a:solidFill>
              <a:srgbClr val="398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IE"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Oval 6"/>
          <p:cNvSpPr>
            <a:spLocks noChangeAspect="1"/>
          </p:cNvSpPr>
          <p:nvPr/>
        </p:nvSpPr>
        <p:spPr>
          <a:xfrm>
            <a:off x="5097250" y="613386"/>
            <a:ext cx="3989107" cy="2169641"/>
          </a:xfrm>
          <a:prstGeom prst="ellipse">
            <a:avLst/>
          </a:prstGeom>
          <a:solidFill>
            <a:srgbClr val="243168"/>
          </a:solidFill>
          <a:ln>
            <a:solidFill>
              <a:srgbClr val="392B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THANK YOU</a:t>
            </a:r>
          </a:p>
        </p:txBody>
      </p:sp>
      <p:pic>
        <p:nvPicPr>
          <p:cNvPr id="13" name="Picture 12" descr="cid:BC3318DC-108A-4FBE-B921-D765AD83EDBA@Home"/>
          <p:cNvPicPr/>
          <p:nvPr/>
        </p:nvPicPr>
        <p:blipFill rotWithShape="1">
          <a:blip r:embed="rId2" r:link="rId3" cstate="print">
            <a:extLst>
              <a:ext uri="{28A0092B-C50C-407E-A947-70E740481C1C}">
                <a14:useLocalDpi xmlns:a14="http://schemas.microsoft.com/office/drawing/2010/main" val="0"/>
              </a:ext>
            </a:extLst>
          </a:blip>
          <a:srcRect t="36570" r="3430" b="7234"/>
          <a:stretch/>
        </p:blipFill>
        <p:spPr bwMode="auto">
          <a:xfrm>
            <a:off x="7814818" y="6092981"/>
            <a:ext cx="4276314" cy="680197"/>
          </a:xfrm>
          <a:prstGeom prst="rect">
            <a:avLst/>
          </a:prstGeom>
          <a:noFill/>
          <a:ln>
            <a:noFill/>
          </a:ln>
        </p:spPr>
      </p:pic>
      <p:pic>
        <p:nvPicPr>
          <p:cNvPr id="14" name="Picture 13"/>
          <p:cNvPicPr/>
          <p:nvPr/>
        </p:nvPicPr>
        <p:blipFill>
          <a:blip r:embed="rId4"/>
          <a:stretch>
            <a:fillRect/>
          </a:stretch>
        </p:blipFill>
        <p:spPr>
          <a:xfrm>
            <a:off x="40601" y="459333"/>
            <a:ext cx="3765759" cy="2233310"/>
          </a:xfrm>
          <a:prstGeom prst="rect">
            <a:avLst/>
          </a:prstGeom>
        </p:spPr>
      </p:pic>
      <p:grpSp>
        <p:nvGrpSpPr>
          <p:cNvPr id="2" name="Group 1"/>
          <p:cNvGrpSpPr/>
          <p:nvPr/>
        </p:nvGrpSpPr>
        <p:grpSpPr>
          <a:xfrm>
            <a:off x="893200" y="3087120"/>
            <a:ext cx="4026088" cy="3565184"/>
            <a:chOff x="913133" y="3297955"/>
            <a:chExt cx="4026088" cy="3565184"/>
          </a:xfrm>
        </p:grpSpPr>
        <p:sp>
          <p:nvSpPr>
            <p:cNvPr id="11" name="Content Placeholder 2"/>
            <p:cNvSpPr txBox="1">
              <a:spLocks/>
            </p:cNvSpPr>
            <p:nvPr/>
          </p:nvSpPr>
          <p:spPr>
            <a:xfrm>
              <a:off x="1748425" y="3824333"/>
              <a:ext cx="3190796" cy="30388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IE"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en-IE"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CareExperience</a:t>
              </a:r>
              <a:r>
                <a:rPr lang="en-IE"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endParaRPr lang="en-IE" sz="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E"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en-IE"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YourInpatientExperience</a:t>
              </a:r>
              <a:r>
                <a:rPr lang="en-IE"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r>
                <a:rPr lang="en-IE"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en-IE"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CareExperience</a:t>
              </a:r>
              <a:r>
                <a:rPr lang="en-IE"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endParaRPr lang="en-IE" sz="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IE"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en-IE" sz="20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CareExperience</a:t>
              </a:r>
              <a:r>
                <a:rPr lang="en-IE"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p>
            <a:p>
              <a:endParaRPr lang="en-IE" sz="7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hlinkClick r:id="rId5"/>
                </a:rPr>
                <a:t>www.yourexperience.ie</a:t>
              </a:r>
              <a:r>
                <a:rPr lang="en-US" sz="2000" dirty="0" smtClean="0"/>
                <a:t> </a:t>
              </a:r>
              <a:endParaRPr lang="en-IE"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IE" dirty="0"/>
            </a:p>
          </p:txBody>
        </p:sp>
        <p:pic>
          <p:nvPicPr>
            <p:cNvPr id="15" name="Picture 14" descr="Image result for twitter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8702" y="3824333"/>
              <a:ext cx="556303" cy="5563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facebook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702" y="4671112"/>
              <a:ext cx="556303" cy="556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8702" y="5517891"/>
              <a:ext cx="556303" cy="55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913133" y="3297955"/>
              <a:ext cx="2168013" cy="400110"/>
            </a:xfrm>
            <a:prstGeom prst="rect">
              <a:avLst/>
            </a:prstGeom>
            <a:noFill/>
          </p:spPr>
          <p:txBody>
            <a:bodyPr wrap="square" rtlCol="0">
              <a:spAutoFit/>
            </a:bodyPr>
            <a:lstStyle/>
            <a:p>
              <a:r>
                <a:rPr lang="en-IE" sz="2000" dirty="0" smtClean="0">
                  <a:latin typeface="Tahoma" panose="020B0604030504040204" pitchFamily="34" charset="0"/>
                  <a:ea typeface="Tahoma" panose="020B0604030504040204" pitchFamily="34" charset="0"/>
                  <a:cs typeface="Tahoma" panose="020B0604030504040204" pitchFamily="34" charset="0"/>
                </a:rPr>
                <a:t>Follow us on:</a:t>
              </a:r>
              <a:endParaRPr lang="en-IE" sz="2000" dirty="0">
                <a:latin typeface="Tahoma" panose="020B0604030504040204" pitchFamily="34" charset="0"/>
                <a:ea typeface="Tahoma" panose="020B0604030504040204" pitchFamily="34" charset="0"/>
                <a:cs typeface="Tahoma" panose="020B0604030504040204" pitchFamily="34" charset="0"/>
              </a:endParaRPr>
            </a:p>
          </p:txBody>
        </p:sp>
      </p:grpSp>
      <p:sp>
        <p:nvSpPr>
          <p:cNvPr id="3" name="TextBox 2"/>
          <p:cNvSpPr txBox="1"/>
          <p:nvPr/>
        </p:nvSpPr>
        <p:spPr>
          <a:xfrm>
            <a:off x="7952429" y="4276570"/>
            <a:ext cx="4138703" cy="1215204"/>
          </a:xfrm>
          <a:prstGeom prst="rect">
            <a:avLst/>
          </a:prstGeom>
          <a:noFill/>
        </p:spPr>
        <p:txBody>
          <a:bodyPr wrap="square" rtlCol="0">
            <a:spAutoFit/>
          </a:bodyPr>
          <a:lstStyle/>
          <a:p>
            <a:pPr>
              <a:lnSpc>
                <a:spcPct val="114000"/>
              </a:lnSpc>
            </a:pPr>
            <a:r>
              <a:rPr lang="en-IE" sz="1600" dirty="0" smtClean="0">
                <a:latin typeface="Tahoma" panose="020B0604030504040204" pitchFamily="34" charset="0"/>
                <a:ea typeface="Tahoma" panose="020B0604030504040204" pitchFamily="34" charset="0"/>
                <a:cs typeface="Tahoma" panose="020B0604030504040204" pitchFamily="34" charset="0"/>
              </a:rPr>
              <a:t>If you found this slide deck useful, or have any comments or suggestions, we would love to hear from you! Please contact us at </a:t>
            </a:r>
            <a:r>
              <a:rPr lang="en-IE" sz="1600" dirty="0" smtClean="0">
                <a:latin typeface="Tahoma" panose="020B0604030504040204" pitchFamily="34" charset="0"/>
                <a:ea typeface="Tahoma" panose="020B0604030504040204" pitchFamily="34" charset="0"/>
                <a:cs typeface="Tahoma" panose="020B0604030504040204" pitchFamily="34" charset="0"/>
                <a:hlinkClick r:id="rId9"/>
              </a:rPr>
              <a:t>info@yourexperience.ie</a:t>
            </a:r>
            <a:r>
              <a:rPr lang="en-IE" sz="1600" dirty="0" smtClean="0">
                <a:latin typeface="Tahoma" panose="020B0604030504040204" pitchFamily="34" charset="0"/>
                <a:ea typeface="Tahoma" panose="020B0604030504040204" pitchFamily="34" charset="0"/>
                <a:cs typeface="Tahoma" panose="020B0604030504040204" pitchFamily="34" charset="0"/>
              </a:rPr>
              <a:t>. </a:t>
            </a:r>
            <a:endParaRPr lang="en-IE"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938762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23426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rity">
  <a:themeElements>
    <a:clrScheme name="Custom 6">
      <a:dk1>
        <a:srgbClr val="8864AB"/>
      </a:dk1>
      <a:lt1>
        <a:srgbClr val="FFFFFF"/>
      </a:lt1>
      <a:dk2>
        <a:srgbClr val="8864AB"/>
      </a:dk2>
      <a:lt2>
        <a:srgbClr val="F3F2DC"/>
      </a:lt2>
      <a:accent1>
        <a:srgbClr val="8864AB"/>
      </a:accent1>
      <a:accent2>
        <a:srgbClr val="07AF9C"/>
      </a:accent2>
      <a:accent3>
        <a:srgbClr val="00AAE5"/>
      </a:accent3>
      <a:accent4>
        <a:srgbClr val="292934"/>
      </a:accent4>
      <a:accent5>
        <a:srgbClr val="07AF9C"/>
      </a:accent5>
      <a:accent6>
        <a:srgbClr val="39819E"/>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1_Clarity">
  <a:themeElements>
    <a:clrScheme name="Custom 9">
      <a:dk1>
        <a:sysClr val="windowText" lastClr="000000"/>
      </a:dk1>
      <a:lt1>
        <a:sysClr val="window" lastClr="FFFFFF"/>
      </a:lt1>
      <a:dk2>
        <a:srgbClr val="1F497D"/>
      </a:dk2>
      <a:lt2>
        <a:srgbClr val="EEECE1"/>
      </a:lt2>
      <a:accent1>
        <a:srgbClr val="592C82"/>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2_Office Theme">
  <a:themeElements>
    <a:clrScheme name="Custom 10">
      <a:dk1>
        <a:sysClr val="windowText" lastClr="000000"/>
      </a:dk1>
      <a:lt1>
        <a:sysClr val="window" lastClr="FFFFFF"/>
      </a:lt1>
      <a:dk2>
        <a:srgbClr val="44546A"/>
      </a:dk2>
      <a:lt2>
        <a:srgbClr val="E7E6E6"/>
      </a:lt2>
      <a:accent1>
        <a:srgbClr val="39819E"/>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larity">
  <a:themeElements>
    <a:clrScheme name="NIES/HIQA">
      <a:dk1>
        <a:srgbClr val="292934"/>
      </a:dk1>
      <a:lt1>
        <a:srgbClr val="FFFFFF"/>
      </a:lt1>
      <a:dk2>
        <a:srgbClr val="39819E"/>
      </a:dk2>
      <a:lt2>
        <a:srgbClr val="F3F2DC"/>
      </a:lt2>
      <a:accent1>
        <a:srgbClr val="39819E"/>
      </a:accent1>
      <a:accent2>
        <a:srgbClr val="07AF9C"/>
      </a:accent2>
      <a:accent3>
        <a:srgbClr val="00AAE5"/>
      </a:accent3>
      <a:accent4>
        <a:srgbClr val="292934"/>
      </a:accent4>
      <a:accent5>
        <a:srgbClr val="07AF9C"/>
      </a:accent5>
      <a:accent6>
        <a:srgbClr val="39819E"/>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e3872a65-60df-466a-8145-c4a4ed4c4144">HIQAEDM-1634836022-395</_dlc_DocId>
    <_dlc_DocIdUrl xmlns="e3872a65-60df-466a-8145-c4a4ed4c4144">
      <Url>http://edm/HI/PatientExperience/Competency Centre/_layouts/15/DocIdRedir.aspx?ID=HIQAEDM-1634836022-395</Url>
      <Description>HIQAEDM-1634836022-395</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044D8357506C4694BC62BDF03EE265" ma:contentTypeVersion="0" ma:contentTypeDescription="Create a new document." ma:contentTypeScope="" ma:versionID="913724aed51d14d5a4743ab464133452">
  <xsd:schema xmlns:xsd="http://www.w3.org/2001/XMLSchema" xmlns:xs="http://www.w3.org/2001/XMLSchema" xmlns:p="http://schemas.microsoft.com/office/2006/metadata/properties" xmlns:ns2="e3872a65-60df-466a-8145-c4a4ed4c4144" targetNamespace="http://schemas.microsoft.com/office/2006/metadata/properties" ma:root="true" ma:fieldsID="095dcc8c789d9689be6e21e8b1472b0d" ns2:_="">
    <xsd:import namespace="e3872a65-60df-466a-8145-c4a4ed4c414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72a65-60df-466a-8145-c4a4ed4c414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1B965DE-F3F9-4BE0-8E3C-A973495789BE}">
  <ds:schemaRefs>
    <ds:schemaRef ds:uri="http://schemas.microsoft.com/sharepoint/v3/contenttype/forms"/>
  </ds:schemaRefs>
</ds:datastoreItem>
</file>

<file path=customXml/itemProps2.xml><?xml version="1.0" encoding="utf-8"?>
<ds:datastoreItem xmlns:ds="http://schemas.openxmlformats.org/officeDocument/2006/customXml" ds:itemID="{2AA1A1CE-A083-4655-B267-436C6C27FCE7}">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e3872a65-60df-466a-8145-c4a4ed4c4144"/>
    <ds:schemaRef ds:uri="http://www.w3.org/XML/1998/namespace"/>
  </ds:schemaRefs>
</ds:datastoreItem>
</file>

<file path=customXml/itemProps3.xml><?xml version="1.0" encoding="utf-8"?>
<ds:datastoreItem xmlns:ds="http://schemas.openxmlformats.org/officeDocument/2006/customXml" ds:itemID="{08E03072-FBE7-4CC5-BFDD-3229C81511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872a65-60df-466a-8145-c4a4ed4c41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937CF6F-20DE-4C15-9328-D974B9D4536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2596</TotalTime>
  <Words>6012</Words>
  <Application>Microsoft Office PowerPoint</Application>
  <PresentationFormat>Widescreen</PresentationFormat>
  <Paragraphs>741</Paragraphs>
  <Slides>99</Slides>
  <Notes>43</Notes>
  <HiddenSlides>0</HiddenSlides>
  <MMClips>5</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99</vt:i4>
      </vt:variant>
    </vt:vector>
  </HeadingPairs>
  <TitlesOfParts>
    <vt:vector size="112" baseType="lpstr">
      <vt:lpstr>Arial</vt:lpstr>
      <vt:lpstr>Calibri</vt:lpstr>
      <vt:lpstr>Calibri Light</vt:lpstr>
      <vt:lpstr>Tahoma</vt:lpstr>
      <vt:lpstr>Times New Roman</vt:lpstr>
      <vt:lpstr>Wingdings</vt:lpstr>
      <vt:lpstr>Office Theme</vt:lpstr>
      <vt:lpstr>Clarity</vt:lpstr>
      <vt:lpstr>1_Clarity</vt:lpstr>
      <vt:lpstr>2_Office Theme</vt:lpstr>
      <vt:lpstr>1_Office Theme</vt:lpstr>
      <vt:lpstr>3_Office Theme</vt:lpstr>
      <vt:lpstr>4_Clarity</vt:lpstr>
      <vt:lpstr>The National Care  Experience Programme</vt:lpstr>
      <vt:lpstr>Introduction</vt:lpstr>
      <vt:lpstr>Introduction</vt:lpstr>
      <vt:lpstr>About the National Care Experience Programme</vt:lpstr>
      <vt:lpstr>About the National Care Experience Programme</vt:lpstr>
      <vt:lpstr>Outline of the slide deck</vt:lpstr>
      <vt:lpstr>Section 1.  About the Health Information and  Quality Authority (HIQA)</vt:lpstr>
      <vt:lpstr>The Health Information and Quality Authority</vt:lpstr>
      <vt:lpstr>HIQA’s functions</vt:lpstr>
      <vt:lpstr>HIQA’s functions</vt:lpstr>
      <vt:lpstr>Overview of Health Information and Standards</vt:lpstr>
      <vt:lpstr>Section 2.  Introduction to healthcare quality and safety</vt:lpstr>
      <vt:lpstr>Healthcare quality and safety</vt:lpstr>
      <vt:lpstr>Healthcare quality and safety</vt:lpstr>
      <vt:lpstr>What is patient experience?</vt:lpstr>
      <vt:lpstr>What is patient experience?</vt:lpstr>
      <vt:lpstr>PowerPoint Presentation</vt:lpstr>
      <vt:lpstr>Who benefits?</vt:lpstr>
      <vt:lpstr>Section 3.  The National Care Experience Programme</vt:lpstr>
      <vt:lpstr>Mission and values </vt:lpstr>
      <vt:lpstr>Partnership and governance</vt:lpstr>
      <vt:lpstr>Objectives </vt:lpstr>
      <vt:lpstr>Survey development process</vt:lpstr>
      <vt:lpstr>Communication</vt:lpstr>
      <vt:lpstr>National Care Experience Programme  Surveys</vt:lpstr>
      <vt:lpstr>PowerPoint Presentation</vt:lpstr>
      <vt:lpstr>National Inpatient Experience Survey</vt:lpstr>
      <vt:lpstr>National Inpatient Experience Survey 2021</vt:lpstr>
      <vt:lpstr>National Inpatient Experience Survey</vt:lpstr>
      <vt:lpstr>National Inpatient Experience Survey 2021</vt:lpstr>
      <vt:lpstr>Who took part in the  National Inpatient Experience Survey 2021?</vt:lpstr>
      <vt:lpstr>Overall experience (2021)</vt:lpstr>
      <vt:lpstr>Admissions</vt:lpstr>
      <vt:lpstr>Comments from patients on admissions</vt:lpstr>
      <vt:lpstr>Care on the ward</vt:lpstr>
      <vt:lpstr>Comments from patients on care on the ward</vt:lpstr>
      <vt:lpstr>Examinations, diagnosis  and treatment</vt:lpstr>
      <vt:lpstr>Comments from patients on  examinations, diagnosis and treatment</vt:lpstr>
      <vt:lpstr>Discharge  or transfer</vt:lpstr>
      <vt:lpstr>Comments from patients on discharge or transfer</vt:lpstr>
      <vt:lpstr>Care during the pandemic</vt:lpstr>
      <vt:lpstr>Comments from patients on  care during the pandemic</vt:lpstr>
      <vt:lpstr>Annual comparisons (2017-2019)</vt:lpstr>
      <vt:lpstr>Local hospital results</vt:lpstr>
      <vt:lpstr>Experiences of a human rights-based approach to care in hospital</vt:lpstr>
      <vt:lpstr>National Inpatient Experience Survey 2022</vt:lpstr>
      <vt:lpstr>PowerPoint Presentation</vt:lpstr>
      <vt:lpstr>National Maternity Experience Survey </vt:lpstr>
      <vt:lpstr>The questionnaire </vt:lpstr>
      <vt:lpstr>Who was invited to respond?</vt:lpstr>
      <vt:lpstr>Participants (2020)</vt:lpstr>
      <vt:lpstr>National Maternity Experience Survey 2020</vt:lpstr>
      <vt:lpstr>Care while pregnant</vt:lpstr>
      <vt:lpstr>Comments from women on care while pregnant</vt:lpstr>
      <vt:lpstr>Care during labour and birth</vt:lpstr>
      <vt:lpstr>Comments from women on  care during labour and birth</vt:lpstr>
      <vt:lpstr>Care in hospital after birth</vt:lpstr>
      <vt:lpstr>Comments from women on  care in hospital after birth</vt:lpstr>
      <vt:lpstr>Specialised care</vt:lpstr>
      <vt:lpstr>Comments from women on specialised care</vt:lpstr>
      <vt:lpstr>Feeding</vt:lpstr>
      <vt:lpstr>Comments from women on feeding</vt:lpstr>
      <vt:lpstr>Care at home after birth</vt:lpstr>
      <vt:lpstr>Comments from women on care at home after birth</vt:lpstr>
      <vt:lpstr>Overall experience</vt:lpstr>
      <vt:lpstr>Conclusion</vt:lpstr>
      <vt:lpstr>Local hospital and community results</vt:lpstr>
      <vt:lpstr>PowerPoint Presentation</vt:lpstr>
      <vt:lpstr>National Nursing Home Experience Survey</vt:lpstr>
      <vt:lpstr>National Nursing Home Experience Survey</vt:lpstr>
      <vt:lpstr>Survey overview</vt:lpstr>
      <vt:lpstr>Survey themes and questions</vt:lpstr>
      <vt:lpstr>PowerPoint Presentation</vt:lpstr>
      <vt:lpstr>National Maternity Bereavement Experience Survey</vt:lpstr>
      <vt:lpstr>Survey themes and questions</vt:lpstr>
      <vt:lpstr>PowerPoint Presentation</vt:lpstr>
      <vt:lpstr>National End of Life Survey</vt:lpstr>
      <vt:lpstr>Survey themes and questions</vt:lpstr>
      <vt:lpstr>Section 4.  Impact</vt:lpstr>
      <vt:lpstr>Impact</vt:lpstr>
      <vt:lpstr>Impact</vt:lpstr>
      <vt:lpstr>Outputs (2021)</vt:lpstr>
      <vt:lpstr>Quality Improvement</vt:lpstr>
      <vt:lpstr>Communication and information </vt:lpstr>
      <vt:lpstr>Communication and information (2017-2019) </vt:lpstr>
      <vt:lpstr>National Healthcare Communication Programme</vt:lpstr>
      <vt:lpstr>National Healthcare Communication Programme</vt:lpstr>
      <vt:lpstr>Medicines A-Z</vt:lpstr>
      <vt:lpstr>Implementation of the National Maternity Strategy </vt:lpstr>
      <vt:lpstr>Specialist Perinatal Mental Health Services  Model of Care</vt:lpstr>
      <vt:lpstr>Section 5.  Useful resources</vt:lpstr>
      <vt:lpstr>Useful resources</vt:lpstr>
      <vt:lpstr>Website</vt:lpstr>
      <vt:lpstr>Survey Hub</vt:lpstr>
      <vt:lpstr>Survey Hub</vt:lpstr>
      <vt:lpstr>Let’s Talk Care Experience podcast</vt:lpstr>
      <vt:lpstr>Publications</vt:lpstr>
      <vt:lpstr>Requesting data for research</vt:lpstr>
      <vt:lpstr>PowerPoint Presentation</vt:lpstr>
    </vt:vector>
  </TitlesOfParts>
  <Company>HIQA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Daniela Rohde</dc:creator>
  <cp:lastModifiedBy>Trudi Mason</cp:lastModifiedBy>
  <cp:revision>266</cp:revision>
  <dcterms:created xsi:type="dcterms:W3CDTF">2021-08-30T11:39:23Z</dcterms:created>
  <dcterms:modified xsi:type="dcterms:W3CDTF">2022-08-08T10:49:54Z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3a2e555d-6ed9-4378-a571-e068bd2ccf8b</vt:lpwstr>
  </property>
  <property fmtid="{D5CDD505-2E9C-101B-9397-08002B2CF9AE}" pid="3" name="ContentTypeId">
    <vt:lpwstr>0x01010077044D8357506C4694BC62BDF03EE265</vt:lpwstr>
  </property>
</Properties>
</file>